
<file path=[Content_Types].xml><?xml version="1.0" encoding="utf-8"?>
<Types xmlns="http://schemas.openxmlformats.org/package/2006/content-types">
  <Default Extension="xml" ContentType="application/xml"/>
  <Default Extension="wav" ContentType="audio/wav"/>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36"/>
  </p:notesMasterIdLst>
  <p:handoutMasterIdLst>
    <p:handoutMasterId r:id="rId37"/>
  </p:handoutMasterIdLst>
  <p:sldIdLst>
    <p:sldId id="256" r:id="rId5"/>
    <p:sldId id="259" r:id="rId6"/>
    <p:sldId id="291" r:id="rId7"/>
    <p:sldId id="260" r:id="rId8"/>
    <p:sldId id="261" r:id="rId9"/>
    <p:sldId id="262" r:id="rId10"/>
    <p:sldId id="263" r:id="rId11"/>
    <p:sldId id="264" r:id="rId12"/>
    <p:sldId id="265" r:id="rId13"/>
    <p:sldId id="266" r:id="rId14"/>
    <p:sldId id="267" r:id="rId15"/>
    <p:sldId id="268" r:id="rId16"/>
    <p:sldId id="269" r:id="rId17"/>
    <p:sldId id="295" r:id="rId18"/>
    <p:sldId id="270" r:id="rId19"/>
    <p:sldId id="272" r:id="rId20"/>
    <p:sldId id="293" r:id="rId21"/>
    <p:sldId id="294" r:id="rId22"/>
    <p:sldId id="275" r:id="rId23"/>
    <p:sldId id="276" r:id="rId24"/>
    <p:sldId id="277" r:id="rId25"/>
    <p:sldId id="278" r:id="rId26"/>
    <p:sldId id="279" r:id="rId27"/>
    <p:sldId id="280" r:id="rId28"/>
    <p:sldId id="282" r:id="rId29"/>
    <p:sldId id="283" r:id="rId30"/>
    <p:sldId id="284" r:id="rId31"/>
    <p:sldId id="285" r:id="rId32"/>
    <p:sldId id="286" r:id="rId33"/>
    <p:sldId id="288" r:id="rId34"/>
    <p:sldId id="287" r:id="rId35"/>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BAE7BC"/>
    <a:srgbClr val="00FF00"/>
    <a:srgbClr val="0098DB"/>
    <a:srgbClr val="00549F"/>
    <a:srgbClr val="FDC82F"/>
    <a:srgbClr val="00338D"/>
    <a:srgbClr val="D0103A"/>
    <a:srgbClr val="008542"/>
    <a:srgbClr val="E3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33" autoAdjust="0"/>
    <p:restoredTop sz="87045" autoAdjust="0"/>
  </p:normalViewPr>
  <p:slideViewPr>
    <p:cSldViewPr snapToGrid="0">
      <p:cViewPr>
        <p:scale>
          <a:sx n="150" d="100"/>
          <a:sy n="150" d="100"/>
        </p:scale>
        <p:origin x="-792" y="-116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pescoube:aaphil:DOCS:PUBLI:All_Cluster:Cluster%20and%20Double%20Star%20publications%202016-03.zip%20Folder:Cluster_DS_PUB_LIST_03--2016_without_bibcodes.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pescoube:aaphil:DOCS:PUBLI:All_Cluster:Cluster%20publications%2003-2014.zip%20Folder:Cluster_DS_PUB_LIST_03-2014_4PDF.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solidFill>
                <a:latin typeface="Calibri"/>
                <a:ea typeface="Calibri"/>
                <a:cs typeface="Calibri"/>
              </a:defRPr>
            </a:pPr>
            <a:r>
              <a:rPr lang="en-US" sz="1600" b="0" i="0" u="none" strike="noStrike" baseline="0" dirty="0">
                <a:solidFill>
                  <a:srgbClr val="000000"/>
                </a:solidFill>
                <a:latin typeface="Calibri"/>
                <a:ea typeface="Calibri"/>
                <a:cs typeface="Calibri"/>
              </a:rPr>
              <a:t>Cluster and Double Star refereed publications</a:t>
            </a:r>
          </a:p>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solidFill>
                <a:latin typeface="Calibri"/>
                <a:ea typeface="Calibri"/>
                <a:cs typeface="Calibri"/>
              </a:defRPr>
            </a:pPr>
            <a:r>
              <a:rPr lang="en-US" sz="1600" b="0" i="0" u="none" strike="noStrike" baseline="0" dirty="0">
                <a:solidFill>
                  <a:srgbClr val="000000"/>
                </a:solidFill>
                <a:latin typeface="Calibri"/>
                <a:ea typeface="Calibri"/>
                <a:cs typeface="Calibri"/>
              </a:rPr>
              <a:t>31 </a:t>
            </a:r>
            <a:r>
              <a:rPr lang="en-US" sz="1600" b="0" i="0" u="none" strike="noStrike" baseline="0" dirty="0" smtClean="0">
                <a:solidFill>
                  <a:srgbClr val="000000"/>
                </a:solidFill>
                <a:latin typeface="Calibri"/>
                <a:ea typeface="Calibri"/>
                <a:cs typeface="Calibri"/>
              </a:rPr>
              <a:t>August 2016</a:t>
            </a:r>
          </a:p>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solidFill>
                <a:latin typeface="Calibri"/>
                <a:ea typeface="Calibri"/>
                <a:cs typeface="Calibri"/>
              </a:defRPr>
            </a:pPr>
            <a:r>
              <a:rPr lang="en-US" sz="1800" b="1" i="0" baseline="0" dirty="0" smtClean="0">
                <a:effectLst/>
              </a:rPr>
              <a:t>Total: 2394 (+ 334 in 2 years</a:t>
            </a:r>
            <a:r>
              <a:rPr lang="en-US" sz="1800" b="0" i="0" baseline="0" dirty="0" smtClean="0">
                <a:effectLst/>
              </a:rPr>
              <a:t>)</a:t>
            </a:r>
            <a:endParaRPr lang="en-US" sz="1600" dirty="0" smtClean="0">
              <a:effectLst/>
            </a:endParaRPr>
          </a:p>
        </c:rich>
      </c:tx>
      <c:layout/>
      <c:overlay val="0"/>
      <c:spPr>
        <a:noFill/>
        <a:ln w="25400">
          <a:noFill/>
        </a:ln>
      </c:spPr>
    </c:title>
    <c:autoTitleDeleted val="0"/>
    <c:plotArea>
      <c:layout>
        <c:manualLayout>
          <c:layoutTarget val="inner"/>
          <c:xMode val="edge"/>
          <c:yMode val="edge"/>
          <c:x val="0.0835912996779688"/>
          <c:y val="0.191919310240657"/>
          <c:w val="0.879256633649746"/>
          <c:h val="0.550505389900833"/>
        </c:manualLayout>
      </c:layout>
      <c:areaChart>
        <c:grouping val="standard"/>
        <c:varyColors val="0"/>
        <c:ser>
          <c:idx val="0"/>
          <c:order val="0"/>
          <c:tx>
            <c:v>Overall</c:v>
          </c:tx>
          <c:spPr>
            <a:solidFill>
              <a:srgbClr val="000000"/>
            </a:solidFill>
            <a:ln w="25400">
              <a:noFill/>
            </a:ln>
            <a:effectLst>
              <a:outerShdw dist="35921" dir="2700000" algn="br">
                <a:srgbClr val="000000"/>
              </a:outerShdw>
            </a:effectLst>
          </c:spPr>
          <c:dLbls>
            <c:dLbl>
              <c:idx val="0"/>
              <c:layout>
                <c:manualLayout>
                  <c:x val="0.0143626570915619"/>
                  <c:y val="-0.0385604113110539"/>
                </c:manualLayout>
              </c:layout>
              <c:showLegendKey val="0"/>
              <c:showVal val="1"/>
              <c:showCatName val="0"/>
              <c:showSerName val="0"/>
              <c:showPercent val="0"/>
              <c:showBubbleSize val="0"/>
            </c:dLbl>
            <c:dLbl>
              <c:idx val="1"/>
              <c:layout>
                <c:manualLayout>
                  <c:x val="0.00179533213644524"/>
                  <c:y val="-0.0437017994858612"/>
                </c:manualLayout>
              </c:layout>
              <c:showLegendKey val="0"/>
              <c:showVal val="1"/>
              <c:showCatName val="0"/>
              <c:showSerName val="0"/>
              <c:showPercent val="0"/>
              <c:showBubbleSize val="0"/>
            </c:dLbl>
            <c:dLbl>
              <c:idx val="2"/>
              <c:layout>
                <c:manualLayout>
                  <c:x val="0.0"/>
                  <c:y val="-0.051413881748072"/>
                </c:manualLayout>
              </c:layout>
              <c:showLegendKey val="0"/>
              <c:showVal val="1"/>
              <c:showCatName val="0"/>
              <c:showSerName val="0"/>
              <c:showPercent val="0"/>
              <c:showBubbleSize val="0"/>
            </c:dLbl>
            <c:dLbl>
              <c:idx val="3"/>
              <c:layout>
                <c:manualLayout>
                  <c:x val="-0.00179533213644518"/>
                  <c:y val="-0.0668382486893507"/>
                </c:manualLayout>
              </c:layout>
              <c:showLegendKey val="0"/>
              <c:showVal val="1"/>
              <c:showCatName val="0"/>
              <c:showSerName val="0"/>
              <c:showPercent val="0"/>
              <c:showBubbleSize val="0"/>
            </c:dLbl>
            <c:dLbl>
              <c:idx val="4"/>
              <c:layout>
                <c:manualLayout>
                  <c:x val="0.00179533213644524"/>
                  <c:y val="-0.102827763496144"/>
                </c:manualLayout>
              </c:layout>
              <c:showLegendKey val="0"/>
              <c:showVal val="1"/>
              <c:showCatName val="0"/>
              <c:showSerName val="0"/>
              <c:showPercent val="0"/>
              <c:showBubbleSize val="0"/>
            </c:dLbl>
            <c:dLbl>
              <c:idx val="5"/>
              <c:layout>
                <c:manualLayout>
                  <c:x val="0.00462950811704092"/>
                  <c:y val="-0.121213196451709"/>
                </c:manualLayout>
              </c:layout>
              <c:tx>
                <c:rich>
                  <a:bodyPr/>
                  <a:lstStyle/>
                  <a:p>
                    <a:r>
                      <a:rPr lang="en-US" dirty="0" smtClean="0"/>
                      <a:t>501</a:t>
                    </a:r>
                    <a:endParaRPr lang="en-US" dirty="0"/>
                  </a:p>
                </c:rich>
              </c:tx>
              <c:showLegendKey val="0"/>
              <c:showVal val="1"/>
              <c:showCatName val="0"/>
              <c:showSerName val="0"/>
              <c:showPercent val="0"/>
              <c:showBubbleSize val="0"/>
            </c:dLbl>
            <c:dLbl>
              <c:idx val="6"/>
              <c:layout>
                <c:manualLayout>
                  <c:x val="0.00359069699620869"/>
                  <c:y val="-0.146998106249377"/>
                </c:manualLayout>
              </c:layout>
              <c:tx>
                <c:rich>
                  <a:bodyPr/>
                  <a:lstStyle/>
                  <a:p>
                    <a:r>
                      <a:rPr lang="en-US" dirty="0" smtClean="0"/>
                      <a:t>649</a:t>
                    </a:r>
                    <a:endParaRPr lang="en-US" dirty="0"/>
                  </a:p>
                </c:rich>
              </c:tx>
              <c:showLegendKey val="0"/>
              <c:showVal val="1"/>
              <c:showCatName val="0"/>
              <c:showSerName val="0"/>
              <c:showPercent val="0"/>
              <c:showBubbleSize val="0"/>
            </c:dLbl>
            <c:dLbl>
              <c:idx val="7"/>
              <c:layout>
                <c:manualLayout>
                  <c:x val="-0.00154320987654321"/>
                  <c:y val="-0.172666002192764"/>
                </c:manualLayout>
              </c:layout>
              <c:tx>
                <c:rich>
                  <a:bodyPr/>
                  <a:lstStyle/>
                  <a:p>
                    <a:r>
                      <a:rPr lang="en-US" dirty="0" smtClean="0"/>
                      <a:t>778</a:t>
                    </a:r>
                    <a:endParaRPr lang="en-US" dirty="0"/>
                  </a:p>
                </c:rich>
              </c:tx>
              <c:showLegendKey val="0"/>
              <c:showVal val="1"/>
              <c:showCatName val="0"/>
              <c:showSerName val="0"/>
              <c:showPercent val="0"/>
              <c:showBubbleSize val="0"/>
            </c:dLbl>
            <c:dLbl>
              <c:idx val="8"/>
              <c:layout>
                <c:manualLayout>
                  <c:x val="0.00333843686205891"/>
                  <c:y val="-0.198178211900728"/>
                </c:manualLayout>
              </c:layout>
              <c:tx>
                <c:rich>
                  <a:bodyPr/>
                  <a:lstStyle/>
                  <a:p>
                    <a:r>
                      <a:rPr lang="en-US" dirty="0" smtClean="0"/>
                      <a:t>977</a:t>
                    </a:r>
                    <a:endParaRPr lang="en-US" dirty="0"/>
                  </a:p>
                </c:rich>
              </c:tx>
              <c:showLegendKey val="0"/>
              <c:showVal val="1"/>
              <c:showCatName val="0"/>
              <c:showSerName val="0"/>
              <c:showPercent val="0"/>
              <c:showBubbleSize val="0"/>
            </c:dLbl>
            <c:dLbl>
              <c:idx val="9"/>
              <c:layout>
                <c:manualLayout>
                  <c:x val="0.00175344635974557"/>
                  <c:y val="-0.213089865107344"/>
                </c:manualLayout>
              </c:layout>
              <c:tx>
                <c:rich>
                  <a:bodyPr/>
                  <a:lstStyle/>
                  <a:p>
                    <a:r>
                      <a:rPr lang="en-US" dirty="0" smtClean="0"/>
                      <a:t>1155</a:t>
                    </a:r>
                    <a:endParaRPr lang="en-US" dirty="0"/>
                  </a:p>
                </c:rich>
              </c:tx>
              <c:showLegendKey val="0"/>
              <c:showVal val="1"/>
              <c:showCatName val="0"/>
              <c:showSerName val="0"/>
              <c:showPercent val="0"/>
              <c:showBubbleSize val="0"/>
            </c:dLbl>
            <c:dLbl>
              <c:idx val="10"/>
              <c:layout>
                <c:manualLayout>
                  <c:x val="0.00299839209288028"/>
                  <c:y val="-0.233246289924215"/>
                </c:manualLayout>
              </c:layout>
              <c:tx>
                <c:rich>
                  <a:bodyPr/>
                  <a:lstStyle/>
                  <a:p>
                    <a:r>
                      <a:rPr lang="en-US" dirty="0" smtClean="0"/>
                      <a:t>1353</a:t>
                    </a:r>
                    <a:endParaRPr lang="en-US" dirty="0"/>
                  </a:p>
                </c:rich>
              </c:tx>
              <c:showLegendKey val="0"/>
              <c:showVal val="1"/>
              <c:showCatName val="0"/>
              <c:showSerName val="0"/>
              <c:showPercent val="0"/>
              <c:showBubbleSize val="0"/>
            </c:dLbl>
            <c:dLbl>
              <c:idx val="11"/>
              <c:layout>
                <c:manualLayout>
                  <c:x val="-0.00514672152467428"/>
                  <c:y val="-0.248670494606405"/>
                </c:manualLayout>
              </c:layout>
              <c:tx>
                <c:rich>
                  <a:bodyPr/>
                  <a:lstStyle/>
                  <a:p>
                    <a:r>
                      <a:rPr lang="en-US" dirty="0" smtClean="0"/>
                      <a:t>1588</a:t>
                    </a:r>
                    <a:endParaRPr lang="en-US" dirty="0"/>
                  </a:p>
                </c:rich>
              </c:tx>
              <c:showLegendKey val="0"/>
              <c:showVal val="1"/>
              <c:showCatName val="0"/>
              <c:showSerName val="0"/>
              <c:showPercent val="0"/>
              <c:showBubbleSize val="0"/>
            </c:dLbl>
            <c:dLbl>
              <c:idx val="12"/>
              <c:layout>
                <c:manualLayout>
                  <c:x val="-0.0110566077888913"/>
                  <c:y val="-0.262023600937282"/>
                </c:manualLayout>
              </c:layout>
              <c:tx>
                <c:rich>
                  <a:bodyPr/>
                  <a:lstStyle/>
                  <a:p>
                    <a:r>
                      <a:rPr lang="en-US" dirty="0" smtClean="0"/>
                      <a:t>1777</a:t>
                    </a:r>
                    <a:endParaRPr lang="en-US" dirty="0"/>
                  </a:p>
                </c:rich>
              </c:tx>
              <c:showLegendKey val="0"/>
              <c:showVal val="1"/>
              <c:showCatName val="0"/>
              <c:showSerName val="0"/>
              <c:showPercent val="0"/>
              <c:showBubbleSize val="0"/>
            </c:dLbl>
            <c:dLbl>
              <c:idx val="13"/>
              <c:layout>
                <c:manualLayout>
                  <c:x val="-0.0123458891962828"/>
                  <c:y val="-0.279221042409913"/>
                </c:manualLayout>
              </c:layout>
              <c:tx>
                <c:rich>
                  <a:bodyPr/>
                  <a:lstStyle/>
                  <a:p>
                    <a:r>
                      <a:rPr lang="en-US" dirty="0" smtClean="0"/>
                      <a:t>1950</a:t>
                    </a:r>
                    <a:endParaRPr lang="en-US" dirty="0"/>
                  </a:p>
                </c:rich>
              </c:tx>
              <c:showLegendKey val="0"/>
              <c:showVal val="1"/>
              <c:showCatName val="0"/>
              <c:showSerName val="0"/>
              <c:showPercent val="0"/>
              <c:showBubbleSize val="0"/>
            </c:dLbl>
            <c:dLbl>
              <c:idx val="14"/>
              <c:layout>
                <c:manualLayout>
                  <c:x val="-0.00750750750750751"/>
                  <c:y val="-0.289544235924933"/>
                </c:manualLayout>
              </c:layout>
              <c:tx>
                <c:rich>
                  <a:bodyPr anchor="t" anchorCtr="1"/>
                  <a:lstStyle/>
                  <a:p>
                    <a:pPr>
                      <a:defRPr sz="1400" b="0"/>
                    </a:pPr>
                    <a:r>
                      <a:rPr lang="en-US" b="0" dirty="0" smtClean="0"/>
                      <a:t>2109</a:t>
                    </a:r>
                    <a:endParaRPr lang="en-US" b="0" dirty="0"/>
                  </a:p>
                </c:rich>
              </c:tx>
              <c:spPr>
                <a:noFill/>
                <a:ln w="25400">
                  <a:noFill/>
                </a:ln>
              </c:spPr>
              <c:showLegendKey val="0"/>
              <c:showVal val="1"/>
              <c:showCatName val="0"/>
              <c:showSerName val="0"/>
              <c:showPercent val="0"/>
              <c:showBubbleSize val="0"/>
            </c:dLbl>
            <c:dLbl>
              <c:idx val="15"/>
              <c:delete val="1"/>
            </c:dLbl>
            <c:dLbl>
              <c:idx val="16"/>
              <c:layout>
                <c:manualLayout>
                  <c:x val="0.00343053173241852"/>
                  <c:y val="-0.337801608579088"/>
                </c:manualLayout>
              </c:layout>
              <c:tx>
                <c:rich>
                  <a:bodyPr anchor="t" anchorCtr="1"/>
                  <a:lstStyle/>
                  <a:p>
                    <a:pPr>
                      <a:defRPr sz="1400" b="1"/>
                    </a:pPr>
                    <a:r>
                      <a:rPr lang="en-US" dirty="0" smtClean="0"/>
                      <a:t>2394</a:t>
                    </a:r>
                    <a:endParaRPr lang="en-US" dirty="0"/>
                  </a:p>
                </c:rich>
              </c:tx>
              <c:spPr>
                <a:noFill/>
                <a:ln w="25400">
                  <a:noFill/>
                </a:ln>
              </c:spPr>
              <c:showLegendKey val="0"/>
              <c:showVal val="1"/>
              <c:showCatName val="0"/>
              <c:showSerName val="0"/>
              <c:showPercent val="0"/>
              <c:showBubbleSize val="0"/>
            </c:dLbl>
            <c:spPr>
              <a:noFill/>
              <a:ln w="25400">
                <a:noFill/>
              </a:ln>
            </c:spPr>
            <c:txPr>
              <a:bodyPr anchor="t" anchorCtr="1"/>
              <a:lstStyle/>
              <a:p>
                <a:pPr>
                  <a:defRPr sz="1400"/>
                </a:pPr>
                <a:endParaRPr lang="en-US"/>
              </a:p>
            </c:txPr>
            <c:showLegendKey val="0"/>
            <c:showVal val="1"/>
            <c:showCatName val="0"/>
            <c:showSerName val="0"/>
            <c:showPercent val="0"/>
            <c:showBubbleSize val="0"/>
            <c:showLeaderLines val="0"/>
          </c:dLbls>
          <c:cat>
            <c:strRef>
              <c:f>'Publication Chart'!$C$44:$S$44</c:f>
              <c:strCache>
                <c:ptCount val="17"/>
                <c:pt idx="0">
                  <c:v>Before 2001</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'Publication Chart'!$C$45:$S$45</c:f>
              <c:numCache>
                <c:formatCode>General</c:formatCode>
                <c:ptCount val="17"/>
                <c:pt idx="0">
                  <c:v>60.0</c:v>
                </c:pt>
                <c:pt idx="1">
                  <c:v>99.0</c:v>
                </c:pt>
                <c:pt idx="2">
                  <c:v>121.0</c:v>
                </c:pt>
                <c:pt idx="3">
                  <c:v>186.0</c:v>
                </c:pt>
                <c:pt idx="4">
                  <c:v>314.0</c:v>
                </c:pt>
                <c:pt idx="5">
                  <c:v>500.0</c:v>
                </c:pt>
                <c:pt idx="6">
                  <c:v>648.0</c:v>
                </c:pt>
                <c:pt idx="7">
                  <c:v>777.0</c:v>
                </c:pt>
                <c:pt idx="8">
                  <c:v>976.0</c:v>
                </c:pt>
                <c:pt idx="9">
                  <c:v>1154.0</c:v>
                </c:pt>
                <c:pt idx="10">
                  <c:v>1352.0</c:v>
                </c:pt>
                <c:pt idx="11">
                  <c:v>1587.0</c:v>
                </c:pt>
                <c:pt idx="12">
                  <c:v>1776.0</c:v>
                </c:pt>
                <c:pt idx="13">
                  <c:v>1949.0</c:v>
                </c:pt>
                <c:pt idx="14">
                  <c:v>2108.0</c:v>
                </c:pt>
                <c:pt idx="15">
                  <c:v>2287.0</c:v>
                </c:pt>
                <c:pt idx="16">
                  <c:v>2328.0</c:v>
                </c:pt>
              </c:numCache>
            </c:numRef>
          </c:val>
        </c:ser>
        <c:ser>
          <c:idx val="2"/>
          <c:order val="1"/>
          <c:tx>
            <c:v>Cluster</c:v>
          </c:tx>
          <c:spPr>
            <a:gradFill rotWithShape="0">
              <a:gsLst>
                <a:gs pos="0">
                  <a:srgbClr val="8EB4E3"/>
                </a:gs>
                <a:gs pos="100000">
                  <a:srgbClr val="FFFFFF"/>
                </a:gs>
              </a:gsLst>
              <a:path path="rect">
                <a:fillToRect l="100000" t="100000"/>
              </a:path>
            </a:gradFill>
            <a:ln w="25400">
              <a:solidFill>
                <a:srgbClr val="000000"/>
              </a:solidFill>
              <a:prstDash val="solid"/>
            </a:ln>
            <a:effectLst>
              <a:outerShdw dist="35921" dir="2700000" algn="br">
                <a:srgbClr val="000000"/>
              </a:outerShdw>
            </a:effectLst>
          </c:spPr>
          <c:dLbls>
            <c:dLbl>
              <c:idx val="15"/>
              <c:layout>
                <c:manualLayout>
                  <c:x val="-0.00900900900900901"/>
                  <c:y val="-0.310991957104558"/>
                </c:manualLayout>
              </c:layout>
              <c:tx>
                <c:rich>
                  <a:bodyPr anchor="t" anchorCtr="1"/>
                  <a:lstStyle/>
                  <a:p>
                    <a:pPr>
                      <a:defRPr sz="1400"/>
                    </a:pPr>
                    <a:r>
                      <a:rPr lang="en-US" dirty="0" smtClean="0"/>
                      <a:t>2288</a:t>
                    </a:r>
                    <a:endParaRPr lang="en-US" dirty="0"/>
                  </a:p>
                </c:rich>
              </c:tx>
              <c:spPr>
                <a:noFill/>
                <a:ln w="25400">
                  <a:noFill/>
                </a:ln>
              </c:spPr>
              <c:showLegendKey val="0"/>
              <c:showVal val="1"/>
              <c:showCatName val="0"/>
              <c:showSerName val="0"/>
              <c:showPercent val="0"/>
              <c:showBubbleSize val="0"/>
            </c:dLbl>
            <c:showLegendKey val="0"/>
            <c:showVal val="0"/>
            <c:showCatName val="0"/>
            <c:showSerName val="0"/>
            <c:showPercent val="0"/>
            <c:showBubbleSize val="0"/>
          </c:dLbls>
          <c:cat>
            <c:strRef>
              <c:f>'Publication Chart'!$C$44:$S$44</c:f>
              <c:strCache>
                <c:ptCount val="17"/>
                <c:pt idx="0">
                  <c:v>Before 2001</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'Publication Chart'!$C$45:$S$45</c:f>
              <c:numCache>
                <c:formatCode>General</c:formatCode>
                <c:ptCount val="17"/>
                <c:pt idx="0">
                  <c:v>60.0</c:v>
                </c:pt>
                <c:pt idx="1">
                  <c:v>99.0</c:v>
                </c:pt>
                <c:pt idx="2">
                  <c:v>121.0</c:v>
                </c:pt>
                <c:pt idx="3">
                  <c:v>186.0</c:v>
                </c:pt>
                <c:pt idx="4">
                  <c:v>314.0</c:v>
                </c:pt>
                <c:pt idx="5">
                  <c:v>500.0</c:v>
                </c:pt>
                <c:pt idx="6">
                  <c:v>648.0</c:v>
                </c:pt>
                <c:pt idx="7">
                  <c:v>777.0</c:v>
                </c:pt>
                <c:pt idx="8">
                  <c:v>976.0</c:v>
                </c:pt>
                <c:pt idx="9">
                  <c:v>1154.0</c:v>
                </c:pt>
                <c:pt idx="10">
                  <c:v>1352.0</c:v>
                </c:pt>
                <c:pt idx="11">
                  <c:v>1587.0</c:v>
                </c:pt>
                <c:pt idx="12">
                  <c:v>1776.0</c:v>
                </c:pt>
                <c:pt idx="13">
                  <c:v>1949.0</c:v>
                </c:pt>
                <c:pt idx="14">
                  <c:v>2108.0</c:v>
                </c:pt>
                <c:pt idx="15">
                  <c:v>2287.0</c:v>
                </c:pt>
                <c:pt idx="16">
                  <c:v>2328.0</c:v>
                </c:pt>
              </c:numCache>
            </c:numRef>
          </c:val>
        </c:ser>
        <c:ser>
          <c:idx val="1"/>
          <c:order val="2"/>
          <c:tx>
            <c:v>Double Star</c:v>
          </c:tx>
          <c:spPr>
            <a:solidFill>
              <a:srgbClr val="FF0000"/>
            </a:solidFill>
            <a:ln w="25400">
              <a:noFill/>
            </a:ln>
            <a:effectLst>
              <a:outerShdw dist="35921" dir="2700000" algn="br">
                <a:srgbClr val="000000"/>
              </a:outerShdw>
            </a:effectLst>
          </c:spPr>
          <c:cat>
            <c:strRef>
              <c:f>'Publication Chart'!$C$44:$S$44</c:f>
              <c:strCache>
                <c:ptCount val="17"/>
                <c:pt idx="0">
                  <c:v>Before 2001</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'Publication Chart'!$C$46:$S$46</c:f>
              <c:numCache>
                <c:formatCode>General</c:formatCode>
                <c:ptCount val="17"/>
                <c:pt idx="0">
                  <c:v>0.0</c:v>
                </c:pt>
                <c:pt idx="1">
                  <c:v>1.0</c:v>
                </c:pt>
                <c:pt idx="2">
                  <c:v>1.0</c:v>
                </c:pt>
                <c:pt idx="3">
                  <c:v>1.0</c:v>
                </c:pt>
                <c:pt idx="4">
                  <c:v>2.0</c:v>
                </c:pt>
                <c:pt idx="5">
                  <c:v>29.0</c:v>
                </c:pt>
                <c:pt idx="6">
                  <c:v>36.0</c:v>
                </c:pt>
                <c:pt idx="7">
                  <c:v>48.0</c:v>
                </c:pt>
                <c:pt idx="8">
                  <c:v>88.0</c:v>
                </c:pt>
                <c:pt idx="9">
                  <c:v>99.0</c:v>
                </c:pt>
                <c:pt idx="10">
                  <c:v>114.0</c:v>
                </c:pt>
                <c:pt idx="11">
                  <c:v>125.0</c:v>
                </c:pt>
                <c:pt idx="12">
                  <c:v>131.0</c:v>
                </c:pt>
                <c:pt idx="13">
                  <c:v>135.0</c:v>
                </c:pt>
                <c:pt idx="14">
                  <c:v>140.0</c:v>
                </c:pt>
                <c:pt idx="15">
                  <c:v>144.0</c:v>
                </c:pt>
                <c:pt idx="16">
                  <c:v>145.0</c:v>
                </c:pt>
              </c:numCache>
            </c:numRef>
          </c:val>
        </c:ser>
        <c:dLbls>
          <c:showLegendKey val="0"/>
          <c:showVal val="0"/>
          <c:showCatName val="0"/>
          <c:showSerName val="0"/>
          <c:showPercent val="0"/>
          <c:showBubbleSize val="0"/>
        </c:dLbls>
        <c:axId val="-2051440248"/>
        <c:axId val="-2119059928"/>
      </c:areaChart>
      <c:catAx>
        <c:axId val="-2051440248"/>
        <c:scaling>
          <c:orientation val="minMax"/>
        </c:scaling>
        <c:delete val="0"/>
        <c:axPos val="b"/>
        <c:numFmt formatCode="General" sourceLinked="1"/>
        <c:majorTickMark val="out"/>
        <c:minorTickMark val="none"/>
        <c:tickLblPos val="nextTo"/>
        <c:spPr>
          <a:ln w="3175">
            <a:solidFill>
              <a:srgbClr val="808080"/>
            </a:solidFill>
            <a:prstDash val="solid"/>
          </a:ln>
        </c:spPr>
        <c:txPr>
          <a:bodyPr/>
          <a:lstStyle/>
          <a:p>
            <a:pPr>
              <a:defRPr sz="1400" b="1" i="0"/>
            </a:pPr>
            <a:endParaRPr lang="en-US"/>
          </a:p>
        </c:txPr>
        <c:crossAx val="-2119059928"/>
        <c:crosses val="autoZero"/>
        <c:auto val="1"/>
        <c:lblAlgn val="ctr"/>
        <c:lblOffset val="100"/>
        <c:tickMarkSkip val="1"/>
        <c:noMultiLvlLbl val="0"/>
      </c:catAx>
      <c:valAx>
        <c:axId val="-2119059928"/>
        <c:scaling>
          <c:orientation val="minMax"/>
        </c:scaling>
        <c:delete val="0"/>
        <c:axPos val="l"/>
        <c:numFmt formatCode="General" sourceLinked="1"/>
        <c:majorTickMark val="out"/>
        <c:minorTickMark val="none"/>
        <c:tickLblPos val="nextTo"/>
        <c:spPr>
          <a:ln w="3175">
            <a:solidFill>
              <a:srgbClr val="808080"/>
            </a:solidFill>
            <a:prstDash val="solid"/>
          </a:ln>
        </c:spPr>
        <c:txPr>
          <a:bodyPr/>
          <a:lstStyle/>
          <a:p>
            <a:pPr>
              <a:defRPr sz="1400" b="1" i="0"/>
            </a:pPr>
            <a:endParaRPr lang="en-US"/>
          </a:p>
        </c:txPr>
        <c:crossAx val="-2051440248"/>
        <c:crosses val="autoZero"/>
        <c:crossBetween val="midCat"/>
      </c:valAx>
      <c:spPr>
        <a:noFill/>
        <a:ln w="25400">
          <a:noFill/>
        </a:ln>
      </c:spPr>
    </c:plotArea>
    <c:legend>
      <c:legendPos val="r"/>
      <c:legendEntry>
        <c:idx val="0"/>
        <c:delete val="1"/>
      </c:legendEntry>
      <c:legendEntry>
        <c:idx val="1"/>
        <c:txPr>
          <a:bodyPr/>
          <a:lstStyle/>
          <a:p>
            <a:pPr>
              <a:defRPr sz="1100" b="0" i="0" u="none" strike="noStrike" baseline="0">
                <a:solidFill>
                  <a:srgbClr val="000000"/>
                </a:solidFill>
                <a:latin typeface="Calibri"/>
                <a:ea typeface="Calibri"/>
                <a:cs typeface="Calibri"/>
              </a:defRPr>
            </a:pPr>
            <a:endParaRPr lang="en-US"/>
          </a:p>
        </c:txPr>
      </c:legendEntry>
      <c:legendEntry>
        <c:idx val="2"/>
        <c:txPr>
          <a:bodyPr/>
          <a:lstStyle/>
          <a:p>
            <a:pPr>
              <a:defRPr sz="1100" b="0" i="0" u="none" strike="noStrike" baseline="0">
                <a:solidFill>
                  <a:srgbClr val="000000"/>
                </a:solidFill>
                <a:latin typeface="Calibri"/>
                <a:ea typeface="Calibri"/>
                <a:cs typeface="Calibri"/>
              </a:defRPr>
            </a:pPr>
            <a:endParaRPr lang="en-US"/>
          </a:p>
        </c:txPr>
      </c:legendEntry>
      <c:layout>
        <c:manualLayout>
          <c:xMode val="edge"/>
          <c:yMode val="edge"/>
          <c:x val="0.198977188314582"/>
          <c:y val="0.927644761562982"/>
          <c:w val="0.253867451817236"/>
          <c:h val="0.0643452745350531"/>
        </c:manualLayout>
      </c:layout>
      <c:overlay val="0"/>
      <c:spPr>
        <a:noFill/>
        <a:ln w="25400">
          <a:noFill/>
        </a:ln>
      </c:spPr>
      <c:txPr>
        <a:bodyPr/>
        <a:lstStyle/>
        <a:p>
          <a:pPr>
            <a:defRPr sz="590" b="0" i="0" u="none" strike="noStrike" baseline="0">
              <a:solidFill>
                <a:srgbClr val="000000"/>
              </a:solidFill>
              <a:latin typeface="Calibri"/>
              <a:ea typeface="Calibri"/>
              <a:cs typeface="Calibri"/>
            </a:defRPr>
          </a:pPr>
          <a:endParaRPr lang="en-US"/>
        </a:p>
      </c:txPr>
    </c:legend>
    <c:plotVisOnly val="1"/>
    <c:dispBlanksAs val="zero"/>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cat>
            <c:strRef>
              <c:f>'Publication Chart'!$X$16:$X$19</c:f>
              <c:strCache>
                <c:ptCount val="4"/>
                <c:pt idx="0">
                  <c:v>USA</c:v>
                </c:pt>
                <c:pt idx="1">
                  <c:v>China</c:v>
                </c:pt>
                <c:pt idx="2">
                  <c:v>Europe</c:v>
                </c:pt>
                <c:pt idx="3">
                  <c:v>Rest of the World</c:v>
                </c:pt>
              </c:strCache>
            </c:strRef>
          </c:cat>
          <c:val>
            <c:numRef>
              <c:f>'Publication Chart'!$Y$16:$Y$19</c:f>
              <c:numCache>
                <c:formatCode>0.00</c:formatCode>
                <c:ptCount val="4"/>
                <c:pt idx="0">
                  <c:v>25.0</c:v>
                </c:pt>
                <c:pt idx="1">
                  <c:v>12.0</c:v>
                </c:pt>
                <c:pt idx="2">
                  <c:v>51.59999999999998</c:v>
                </c:pt>
                <c:pt idx="3">
                  <c:v>12.4</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05/10/16</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2031988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A call is done synchronously to the server</a:t>
            </a:r>
            <a:endParaRPr lang="en-IE" dirty="0">
              <a:ea typeface="ＭＳ Ｐゴシック" charset="0"/>
              <a:cs typeface="ＭＳ Ｐゴシック" charset="0"/>
            </a:endParaRP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Verdana" charset="0"/>
                <a:ea typeface="ＭＳ Ｐゴシック" charset="0"/>
                <a:cs typeface="ＭＳ Ｐゴシック" charset="0"/>
              </a:defRPr>
            </a:lvl1pPr>
            <a:lvl2pPr marL="700007" indent="-269234" eaLnBrk="0" hangingPunct="0">
              <a:defRPr sz="2300">
                <a:solidFill>
                  <a:schemeClr val="tx1"/>
                </a:solidFill>
                <a:latin typeface="Verdana" charset="0"/>
                <a:ea typeface="ＭＳ Ｐゴシック" charset="0"/>
              </a:defRPr>
            </a:lvl2pPr>
            <a:lvl3pPr marL="1076935" indent="-215387" eaLnBrk="0" hangingPunct="0">
              <a:defRPr sz="2300">
                <a:solidFill>
                  <a:schemeClr val="tx1"/>
                </a:solidFill>
                <a:latin typeface="Verdana" charset="0"/>
                <a:ea typeface="ＭＳ Ｐゴシック" charset="0"/>
              </a:defRPr>
            </a:lvl3pPr>
            <a:lvl4pPr marL="1507708" indent="-215387" eaLnBrk="0" hangingPunct="0">
              <a:defRPr sz="2300">
                <a:solidFill>
                  <a:schemeClr val="tx1"/>
                </a:solidFill>
                <a:latin typeface="Verdana" charset="0"/>
                <a:ea typeface="ＭＳ Ｐゴシック" charset="0"/>
              </a:defRPr>
            </a:lvl4pPr>
            <a:lvl5pPr marL="1938482" indent="-215387" eaLnBrk="0" hangingPunct="0">
              <a:defRPr sz="2300">
                <a:solidFill>
                  <a:schemeClr val="tx1"/>
                </a:solidFill>
                <a:latin typeface="Verdana" charset="0"/>
                <a:ea typeface="ＭＳ Ｐゴシック" charset="0"/>
              </a:defRPr>
            </a:lvl5pPr>
            <a:lvl6pPr marL="2369256" indent="-215387" eaLnBrk="0" fontAlgn="base" hangingPunct="0">
              <a:spcBef>
                <a:spcPct val="0"/>
              </a:spcBef>
              <a:spcAft>
                <a:spcPct val="0"/>
              </a:spcAft>
              <a:defRPr sz="2300">
                <a:solidFill>
                  <a:schemeClr val="tx1"/>
                </a:solidFill>
                <a:latin typeface="Verdana" charset="0"/>
                <a:ea typeface="ＭＳ Ｐゴシック" charset="0"/>
              </a:defRPr>
            </a:lvl6pPr>
            <a:lvl7pPr marL="2800030" indent="-215387" eaLnBrk="0" fontAlgn="base" hangingPunct="0">
              <a:spcBef>
                <a:spcPct val="0"/>
              </a:spcBef>
              <a:spcAft>
                <a:spcPct val="0"/>
              </a:spcAft>
              <a:defRPr sz="2300">
                <a:solidFill>
                  <a:schemeClr val="tx1"/>
                </a:solidFill>
                <a:latin typeface="Verdana" charset="0"/>
                <a:ea typeface="ＭＳ Ｐゴシック" charset="0"/>
              </a:defRPr>
            </a:lvl7pPr>
            <a:lvl8pPr marL="3230804" indent="-215387" eaLnBrk="0" fontAlgn="base" hangingPunct="0">
              <a:spcBef>
                <a:spcPct val="0"/>
              </a:spcBef>
              <a:spcAft>
                <a:spcPct val="0"/>
              </a:spcAft>
              <a:defRPr sz="2300">
                <a:solidFill>
                  <a:schemeClr val="tx1"/>
                </a:solidFill>
                <a:latin typeface="Verdana" charset="0"/>
                <a:ea typeface="ＭＳ Ｐゴシック" charset="0"/>
              </a:defRPr>
            </a:lvl8pPr>
            <a:lvl9pPr marL="3661578" indent="-215387" eaLnBrk="0" fontAlgn="base" hangingPunct="0">
              <a:spcBef>
                <a:spcPct val="0"/>
              </a:spcBef>
              <a:spcAft>
                <a:spcPct val="0"/>
              </a:spcAft>
              <a:defRPr sz="2300">
                <a:solidFill>
                  <a:schemeClr val="tx1"/>
                </a:solidFill>
                <a:latin typeface="Verdana" charset="0"/>
                <a:ea typeface="ＭＳ Ｐゴシック" charset="0"/>
              </a:defRPr>
            </a:lvl9pPr>
          </a:lstStyle>
          <a:p>
            <a:pPr eaLnBrk="1" hangingPunct="1"/>
            <a:fld id="{59B9A6F8-56C9-3941-B81B-AA1E08430653}" type="slidenum">
              <a:rPr lang="en-IE" sz="1100"/>
              <a:pPr eaLnBrk="1" hangingPunct="1"/>
              <a:t>30</a:t>
            </a:fld>
            <a:endParaRPr lang="en-IE"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teams in European labs working on both MMS and Cluster data.</a:t>
            </a:r>
            <a:endParaRPr lang="en-US" dirty="0"/>
          </a:p>
        </p:txBody>
      </p:sp>
      <p:sp>
        <p:nvSpPr>
          <p:cNvPr id="4" name="Slide Number Placeholder 3"/>
          <p:cNvSpPr>
            <a:spLocks noGrp="1"/>
          </p:cNvSpPr>
          <p:nvPr>
            <p:ph type="sldNum" sz="quarter" idx="10"/>
          </p:nvPr>
        </p:nvSpPr>
        <p:spPr/>
        <p:txBody>
          <a:bodyPr/>
          <a:lstStyle/>
          <a:p>
            <a:pPr>
              <a:defRPr/>
            </a:pPr>
            <a:fld id="{95992EBB-8D52-0F4A-9DF1-3CF4C38D6148}" type="slidenum">
              <a:rPr lang="en-US" smtClean="0"/>
              <a:pPr>
                <a:defRPr/>
              </a:pPr>
              <a:t>9</a:t>
            </a:fld>
            <a:endParaRPr lang="en-US"/>
          </a:p>
        </p:txBody>
      </p:sp>
    </p:spTree>
    <p:extLst>
      <p:ext uri="{BB962C8B-B14F-4D97-AF65-F5344CB8AC3E}">
        <p14:creationId xmlns:p14="http://schemas.microsoft.com/office/powerpoint/2010/main" val="88185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Verdana" charset="0"/>
                <a:ea typeface="ＭＳ Ｐゴシック" charset="0"/>
                <a:cs typeface="ＭＳ Ｐゴシック" charset="0"/>
              </a:defRPr>
            </a:lvl1pPr>
            <a:lvl2pPr marL="700007" indent="-269234" eaLnBrk="0" hangingPunct="0">
              <a:defRPr sz="2300">
                <a:solidFill>
                  <a:schemeClr val="tx1"/>
                </a:solidFill>
                <a:latin typeface="Verdana" charset="0"/>
                <a:ea typeface="ＭＳ Ｐゴシック" charset="0"/>
              </a:defRPr>
            </a:lvl2pPr>
            <a:lvl3pPr marL="1076935" indent="-215387" eaLnBrk="0" hangingPunct="0">
              <a:defRPr sz="2300">
                <a:solidFill>
                  <a:schemeClr val="tx1"/>
                </a:solidFill>
                <a:latin typeface="Verdana" charset="0"/>
                <a:ea typeface="ＭＳ Ｐゴシック" charset="0"/>
              </a:defRPr>
            </a:lvl3pPr>
            <a:lvl4pPr marL="1507708" indent="-215387" eaLnBrk="0" hangingPunct="0">
              <a:defRPr sz="2300">
                <a:solidFill>
                  <a:schemeClr val="tx1"/>
                </a:solidFill>
                <a:latin typeface="Verdana" charset="0"/>
                <a:ea typeface="ＭＳ Ｐゴシック" charset="0"/>
              </a:defRPr>
            </a:lvl4pPr>
            <a:lvl5pPr marL="1938482" indent="-215387" eaLnBrk="0" hangingPunct="0">
              <a:defRPr sz="2300">
                <a:solidFill>
                  <a:schemeClr val="tx1"/>
                </a:solidFill>
                <a:latin typeface="Verdana" charset="0"/>
                <a:ea typeface="ＭＳ Ｐゴシック" charset="0"/>
              </a:defRPr>
            </a:lvl5pPr>
            <a:lvl6pPr marL="2369256" indent="-215387" eaLnBrk="0" fontAlgn="base" hangingPunct="0">
              <a:spcBef>
                <a:spcPct val="0"/>
              </a:spcBef>
              <a:spcAft>
                <a:spcPct val="0"/>
              </a:spcAft>
              <a:defRPr sz="2300">
                <a:solidFill>
                  <a:schemeClr val="tx1"/>
                </a:solidFill>
                <a:latin typeface="Verdana" charset="0"/>
                <a:ea typeface="ＭＳ Ｐゴシック" charset="0"/>
              </a:defRPr>
            </a:lvl6pPr>
            <a:lvl7pPr marL="2800030" indent="-215387" eaLnBrk="0" fontAlgn="base" hangingPunct="0">
              <a:spcBef>
                <a:spcPct val="0"/>
              </a:spcBef>
              <a:spcAft>
                <a:spcPct val="0"/>
              </a:spcAft>
              <a:defRPr sz="2300">
                <a:solidFill>
                  <a:schemeClr val="tx1"/>
                </a:solidFill>
                <a:latin typeface="Verdana" charset="0"/>
                <a:ea typeface="ＭＳ Ｐゴシック" charset="0"/>
              </a:defRPr>
            </a:lvl7pPr>
            <a:lvl8pPr marL="3230804" indent="-215387" eaLnBrk="0" fontAlgn="base" hangingPunct="0">
              <a:spcBef>
                <a:spcPct val="0"/>
              </a:spcBef>
              <a:spcAft>
                <a:spcPct val="0"/>
              </a:spcAft>
              <a:defRPr sz="2300">
                <a:solidFill>
                  <a:schemeClr val="tx1"/>
                </a:solidFill>
                <a:latin typeface="Verdana" charset="0"/>
                <a:ea typeface="ＭＳ Ｐゴシック" charset="0"/>
              </a:defRPr>
            </a:lvl8pPr>
            <a:lvl9pPr marL="3661578" indent="-215387" eaLnBrk="0" fontAlgn="base" hangingPunct="0">
              <a:spcBef>
                <a:spcPct val="0"/>
              </a:spcBef>
              <a:spcAft>
                <a:spcPct val="0"/>
              </a:spcAft>
              <a:defRPr sz="2300">
                <a:solidFill>
                  <a:schemeClr val="tx1"/>
                </a:solidFill>
                <a:latin typeface="Verdana" charset="0"/>
                <a:ea typeface="ＭＳ Ｐゴシック" charset="0"/>
              </a:defRPr>
            </a:lvl9pPr>
          </a:lstStyle>
          <a:p>
            <a:pPr eaLnBrk="1" hangingPunct="1"/>
            <a:fld id="{5A5BE071-9C5B-344C-B214-3EF98D8D4266}" type="slidenum">
              <a:rPr lang="en-GB" sz="1100"/>
              <a:pPr eaLnBrk="1" hangingPunct="1"/>
              <a:t>13</a:t>
            </a:fld>
            <a:endParaRPr lang="en-GB" sz="11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dirty="0">
                <a:ea typeface="ＭＳ Ｐゴシック" charset="0"/>
                <a:cs typeface="ＭＳ Ｐゴシック" charset="0"/>
              </a:rPr>
              <a:t>The first simultaneous measurements of discrete chorus emissions on multiple spacecraft, realized in the context of the Cluster mission, revealed a rather unexpected frequency difference of around 1 kHz between nearly identical discrete elements observed on different spacecraft </a:t>
            </a:r>
            <a:r>
              <a:rPr lang="en-GB" dirty="0" smtClean="0">
                <a:ea typeface="ＭＳ Ｐゴシック" charset="0"/>
                <a:cs typeface="ＭＳ Ｐゴシック" charset="0"/>
              </a:rPr>
              <a:t>[</a:t>
            </a:r>
            <a:r>
              <a:rPr lang="en-GB" dirty="0" err="1" smtClean="0">
                <a:ea typeface="ＭＳ Ｐゴシック" charset="0"/>
                <a:cs typeface="ＭＳ Ｐゴシック" charset="0"/>
              </a:rPr>
              <a:t>Gurnett</a:t>
            </a:r>
            <a:r>
              <a:rPr lang="en-GB" dirty="0" smtClean="0">
                <a:ea typeface="ＭＳ Ｐゴシック" charset="0"/>
                <a:cs typeface="ＭＳ Ｐゴシック" charset="0"/>
              </a:rPr>
              <a:t> et al., </a:t>
            </a:r>
            <a:r>
              <a:rPr lang="en-GB" dirty="0">
                <a:ea typeface="ＭＳ Ｐゴシック" charset="0"/>
                <a:cs typeface="ＭＳ Ｐゴシック" charset="0"/>
              </a:rPr>
              <a:t>2001]. This frequency difference is interpreted herein as a natural outcome of the dependence of the whistler-mode refractive index on the wave normal angle between the wave vector k and the static magnetic field B</a:t>
            </a:r>
            <a:r>
              <a:rPr lang="en-GB" baseline="-25000" dirty="0">
                <a:ea typeface="ＭＳ Ｐゴシック" charset="0"/>
                <a:cs typeface="ＭＳ Ｐゴシック" charset="0"/>
              </a:rPr>
              <a:t>0</a:t>
            </a:r>
            <a:r>
              <a:rPr lang="en-GB" dirty="0">
                <a:ea typeface="ＭＳ Ｐゴシック" charset="0"/>
                <a:cs typeface="ＭＳ Ｐゴシック" charset="0"/>
              </a:rPr>
              <a:t> and the rapid motion of highly localized source region(s) of chorus of 400 km to 1700 km in extent along the field line, but only less than 100 km transverse to the magnetic field, and moving at speeds of 20,000 km/s to 25,000 km/s. Wave packets emanating from the localized regions propagate to two spacecraft at different wave normal angles, and are observed at different frequencies due to the differential Doppler shift between the two spacecraft. These differences in frequency, as well as the different times of arrival of the similar emissions at the different spacecraft, provide a unique opportunity to estimate the source characteristics, using a model involving rapidly moving sources traveling at speeds comparable to the parallel resonant velocity of </a:t>
            </a:r>
            <a:r>
              <a:rPr lang="en-GB" dirty="0" err="1">
                <a:ea typeface="ＭＳ Ｐゴシック" charset="0"/>
                <a:cs typeface="ＭＳ Ｐゴシック" charset="0"/>
              </a:rPr>
              <a:t>counterstreaming</a:t>
            </a:r>
            <a:r>
              <a:rPr lang="en-GB" dirty="0">
                <a:ea typeface="ＭＳ Ｐゴシック" charset="0"/>
                <a:cs typeface="ＭＳ Ｐゴシック" charset="0"/>
              </a:rPr>
              <a:t> electrons moving along the Earth's magnetic field lines. We report the determination of chorus emission source region motion for two different cases observed during 2000-2001, where these differences in frequency were readily observable due to the relatively large separation of the Cluster spacecraft. We also report a case in 2002 where the spacecraft separations were smaller, so that these frequency differences were not as evident but nevertheless measurable. In general, our results provide the first experimental evidence that the sources that generate the discrete chorus emissions are in rapid motion. </a:t>
            </a:r>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Verdana" charset="0"/>
                <a:ea typeface="ＭＳ Ｐゴシック" charset="0"/>
                <a:cs typeface="ＭＳ Ｐゴシック" charset="0"/>
              </a:defRPr>
            </a:lvl1pPr>
            <a:lvl2pPr marL="700007" indent="-269234" eaLnBrk="0" hangingPunct="0">
              <a:defRPr sz="2300">
                <a:solidFill>
                  <a:schemeClr val="tx1"/>
                </a:solidFill>
                <a:latin typeface="Verdana" charset="0"/>
                <a:ea typeface="ＭＳ Ｐゴシック" charset="0"/>
              </a:defRPr>
            </a:lvl2pPr>
            <a:lvl3pPr marL="1076935" indent="-215387" eaLnBrk="0" hangingPunct="0">
              <a:defRPr sz="2300">
                <a:solidFill>
                  <a:schemeClr val="tx1"/>
                </a:solidFill>
                <a:latin typeface="Verdana" charset="0"/>
                <a:ea typeface="ＭＳ Ｐゴシック" charset="0"/>
              </a:defRPr>
            </a:lvl3pPr>
            <a:lvl4pPr marL="1507708" indent="-215387" eaLnBrk="0" hangingPunct="0">
              <a:defRPr sz="2300">
                <a:solidFill>
                  <a:schemeClr val="tx1"/>
                </a:solidFill>
                <a:latin typeface="Verdana" charset="0"/>
                <a:ea typeface="ＭＳ Ｐゴシック" charset="0"/>
              </a:defRPr>
            </a:lvl4pPr>
            <a:lvl5pPr marL="1938482" indent="-215387" eaLnBrk="0" hangingPunct="0">
              <a:defRPr sz="2300">
                <a:solidFill>
                  <a:schemeClr val="tx1"/>
                </a:solidFill>
                <a:latin typeface="Verdana" charset="0"/>
                <a:ea typeface="ＭＳ Ｐゴシック" charset="0"/>
              </a:defRPr>
            </a:lvl5pPr>
            <a:lvl6pPr marL="2369256" indent="-215387" eaLnBrk="0" fontAlgn="base" hangingPunct="0">
              <a:spcBef>
                <a:spcPct val="0"/>
              </a:spcBef>
              <a:spcAft>
                <a:spcPct val="0"/>
              </a:spcAft>
              <a:defRPr sz="2300">
                <a:solidFill>
                  <a:schemeClr val="tx1"/>
                </a:solidFill>
                <a:latin typeface="Verdana" charset="0"/>
                <a:ea typeface="ＭＳ Ｐゴシック" charset="0"/>
              </a:defRPr>
            </a:lvl6pPr>
            <a:lvl7pPr marL="2800030" indent="-215387" eaLnBrk="0" fontAlgn="base" hangingPunct="0">
              <a:spcBef>
                <a:spcPct val="0"/>
              </a:spcBef>
              <a:spcAft>
                <a:spcPct val="0"/>
              </a:spcAft>
              <a:defRPr sz="2300">
                <a:solidFill>
                  <a:schemeClr val="tx1"/>
                </a:solidFill>
                <a:latin typeface="Verdana" charset="0"/>
                <a:ea typeface="ＭＳ Ｐゴシック" charset="0"/>
              </a:defRPr>
            </a:lvl7pPr>
            <a:lvl8pPr marL="3230804" indent="-215387" eaLnBrk="0" fontAlgn="base" hangingPunct="0">
              <a:spcBef>
                <a:spcPct val="0"/>
              </a:spcBef>
              <a:spcAft>
                <a:spcPct val="0"/>
              </a:spcAft>
              <a:defRPr sz="2300">
                <a:solidFill>
                  <a:schemeClr val="tx1"/>
                </a:solidFill>
                <a:latin typeface="Verdana" charset="0"/>
                <a:ea typeface="ＭＳ Ｐゴシック" charset="0"/>
              </a:defRPr>
            </a:lvl8pPr>
            <a:lvl9pPr marL="3661578" indent="-215387" eaLnBrk="0" fontAlgn="base" hangingPunct="0">
              <a:spcBef>
                <a:spcPct val="0"/>
              </a:spcBef>
              <a:spcAft>
                <a:spcPct val="0"/>
              </a:spcAft>
              <a:defRPr sz="2300">
                <a:solidFill>
                  <a:schemeClr val="tx1"/>
                </a:solidFill>
                <a:latin typeface="Verdana" charset="0"/>
                <a:ea typeface="ＭＳ Ｐゴシック" charset="0"/>
              </a:defRPr>
            </a:lvl9pPr>
          </a:lstStyle>
          <a:p>
            <a:pPr eaLnBrk="1" hangingPunct="1"/>
            <a:fld id="{5A5BE071-9C5B-344C-B214-3EF98D8D4266}" type="slidenum">
              <a:rPr lang="en-GB" sz="1100"/>
              <a:pPr eaLnBrk="1" hangingPunct="1"/>
              <a:t>14</a:t>
            </a:fld>
            <a:endParaRPr lang="en-GB" sz="11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dirty="0">
                <a:ea typeface="ＭＳ Ｐゴシック" charset="0"/>
                <a:cs typeface="ＭＳ Ｐゴシック" charset="0"/>
              </a:rPr>
              <a:t>The first simultaneous measurements of discrete chorus emissions on multiple spacecraft, realized in the context of the Cluster mission, revealed a rather unexpected frequency difference of around 1 kHz between nearly identical discrete elements observed on different spacecraft </a:t>
            </a:r>
            <a:r>
              <a:rPr lang="en-GB" dirty="0" smtClean="0">
                <a:ea typeface="ＭＳ Ｐゴシック" charset="0"/>
                <a:cs typeface="ＭＳ Ｐゴシック" charset="0"/>
              </a:rPr>
              <a:t>[</a:t>
            </a:r>
            <a:r>
              <a:rPr lang="en-GB" dirty="0" err="1" smtClean="0">
                <a:ea typeface="ＭＳ Ｐゴシック" charset="0"/>
                <a:cs typeface="ＭＳ Ｐゴシック" charset="0"/>
              </a:rPr>
              <a:t>Gurnett</a:t>
            </a:r>
            <a:r>
              <a:rPr lang="en-GB" dirty="0" smtClean="0">
                <a:ea typeface="ＭＳ Ｐゴシック" charset="0"/>
                <a:cs typeface="ＭＳ Ｐゴシック" charset="0"/>
              </a:rPr>
              <a:t> et al., </a:t>
            </a:r>
            <a:r>
              <a:rPr lang="en-GB" dirty="0">
                <a:ea typeface="ＭＳ Ｐゴシック" charset="0"/>
                <a:cs typeface="ＭＳ Ｐゴシック" charset="0"/>
              </a:rPr>
              <a:t>2001]. This frequency difference is interpreted herein as a natural outcome of the dependence of the whistler-mode refractive index on the wave normal angle between the wave vector k and the static magnetic field B</a:t>
            </a:r>
            <a:r>
              <a:rPr lang="en-GB" baseline="-25000" dirty="0">
                <a:ea typeface="ＭＳ Ｐゴシック" charset="0"/>
                <a:cs typeface="ＭＳ Ｐゴシック" charset="0"/>
              </a:rPr>
              <a:t>0</a:t>
            </a:r>
            <a:r>
              <a:rPr lang="en-GB" dirty="0">
                <a:ea typeface="ＭＳ Ｐゴシック" charset="0"/>
                <a:cs typeface="ＭＳ Ｐゴシック" charset="0"/>
              </a:rPr>
              <a:t> and the rapid motion of highly localized source region(s) of chorus of 400 km to 1700 km in extent along the field line, but only less than 100 km transverse to the magnetic field, and moving at speeds of 20,000 km/s to 25,000 km/s. Wave packets emanating from the localized regions propagate to two spacecraft at different wave normal angles, and are observed at different frequencies due to the differential Doppler shift between the two spacecraft. These differences in frequency, as well as the different times of arrival of the similar emissions at the different spacecraft, provide a unique opportunity to estimate the source characteristics, using a model involving rapidly moving sources traveling at speeds comparable to the parallel resonant velocity of </a:t>
            </a:r>
            <a:r>
              <a:rPr lang="en-GB" dirty="0" err="1">
                <a:ea typeface="ＭＳ Ｐゴシック" charset="0"/>
                <a:cs typeface="ＭＳ Ｐゴシック" charset="0"/>
              </a:rPr>
              <a:t>counterstreaming</a:t>
            </a:r>
            <a:r>
              <a:rPr lang="en-GB" dirty="0">
                <a:ea typeface="ＭＳ Ｐゴシック" charset="0"/>
                <a:cs typeface="ＭＳ Ｐゴシック" charset="0"/>
              </a:rPr>
              <a:t> electrons moving along the Earth's magnetic field lines. We report the determination of chorus emission source region motion for two different cases observed during 2000-2001, where these differences in frequency were readily observable due to the relatively large separation of the Cluster spacecraft. We also report a case in 2002 where the spacecraft separations were smaller, so that these frequency differences were not as evident but nevertheless measurable. In general, our results provide the first experimental evidence that the sources that generate the discrete chorus emissions are in rapid motion. </a:t>
            </a:r>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Verdana" charset="0"/>
                <a:ea typeface="ＭＳ Ｐゴシック" charset="0"/>
                <a:cs typeface="ＭＳ Ｐゴシック" charset="0"/>
              </a:defRPr>
            </a:lvl1pPr>
            <a:lvl2pPr marL="700007" indent="-269234" eaLnBrk="0" hangingPunct="0">
              <a:defRPr sz="2300">
                <a:solidFill>
                  <a:schemeClr val="tx1"/>
                </a:solidFill>
                <a:latin typeface="Verdana" charset="0"/>
                <a:ea typeface="ＭＳ Ｐゴシック" charset="0"/>
              </a:defRPr>
            </a:lvl2pPr>
            <a:lvl3pPr marL="1076935" indent="-215387" eaLnBrk="0" hangingPunct="0">
              <a:defRPr sz="2300">
                <a:solidFill>
                  <a:schemeClr val="tx1"/>
                </a:solidFill>
                <a:latin typeface="Verdana" charset="0"/>
                <a:ea typeface="ＭＳ Ｐゴシック" charset="0"/>
              </a:defRPr>
            </a:lvl3pPr>
            <a:lvl4pPr marL="1507708" indent="-215387" eaLnBrk="0" hangingPunct="0">
              <a:defRPr sz="2300">
                <a:solidFill>
                  <a:schemeClr val="tx1"/>
                </a:solidFill>
                <a:latin typeface="Verdana" charset="0"/>
                <a:ea typeface="ＭＳ Ｐゴシック" charset="0"/>
              </a:defRPr>
            </a:lvl4pPr>
            <a:lvl5pPr marL="1938482" indent="-215387" eaLnBrk="0" hangingPunct="0">
              <a:defRPr sz="2300">
                <a:solidFill>
                  <a:schemeClr val="tx1"/>
                </a:solidFill>
                <a:latin typeface="Verdana" charset="0"/>
                <a:ea typeface="ＭＳ Ｐゴシック" charset="0"/>
              </a:defRPr>
            </a:lvl5pPr>
            <a:lvl6pPr marL="2369256" indent="-215387" eaLnBrk="0" fontAlgn="base" hangingPunct="0">
              <a:spcBef>
                <a:spcPct val="0"/>
              </a:spcBef>
              <a:spcAft>
                <a:spcPct val="0"/>
              </a:spcAft>
              <a:defRPr sz="2300">
                <a:solidFill>
                  <a:schemeClr val="tx1"/>
                </a:solidFill>
                <a:latin typeface="Verdana" charset="0"/>
                <a:ea typeface="ＭＳ Ｐゴシック" charset="0"/>
              </a:defRPr>
            </a:lvl6pPr>
            <a:lvl7pPr marL="2800030" indent="-215387" eaLnBrk="0" fontAlgn="base" hangingPunct="0">
              <a:spcBef>
                <a:spcPct val="0"/>
              </a:spcBef>
              <a:spcAft>
                <a:spcPct val="0"/>
              </a:spcAft>
              <a:defRPr sz="2300">
                <a:solidFill>
                  <a:schemeClr val="tx1"/>
                </a:solidFill>
                <a:latin typeface="Verdana" charset="0"/>
                <a:ea typeface="ＭＳ Ｐゴシック" charset="0"/>
              </a:defRPr>
            </a:lvl7pPr>
            <a:lvl8pPr marL="3230804" indent="-215387" eaLnBrk="0" fontAlgn="base" hangingPunct="0">
              <a:spcBef>
                <a:spcPct val="0"/>
              </a:spcBef>
              <a:spcAft>
                <a:spcPct val="0"/>
              </a:spcAft>
              <a:defRPr sz="2300">
                <a:solidFill>
                  <a:schemeClr val="tx1"/>
                </a:solidFill>
                <a:latin typeface="Verdana" charset="0"/>
                <a:ea typeface="ＭＳ Ｐゴシック" charset="0"/>
              </a:defRPr>
            </a:lvl8pPr>
            <a:lvl9pPr marL="3661578" indent="-215387" eaLnBrk="0" fontAlgn="base" hangingPunct="0">
              <a:spcBef>
                <a:spcPct val="0"/>
              </a:spcBef>
              <a:spcAft>
                <a:spcPct val="0"/>
              </a:spcAft>
              <a:defRPr sz="2300">
                <a:solidFill>
                  <a:schemeClr val="tx1"/>
                </a:solidFill>
                <a:latin typeface="Verdana" charset="0"/>
                <a:ea typeface="ＭＳ Ｐゴシック" charset="0"/>
              </a:defRPr>
            </a:lvl9pPr>
          </a:lstStyle>
          <a:p>
            <a:pPr eaLnBrk="1" hangingPunct="1"/>
            <a:fld id="{057E8CF5-65DC-8B40-86AA-62E2785376AA}" type="slidenum">
              <a:rPr lang="en-GB" sz="1100"/>
              <a:pPr eaLnBrk="1" hangingPunct="1"/>
              <a:t>15</a:t>
            </a:fld>
            <a:endParaRPr lang="en-GB" sz="11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dirty="0">
                <a:ea typeface="ＭＳ Ｐゴシック" charset="0"/>
                <a:cs typeface="ＭＳ Ｐゴシック" charset="0"/>
              </a:rPr>
              <a:t>The first simultaneous measurements of discrete chorus emissions on multiple spacecraft, realized in the context of the Cluster mission, revealed a rather unexpected frequency difference of around 1 kHz between nearly identical discrete elements observed on different spacecraft </a:t>
            </a:r>
            <a:r>
              <a:rPr lang="en-GB" dirty="0" smtClean="0">
                <a:ea typeface="ＭＳ Ｐゴシック" charset="0"/>
                <a:cs typeface="ＭＳ Ｐゴシック" charset="0"/>
              </a:rPr>
              <a:t>[</a:t>
            </a:r>
            <a:r>
              <a:rPr lang="en-GB" dirty="0" err="1" smtClean="0">
                <a:ea typeface="ＭＳ Ｐゴシック" charset="0"/>
                <a:cs typeface="ＭＳ Ｐゴシック" charset="0"/>
              </a:rPr>
              <a:t>Gurnett</a:t>
            </a:r>
            <a:r>
              <a:rPr lang="en-GB" dirty="0" smtClean="0">
                <a:ea typeface="ＭＳ Ｐゴシック" charset="0"/>
                <a:cs typeface="ＭＳ Ｐゴシック" charset="0"/>
              </a:rPr>
              <a:t> et al., , </a:t>
            </a:r>
            <a:r>
              <a:rPr lang="en-GB" dirty="0">
                <a:ea typeface="ＭＳ Ｐゴシック" charset="0"/>
                <a:cs typeface="ＭＳ Ｐゴシック" charset="0"/>
              </a:rPr>
              <a:t>2001]. This frequency difference is interpreted herein as a natural outcome of the dependence of the whistler-mode refractive index on the wave normal angle between the wave vector k and the static magnetic field B</a:t>
            </a:r>
            <a:r>
              <a:rPr lang="en-GB" baseline="-25000" dirty="0">
                <a:ea typeface="ＭＳ Ｐゴシック" charset="0"/>
                <a:cs typeface="ＭＳ Ｐゴシック" charset="0"/>
              </a:rPr>
              <a:t>0</a:t>
            </a:r>
            <a:r>
              <a:rPr lang="en-GB" dirty="0">
                <a:ea typeface="ＭＳ Ｐゴシック" charset="0"/>
                <a:cs typeface="ＭＳ Ｐゴシック" charset="0"/>
              </a:rPr>
              <a:t> and the rapid motion of highly localized source region(s) of chorus of 400 km to 1700 km in extent along the field line, but only less than 100 km transverse to the magnetic field, and moving at speeds of 20,000 km/s to 25,000 km/s. Wave packets emanating from the localized regions propagate to two spacecraft at different wave normal angles, and are observed at different frequencies due to the differential Doppler shift between the two spacecraft. These differences in frequency, as well as the different times of arrival of the similar emissions at the different spacecraft, provide a unique opportunity to estimate the source characteristics, using a model involving rapidly moving sources traveling at speeds comparable to the parallel resonant velocity of </a:t>
            </a:r>
            <a:r>
              <a:rPr lang="en-GB" dirty="0" err="1">
                <a:ea typeface="ＭＳ Ｐゴシック" charset="0"/>
                <a:cs typeface="ＭＳ Ｐゴシック" charset="0"/>
              </a:rPr>
              <a:t>counterstreaming</a:t>
            </a:r>
            <a:r>
              <a:rPr lang="en-GB" dirty="0">
                <a:ea typeface="ＭＳ Ｐゴシック" charset="0"/>
                <a:cs typeface="ＭＳ Ｐゴシック" charset="0"/>
              </a:rPr>
              <a:t> electrons moving along the Earth's magnetic field lines. We report the determination of chorus emission source region motion for two different cases observed during 2000-2001, where these differences in frequency were readily observable due to the relatively large separation of the Cluster spacecraft. We also report a case in 2002 where the spacecraft separations were smaller, so that these frequency differences were not as evident but nevertheless measurable. In general, our results provide the first experimental evidence that the sources that generate the discrete chorus emissions are in rapid motion. </a:t>
            </a:r>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We may also think if laging one s/c by a few hours would allow to observe both low and high latitude at the same time. This could be combine with the large manoeuvre for local solar wind monitor</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Verdana" charset="0"/>
                <a:ea typeface="ＭＳ Ｐゴシック" charset="0"/>
                <a:cs typeface="ＭＳ Ｐゴシック" charset="0"/>
              </a:defRPr>
            </a:lvl1pPr>
            <a:lvl2pPr marL="700007" indent="-269234" eaLnBrk="0" hangingPunct="0">
              <a:defRPr sz="2300">
                <a:solidFill>
                  <a:schemeClr val="tx1"/>
                </a:solidFill>
                <a:latin typeface="Verdana" charset="0"/>
                <a:ea typeface="ＭＳ Ｐゴシック" charset="0"/>
              </a:defRPr>
            </a:lvl2pPr>
            <a:lvl3pPr marL="1076935" indent="-215387" eaLnBrk="0" hangingPunct="0">
              <a:defRPr sz="2300">
                <a:solidFill>
                  <a:schemeClr val="tx1"/>
                </a:solidFill>
                <a:latin typeface="Verdana" charset="0"/>
                <a:ea typeface="ＭＳ Ｐゴシック" charset="0"/>
              </a:defRPr>
            </a:lvl3pPr>
            <a:lvl4pPr marL="1507708" indent="-215387" eaLnBrk="0" hangingPunct="0">
              <a:defRPr sz="2300">
                <a:solidFill>
                  <a:schemeClr val="tx1"/>
                </a:solidFill>
                <a:latin typeface="Verdana" charset="0"/>
                <a:ea typeface="ＭＳ Ｐゴシック" charset="0"/>
              </a:defRPr>
            </a:lvl4pPr>
            <a:lvl5pPr marL="1938482" indent="-215387" eaLnBrk="0" hangingPunct="0">
              <a:defRPr sz="2300">
                <a:solidFill>
                  <a:schemeClr val="tx1"/>
                </a:solidFill>
                <a:latin typeface="Verdana" charset="0"/>
                <a:ea typeface="ＭＳ Ｐゴシック" charset="0"/>
              </a:defRPr>
            </a:lvl5pPr>
            <a:lvl6pPr marL="2369256" indent="-215387" eaLnBrk="0" fontAlgn="base" hangingPunct="0">
              <a:spcBef>
                <a:spcPct val="0"/>
              </a:spcBef>
              <a:spcAft>
                <a:spcPct val="0"/>
              </a:spcAft>
              <a:defRPr sz="2300">
                <a:solidFill>
                  <a:schemeClr val="tx1"/>
                </a:solidFill>
                <a:latin typeface="Verdana" charset="0"/>
                <a:ea typeface="ＭＳ Ｐゴシック" charset="0"/>
              </a:defRPr>
            </a:lvl6pPr>
            <a:lvl7pPr marL="2800030" indent="-215387" eaLnBrk="0" fontAlgn="base" hangingPunct="0">
              <a:spcBef>
                <a:spcPct val="0"/>
              </a:spcBef>
              <a:spcAft>
                <a:spcPct val="0"/>
              </a:spcAft>
              <a:defRPr sz="2300">
                <a:solidFill>
                  <a:schemeClr val="tx1"/>
                </a:solidFill>
                <a:latin typeface="Verdana" charset="0"/>
                <a:ea typeface="ＭＳ Ｐゴシック" charset="0"/>
              </a:defRPr>
            </a:lvl7pPr>
            <a:lvl8pPr marL="3230804" indent="-215387" eaLnBrk="0" fontAlgn="base" hangingPunct="0">
              <a:spcBef>
                <a:spcPct val="0"/>
              </a:spcBef>
              <a:spcAft>
                <a:spcPct val="0"/>
              </a:spcAft>
              <a:defRPr sz="2300">
                <a:solidFill>
                  <a:schemeClr val="tx1"/>
                </a:solidFill>
                <a:latin typeface="Verdana" charset="0"/>
                <a:ea typeface="ＭＳ Ｐゴシック" charset="0"/>
              </a:defRPr>
            </a:lvl8pPr>
            <a:lvl9pPr marL="3661578" indent="-215387" eaLnBrk="0" fontAlgn="base" hangingPunct="0">
              <a:spcBef>
                <a:spcPct val="0"/>
              </a:spcBef>
              <a:spcAft>
                <a:spcPct val="0"/>
              </a:spcAft>
              <a:defRPr sz="2300">
                <a:solidFill>
                  <a:schemeClr val="tx1"/>
                </a:solidFill>
                <a:latin typeface="Verdana" charset="0"/>
                <a:ea typeface="ＭＳ Ｐゴシック" charset="0"/>
              </a:defRPr>
            </a:lvl9pPr>
          </a:lstStyle>
          <a:p>
            <a:pPr eaLnBrk="1" hangingPunct="1"/>
            <a:fld id="{7F8E4F6A-5918-3A43-972C-6509A8AC7DE5}" type="slidenum">
              <a:rPr lang="en-US" sz="1100"/>
              <a:pPr eaLnBrk="1" hangingPunct="1"/>
              <a:t>17</a:t>
            </a:fld>
            <a:endParaRPr lang="en-US"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We may also think if laging one s/c by a few hours would allow to observe both low and high latitude at the same time. This could be combine with the large manoeuvre for local solar wind monitor</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Verdana" charset="0"/>
                <a:ea typeface="ＭＳ Ｐゴシック" charset="0"/>
                <a:cs typeface="ＭＳ Ｐゴシック" charset="0"/>
              </a:defRPr>
            </a:lvl1pPr>
            <a:lvl2pPr marL="700007" indent="-269234" eaLnBrk="0" hangingPunct="0">
              <a:defRPr sz="2300">
                <a:solidFill>
                  <a:schemeClr val="tx1"/>
                </a:solidFill>
                <a:latin typeface="Verdana" charset="0"/>
                <a:ea typeface="ＭＳ Ｐゴシック" charset="0"/>
              </a:defRPr>
            </a:lvl2pPr>
            <a:lvl3pPr marL="1076935" indent="-215387" eaLnBrk="0" hangingPunct="0">
              <a:defRPr sz="2300">
                <a:solidFill>
                  <a:schemeClr val="tx1"/>
                </a:solidFill>
                <a:latin typeface="Verdana" charset="0"/>
                <a:ea typeface="ＭＳ Ｐゴシック" charset="0"/>
              </a:defRPr>
            </a:lvl3pPr>
            <a:lvl4pPr marL="1507708" indent="-215387" eaLnBrk="0" hangingPunct="0">
              <a:defRPr sz="2300">
                <a:solidFill>
                  <a:schemeClr val="tx1"/>
                </a:solidFill>
                <a:latin typeface="Verdana" charset="0"/>
                <a:ea typeface="ＭＳ Ｐゴシック" charset="0"/>
              </a:defRPr>
            </a:lvl4pPr>
            <a:lvl5pPr marL="1938482" indent="-215387" eaLnBrk="0" hangingPunct="0">
              <a:defRPr sz="2300">
                <a:solidFill>
                  <a:schemeClr val="tx1"/>
                </a:solidFill>
                <a:latin typeface="Verdana" charset="0"/>
                <a:ea typeface="ＭＳ Ｐゴシック" charset="0"/>
              </a:defRPr>
            </a:lvl5pPr>
            <a:lvl6pPr marL="2369256" indent="-215387" eaLnBrk="0" fontAlgn="base" hangingPunct="0">
              <a:spcBef>
                <a:spcPct val="0"/>
              </a:spcBef>
              <a:spcAft>
                <a:spcPct val="0"/>
              </a:spcAft>
              <a:defRPr sz="2300">
                <a:solidFill>
                  <a:schemeClr val="tx1"/>
                </a:solidFill>
                <a:latin typeface="Verdana" charset="0"/>
                <a:ea typeface="ＭＳ Ｐゴシック" charset="0"/>
              </a:defRPr>
            </a:lvl6pPr>
            <a:lvl7pPr marL="2800030" indent="-215387" eaLnBrk="0" fontAlgn="base" hangingPunct="0">
              <a:spcBef>
                <a:spcPct val="0"/>
              </a:spcBef>
              <a:spcAft>
                <a:spcPct val="0"/>
              </a:spcAft>
              <a:defRPr sz="2300">
                <a:solidFill>
                  <a:schemeClr val="tx1"/>
                </a:solidFill>
                <a:latin typeface="Verdana" charset="0"/>
                <a:ea typeface="ＭＳ Ｐゴシック" charset="0"/>
              </a:defRPr>
            </a:lvl7pPr>
            <a:lvl8pPr marL="3230804" indent="-215387" eaLnBrk="0" fontAlgn="base" hangingPunct="0">
              <a:spcBef>
                <a:spcPct val="0"/>
              </a:spcBef>
              <a:spcAft>
                <a:spcPct val="0"/>
              </a:spcAft>
              <a:defRPr sz="2300">
                <a:solidFill>
                  <a:schemeClr val="tx1"/>
                </a:solidFill>
                <a:latin typeface="Verdana" charset="0"/>
                <a:ea typeface="ＭＳ Ｐゴシック" charset="0"/>
              </a:defRPr>
            </a:lvl8pPr>
            <a:lvl9pPr marL="3661578" indent="-215387" eaLnBrk="0" fontAlgn="base" hangingPunct="0">
              <a:spcBef>
                <a:spcPct val="0"/>
              </a:spcBef>
              <a:spcAft>
                <a:spcPct val="0"/>
              </a:spcAft>
              <a:defRPr sz="2300">
                <a:solidFill>
                  <a:schemeClr val="tx1"/>
                </a:solidFill>
                <a:latin typeface="Verdana" charset="0"/>
                <a:ea typeface="ＭＳ Ｐゴシック" charset="0"/>
              </a:defRPr>
            </a:lvl9pPr>
          </a:lstStyle>
          <a:p>
            <a:pPr eaLnBrk="1" hangingPunct="1"/>
            <a:fld id="{7F8E4F6A-5918-3A43-972C-6509A8AC7DE5}" type="slidenum">
              <a:rPr lang="en-US" sz="1100"/>
              <a:pPr eaLnBrk="1" hangingPunct="1"/>
              <a:t>18</a:t>
            </a:fld>
            <a:endParaRPr lang="en-US"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Verdana" charset="0"/>
                <a:ea typeface="ＭＳ Ｐゴシック" charset="0"/>
                <a:cs typeface="ＭＳ Ｐゴシック" charset="0"/>
              </a:defRPr>
            </a:lvl1pPr>
            <a:lvl2pPr marL="700007" indent="-269234" eaLnBrk="0" hangingPunct="0">
              <a:defRPr sz="2300">
                <a:solidFill>
                  <a:schemeClr val="tx1"/>
                </a:solidFill>
                <a:latin typeface="Verdana" charset="0"/>
                <a:ea typeface="ＭＳ Ｐゴシック" charset="0"/>
              </a:defRPr>
            </a:lvl2pPr>
            <a:lvl3pPr marL="1076935" indent="-215387" eaLnBrk="0" hangingPunct="0">
              <a:defRPr sz="2300">
                <a:solidFill>
                  <a:schemeClr val="tx1"/>
                </a:solidFill>
                <a:latin typeface="Verdana" charset="0"/>
                <a:ea typeface="ＭＳ Ｐゴシック" charset="0"/>
              </a:defRPr>
            </a:lvl3pPr>
            <a:lvl4pPr marL="1507708" indent="-215387" eaLnBrk="0" hangingPunct="0">
              <a:defRPr sz="2300">
                <a:solidFill>
                  <a:schemeClr val="tx1"/>
                </a:solidFill>
                <a:latin typeface="Verdana" charset="0"/>
                <a:ea typeface="ＭＳ Ｐゴシック" charset="0"/>
              </a:defRPr>
            </a:lvl4pPr>
            <a:lvl5pPr marL="1938482" indent="-215387" eaLnBrk="0" hangingPunct="0">
              <a:defRPr sz="2300">
                <a:solidFill>
                  <a:schemeClr val="tx1"/>
                </a:solidFill>
                <a:latin typeface="Verdana" charset="0"/>
                <a:ea typeface="ＭＳ Ｐゴシック" charset="0"/>
              </a:defRPr>
            </a:lvl5pPr>
            <a:lvl6pPr marL="2369256" indent="-215387" eaLnBrk="0" fontAlgn="base" hangingPunct="0">
              <a:spcBef>
                <a:spcPct val="0"/>
              </a:spcBef>
              <a:spcAft>
                <a:spcPct val="0"/>
              </a:spcAft>
              <a:defRPr sz="2300">
                <a:solidFill>
                  <a:schemeClr val="tx1"/>
                </a:solidFill>
                <a:latin typeface="Verdana" charset="0"/>
                <a:ea typeface="ＭＳ Ｐゴシック" charset="0"/>
              </a:defRPr>
            </a:lvl6pPr>
            <a:lvl7pPr marL="2800030" indent="-215387" eaLnBrk="0" fontAlgn="base" hangingPunct="0">
              <a:spcBef>
                <a:spcPct val="0"/>
              </a:spcBef>
              <a:spcAft>
                <a:spcPct val="0"/>
              </a:spcAft>
              <a:defRPr sz="2300">
                <a:solidFill>
                  <a:schemeClr val="tx1"/>
                </a:solidFill>
                <a:latin typeface="Verdana" charset="0"/>
                <a:ea typeface="ＭＳ Ｐゴシック" charset="0"/>
              </a:defRPr>
            </a:lvl7pPr>
            <a:lvl8pPr marL="3230804" indent="-215387" eaLnBrk="0" fontAlgn="base" hangingPunct="0">
              <a:spcBef>
                <a:spcPct val="0"/>
              </a:spcBef>
              <a:spcAft>
                <a:spcPct val="0"/>
              </a:spcAft>
              <a:defRPr sz="2300">
                <a:solidFill>
                  <a:schemeClr val="tx1"/>
                </a:solidFill>
                <a:latin typeface="Verdana" charset="0"/>
                <a:ea typeface="ＭＳ Ｐゴシック" charset="0"/>
              </a:defRPr>
            </a:lvl8pPr>
            <a:lvl9pPr marL="3661578" indent="-215387" eaLnBrk="0" fontAlgn="base" hangingPunct="0">
              <a:spcBef>
                <a:spcPct val="0"/>
              </a:spcBef>
              <a:spcAft>
                <a:spcPct val="0"/>
              </a:spcAft>
              <a:defRPr sz="2300">
                <a:solidFill>
                  <a:schemeClr val="tx1"/>
                </a:solidFill>
                <a:latin typeface="Verdana" charset="0"/>
                <a:ea typeface="ＭＳ Ｐゴシック" charset="0"/>
              </a:defRPr>
            </a:lvl9pPr>
          </a:lstStyle>
          <a:p>
            <a:pPr eaLnBrk="1" hangingPunct="1"/>
            <a:fld id="{E6228023-146F-E64C-A9F0-B43C57CE140F}" type="slidenum">
              <a:rPr lang="en-GB" sz="1100"/>
              <a:pPr eaLnBrk="1" hangingPunct="1"/>
              <a:t>24</a:t>
            </a:fld>
            <a:endParaRPr lang="en-GB" sz="1100"/>
          </a:p>
        </p:txBody>
      </p:sp>
      <p:sp>
        <p:nvSpPr>
          <p:cNvPr id="41986" name="Rectangle 1026"/>
          <p:cNvSpPr>
            <a:spLocks noGrp="1" noRot="1" noChangeAspect="1" noChangeArrowheads="1" noTextEdit="1"/>
          </p:cNvSpPr>
          <p:nvPr>
            <p:ph type="sldImg"/>
          </p:nvPr>
        </p:nvSpPr>
        <p:spPr>
          <a:xfrm>
            <a:off x="407988" y="698500"/>
            <a:ext cx="6207125" cy="3492500"/>
          </a:xfrm>
          <a:ln/>
        </p:spPr>
      </p:sp>
      <p:sp>
        <p:nvSpPr>
          <p:cNvPr id="138243" name="Rectangle 1027"/>
          <p:cNvSpPr>
            <a:spLocks noGrp="1" noChangeArrowheads="1"/>
          </p:cNvSpPr>
          <p:nvPr>
            <p:ph type="body" idx="1"/>
          </p:nvPr>
        </p:nvSpPr>
        <p:spPr>
          <a:xfrm>
            <a:off x="937566" y="4421353"/>
            <a:ext cx="5147970" cy="4188879"/>
          </a:xfrm>
        </p:spPr>
        <p:txBody>
          <a:bodyPr/>
          <a:lstStyle/>
          <a:p>
            <a:pPr>
              <a:defRPr/>
            </a:pPr>
            <a:r>
              <a:rPr lang="en-US" smtClean="0">
                <a:cs typeface="+mn-cs"/>
              </a:rPr>
              <a:t>Les vents solaires, plasma emis continuellement par le soleil, peut sous certaines condition creer de gigantesques vortex a la surface externe de la magnetosphere</a:t>
            </a:r>
          </a:p>
          <a:p>
            <a:pPr>
              <a:defRPr/>
            </a:pPr>
            <a:r>
              <a:rPr lang="en-US" smtClean="0">
                <a:cs typeface="+mn-cs"/>
              </a:rPr>
              <a:t>C’est analoque au vent qui donne naissance aux vagues a la surface de l’ocean. Ce qu’on voit avec Cluster, grace a ses observations en 3D, c’est que les vagues s’enroulent sur elles memes pour creer des vortex.</a:t>
            </a:r>
          </a:p>
          <a:p>
            <a:pPr>
              <a:defRPr/>
            </a:pPr>
            <a:r>
              <a:rPr lang="en-US" smtClean="0">
                <a:cs typeface="+mn-cs"/>
              </a:rPr>
              <a:t>C’est un processus tres important car il permettrai au particules du vent solaire d’entrer dans la magnetosphere. Les particules du vent solaire peuvent produires les aurores polaires mais aussi avoir des effets dramatiques sur la vie de tous les jours (communications, anomalies ou destructions satellites, lignes electriques en sur-tension dans les pays Nordqiues.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MMS and Swarm not yet extended but</a:t>
            </a:r>
            <a:r>
              <a:rPr lang="en-US" baseline="0" dirty="0" smtClean="0"/>
              <a:t> likely to happen.</a:t>
            </a:r>
            <a:endParaRPr lang="en-US" dirty="0"/>
          </a:p>
        </p:txBody>
      </p:sp>
      <p:sp>
        <p:nvSpPr>
          <p:cNvPr id="4" name="Slide Number Placeholder 3"/>
          <p:cNvSpPr>
            <a:spLocks noGrp="1"/>
          </p:cNvSpPr>
          <p:nvPr>
            <p:ph type="sldNum" sz="quarter" idx="10"/>
          </p:nvPr>
        </p:nvSpPr>
        <p:spPr/>
        <p:txBody>
          <a:bodyPr/>
          <a:lstStyle/>
          <a:p>
            <a:pPr>
              <a:defRPr/>
            </a:pPr>
            <a:fld id="{95992EBB-8D52-0F4A-9DF1-3CF4C38D6148}" type="slidenum">
              <a:rPr lang="en-US" smtClean="0"/>
              <a:pPr>
                <a:defRPr/>
              </a:pPr>
              <a:t>25</a:t>
            </a:fld>
            <a:endParaRPr lang="en-US"/>
          </a:p>
        </p:txBody>
      </p:sp>
    </p:spTree>
    <p:extLst>
      <p:ext uri="{BB962C8B-B14F-4D97-AF65-F5344CB8AC3E}">
        <p14:creationId xmlns:p14="http://schemas.microsoft.com/office/powerpoint/2010/main" val="1104532589"/>
      </p:ext>
    </p:extLst>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grpSp>
        <p:nvGrpSpPr>
          <p:cNvPr id="11" name="Group 10"/>
          <p:cNvGrpSpPr/>
          <p:nvPr userDrawn="1"/>
        </p:nvGrpSpPr>
        <p:grpSpPr>
          <a:xfrm>
            <a:off x="171652" y="4905803"/>
            <a:ext cx="6436141" cy="111519"/>
            <a:chOff x="171652" y="6621093"/>
            <a:chExt cx="6436141" cy="111519"/>
          </a:xfrm>
        </p:grpSpPr>
        <p:pic>
          <p:nvPicPr>
            <p:cNvPr id="12" name="Picture 11"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3" name="Picture 12"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4" name="Picture 13"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5" name="Picture 14"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6" name="Picture 15"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7" name="Picture 16"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8" name="Picture 17"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9" name="Picture 18"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20" name="Picture 19"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1" name="Picture 20"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2" name="Picture 21"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3" name="Picture 22"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4" name="Picture 23"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5" name="Picture 24"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6" name="Picture 25"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7" name="Picture 26"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8" name="Picture 27"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9" name="Picture 28"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30" name="Picture 29"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1" name="Picture 30"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2" name="Picture 31"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3" name="Picture 32"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4" name="Picture 33"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35" name="Picture 34"/>
          <p:cNvPicPr>
            <a:picLocks noChangeAspect="1"/>
          </p:cNvPicPr>
          <p:nvPr userDrawn="1"/>
        </p:nvPicPr>
        <p:blipFill rotWithShape="1">
          <a:blip r:embed="rId27" cstate="print">
            <a:extLst>
              <a:ext uri="{28A0092B-C50C-407E-A947-70E740481C1C}">
                <a14:useLocalDpi xmlns:a14="http://schemas.microsoft.com/office/drawing/2010/main" val="0"/>
              </a:ext>
            </a:extLst>
          </a:blip>
          <a:srcRect t="83098" b="-5313"/>
          <a:stretch/>
        </p:blipFill>
        <p:spPr>
          <a:xfrm>
            <a:off x="7789119" y="489942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211880195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9503125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image" Target="../media/image10.png"/><Relationship Id="rId21" Type="http://schemas.openxmlformats.org/officeDocument/2006/relationships/image" Target="../media/image11.png"/><Relationship Id="rId22" Type="http://schemas.openxmlformats.org/officeDocument/2006/relationships/image" Target="../media/image12.png"/><Relationship Id="rId23" Type="http://schemas.openxmlformats.org/officeDocument/2006/relationships/image" Target="../media/image13.png"/><Relationship Id="rId24" Type="http://schemas.openxmlformats.org/officeDocument/2006/relationships/image" Target="../media/image14.png"/><Relationship Id="rId25" Type="http://schemas.openxmlformats.org/officeDocument/2006/relationships/image" Target="../media/image15.png"/><Relationship Id="rId26" Type="http://schemas.openxmlformats.org/officeDocument/2006/relationships/image" Target="../media/image16.png"/><Relationship Id="rId27" Type="http://schemas.openxmlformats.org/officeDocument/2006/relationships/image" Target="../media/image17.png"/><Relationship Id="rId28" Type="http://schemas.openxmlformats.org/officeDocument/2006/relationships/image" Target="../media/image18.png"/><Relationship Id="rId29"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image" Target="../media/image20.png"/><Relationship Id="rId31" Type="http://schemas.openxmlformats.org/officeDocument/2006/relationships/image" Target="../media/image21.png"/><Relationship Id="rId32" Type="http://schemas.openxmlformats.org/officeDocument/2006/relationships/image" Target="../media/image22.png"/><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23.png"/><Relationship Id="rId34" Type="http://schemas.openxmlformats.org/officeDocument/2006/relationships/image" Target="../media/image24.png"/><Relationship Id="rId35" Type="http://schemas.openxmlformats.org/officeDocument/2006/relationships/image" Target="../media/image25.png"/><Relationship Id="rId10" Type="http://schemas.openxmlformats.org/officeDocument/2006/relationships/theme" Target="../theme/theme1.xml"/><Relationship Id="rId11" Type="http://schemas.openxmlformats.org/officeDocument/2006/relationships/image" Target="../media/image1.png"/><Relationship Id="rId12" Type="http://schemas.openxmlformats.org/officeDocument/2006/relationships/image" Target="../media/image2.jpeg"/><Relationship Id="rId13" Type="http://schemas.openxmlformats.org/officeDocument/2006/relationships/image" Target="../media/image3.png"/><Relationship Id="rId14" Type="http://schemas.openxmlformats.org/officeDocument/2006/relationships/image" Target="../media/image4.png"/><Relationship Id="rId15" Type="http://schemas.openxmlformats.org/officeDocument/2006/relationships/image" Target="../media/image5.png"/><Relationship Id="rId16" Type="http://schemas.openxmlformats.org/officeDocument/2006/relationships/image" Target="../media/image6.png"/><Relationship Id="rId17" Type="http://schemas.openxmlformats.org/officeDocument/2006/relationships/image" Target="../media/image7.png"/><Relationship Id="rId18" Type="http://schemas.openxmlformats.org/officeDocument/2006/relationships/image" Target="../media/image8.png"/><Relationship Id="rId1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grpSp>
        <p:nvGrpSpPr>
          <p:cNvPr id="15" name="Group 14"/>
          <p:cNvGrpSpPr/>
          <p:nvPr/>
        </p:nvGrpSpPr>
        <p:grpSpPr>
          <a:xfrm>
            <a:off x="171652" y="4905803"/>
            <a:ext cx="6436141" cy="111519"/>
            <a:chOff x="171652" y="6621093"/>
            <a:chExt cx="6436141" cy="111519"/>
          </a:xfrm>
        </p:grpSpPr>
        <p:pic>
          <p:nvPicPr>
            <p:cNvPr id="16" name="Picture 1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7" name="Picture 1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8" name="Picture 1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9" name="Picture 1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20" name="Picture 1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21" name="Picture 2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22" name="Picture 2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23" name="Picture 2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24" name="Picture 2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5" name="Picture 2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6" name="Picture 2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7" name="Picture 2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8" name="Picture 2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9" name="Picture 2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30" name="Picture 2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31" name="Picture 3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32" name="Picture 3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33" name="Picture 3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34" name="Picture 3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5" name="Picture 3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6" name="Picture 3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7" name="Picture 3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8" name="Picture 3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chemeClr val="bg2"/>
                </a:solidFill>
              </a:rPr>
              <a:t>Cluster</a:t>
            </a:r>
            <a:r>
              <a:rPr lang="en-GB" sz="800" baseline="0" noProof="1" smtClean="0">
                <a:solidFill>
                  <a:schemeClr val="bg2"/>
                </a:solidFill>
              </a:rPr>
              <a:t> extension</a:t>
            </a:r>
            <a:r>
              <a:rPr lang="en-GB" sz="800" noProof="1" smtClean="0">
                <a:solidFill>
                  <a:schemeClr val="bg2"/>
                </a:solidFill>
              </a:rPr>
              <a:t> | 13/10/2016 | Slide  </a:t>
            </a:r>
            <a:fld id="{71EAD4F2-866B-304A-9A50-FC7592816342}" type="slidenum">
              <a:rPr lang="en-GB" sz="800" noProof="1" smtClean="0">
                <a:solidFill>
                  <a:schemeClr val="bg2"/>
                </a:solidFill>
              </a:rPr>
              <a:pPr algn="r">
                <a:spcBef>
                  <a:spcPct val="50000"/>
                </a:spcBef>
              </a:pPr>
              <a:t>‹#›</a:t>
            </a:fld>
            <a:endParaRPr lang="en-GB" sz="800" noProof="1">
              <a:solidFill>
                <a:schemeClr val="bg2"/>
              </a:solidFill>
            </a:endParaRPr>
          </a:p>
        </p:txBody>
      </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xml"/><Relationship Id="rId5" Type="http://schemas.openxmlformats.org/officeDocument/2006/relationships/image" Target="../media/image31.png"/><Relationship Id="rId6" Type="http://schemas.openxmlformats.org/officeDocument/2006/relationships/image" Target="../media/image32.png"/><Relationship Id="rId1" Type="http://schemas.microsoft.com/office/2007/relationships/media" Target="../media/media1.wav"/><Relationship Id="rId2" Type="http://schemas.openxmlformats.org/officeDocument/2006/relationships/audio" Target="../media/media1.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gi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44.png"/><Relationship Id="rId1" Type="http://schemas.openxmlformats.org/officeDocument/2006/relationships/vmlDrawing" Target="../drawings/vmlDrawing1.vml"/><Relationship Id="rId2" Type="http://schemas.microsoft.com/office/2007/relationships/media" Target="file://localhost/Users/pescoube/aaphil/PWPT/conferences/Cluster_results_Holism_Okasaki_2008_ppt_transform.key/wave_on_magnetopause.mpg" TargetMode="External"/><Relationship Id="rId3" Type="http://schemas.openxmlformats.org/officeDocument/2006/relationships/video" Target="file://localhost/Users/pescoube/aaphil/PWPT/conferences/Cluster_results_Holism_Okasaki_2008_ppt_transform.key/wave_on_magnetopause.mpg" TargetMode="External"/><Relationship Id="rId4" Type="http://schemas.openxmlformats.org/officeDocument/2006/relationships/slideLayout" Target="../slideLayouts/slideLayout6.xml"/><Relationship Id="rId5" Type="http://schemas.openxmlformats.org/officeDocument/2006/relationships/notesSlide" Target="../notesSlides/notesSlide8.xml"/><Relationship Id="rId6" Type="http://schemas.openxmlformats.org/officeDocument/2006/relationships/image" Target="../media/image43.jpeg"/><Relationship Id="rId7" Type="http://schemas.openxmlformats.org/officeDocument/2006/relationships/oleObject" Target="../embeddings/oleObject1.bin"/><Relationship Id="rId8" Type="http://schemas.openxmlformats.org/officeDocument/2006/relationships/image" Target="../media/image42.emf"/><Relationship Id="rId9" Type="http://schemas.openxmlformats.org/officeDocument/2006/relationships/oleObject" Target="../embeddings/oleObject2.bin"/><Relationship Id="rId10"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45.emf"/><Relationship Id="rId6" Type="http://schemas.openxmlformats.org/officeDocument/2006/relationships/image" Target="../media/image46.png"/><Relationship Id="rId1" Type="http://schemas.microsoft.com/office/2007/relationships/media" Target="../media/media2.mp4"/><Relationship Id="rId2" Type="http://schemas.openxmlformats.org/officeDocument/2006/relationships/video" Target="../media/media2.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emf"/><Relationship Id="rId3" Type="http://schemas.openxmlformats.org/officeDocument/2006/relationships/image" Target="../media/image4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254000" y="1285794"/>
            <a:ext cx="889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defTabSz="914400" latinLnBrk="0">
              <a:lnSpc>
                <a:spcPct val="100000"/>
              </a:lnSpc>
              <a:buClrTx/>
              <a:buSzTx/>
              <a:buFontTx/>
              <a:buNone/>
              <a:tabLst/>
              <a:defRPr/>
            </a:pPr>
            <a:r>
              <a:rPr lang="en-US" sz="3200" dirty="0">
                <a:solidFill>
                  <a:schemeClr val="bg1">
                    <a:lumMod val="95000"/>
                  </a:schemeClr>
                </a:solidFill>
                <a:latin typeface="Verdana"/>
                <a:ea typeface="+mj-ea"/>
                <a:cs typeface="Verdana"/>
              </a:rPr>
              <a:t>Cluster extension 2017-2018, 2019-2020</a:t>
            </a:r>
            <a:br>
              <a:rPr lang="en-US" sz="3200" dirty="0">
                <a:solidFill>
                  <a:schemeClr val="bg1">
                    <a:lumMod val="95000"/>
                  </a:schemeClr>
                </a:solidFill>
                <a:latin typeface="Verdana"/>
                <a:ea typeface="+mj-ea"/>
                <a:cs typeface="Verdana"/>
              </a:rPr>
            </a:br>
            <a:r>
              <a:rPr lang="en-US" sz="3200" dirty="0">
                <a:solidFill>
                  <a:schemeClr val="bg1">
                    <a:lumMod val="95000"/>
                  </a:schemeClr>
                </a:solidFill>
                <a:latin typeface="Verdana"/>
                <a:ea typeface="+mj-ea"/>
                <a:cs typeface="Verdana"/>
              </a:rPr>
              <a:t>Science</a:t>
            </a:r>
            <a:endParaRPr lang="en-GB" sz="3200" dirty="0">
              <a:solidFill>
                <a:schemeClr val="bg1">
                  <a:lumMod val="95000"/>
                </a:schemeClr>
              </a:solidFill>
              <a:latin typeface="Verdana"/>
              <a:ea typeface="+mj-ea"/>
              <a:cs typeface="Verdana"/>
            </a:endParaRPr>
          </a:p>
        </p:txBody>
      </p:sp>
      <p:sp>
        <p:nvSpPr>
          <p:cNvPr id="7" name="Text Box 24"/>
          <p:cNvSpPr txBox="1">
            <a:spLocks noChangeArrowheads="1"/>
          </p:cNvSpPr>
          <p:nvPr/>
        </p:nvSpPr>
        <p:spPr bwMode="auto">
          <a:xfrm>
            <a:off x="331716" y="2793600"/>
            <a:ext cx="3813283" cy="1569660"/>
          </a:xfrm>
          <a:prstGeom prst="rect">
            <a:avLst/>
          </a:prstGeom>
          <a:noFill/>
          <a:ln w="9525">
            <a:noFill/>
            <a:miter lim="800000"/>
            <a:headEnd/>
            <a:tailEnd/>
          </a:ln>
          <a:effectLst/>
          <a:extLst/>
        </p:spPr>
        <p:txBody>
          <a:bodyPr wrap="none">
            <a:spAutoFit/>
          </a:bodyPr>
          <a:lstStyle/>
          <a:p>
            <a:r>
              <a:rPr lang="en-US" sz="2400" dirty="0">
                <a:solidFill>
                  <a:schemeClr val="bg1"/>
                </a:solidFill>
                <a:latin typeface="NotesEsa" charset="0"/>
              </a:rPr>
              <a:t>C. Philippe Escoubet</a:t>
            </a:r>
          </a:p>
          <a:p>
            <a:r>
              <a:rPr lang="en-US" sz="2400" dirty="0">
                <a:solidFill>
                  <a:schemeClr val="bg1"/>
                </a:solidFill>
                <a:latin typeface="NotesEsa" charset="0"/>
              </a:rPr>
              <a:t>Project </a:t>
            </a:r>
            <a:r>
              <a:rPr lang="en-US" sz="2400" dirty="0" smtClean="0">
                <a:solidFill>
                  <a:schemeClr val="bg1"/>
                </a:solidFill>
                <a:latin typeface="NotesEsa" charset="0"/>
              </a:rPr>
              <a:t>Scientist on behalf of </a:t>
            </a:r>
          </a:p>
          <a:p>
            <a:r>
              <a:rPr lang="en-US" sz="2400" dirty="0" smtClean="0">
                <a:solidFill>
                  <a:schemeClr val="bg1"/>
                </a:solidFill>
                <a:latin typeface="NotesEsa" charset="0"/>
              </a:rPr>
              <a:t>Cluster Science Working Team</a:t>
            </a:r>
            <a:endParaRPr lang="en-US" sz="2400" dirty="0">
              <a:solidFill>
                <a:schemeClr val="bg1"/>
              </a:solidFill>
              <a:latin typeface="NotesEsa" charset="0"/>
            </a:endParaRPr>
          </a:p>
          <a:p>
            <a:r>
              <a:rPr lang="en-US" sz="2400" dirty="0" smtClean="0">
                <a:solidFill>
                  <a:schemeClr val="bg1"/>
                </a:solidFill>
                <a:latin typeface="NotesEsa" charset="0"/>
              </a:rPr>
              <a:t>13/10/</a:t>
            </a:r>
            <a:r>
              <a:rPr lang="en-US" sz="2400" dirty="0">
                <a:solidFill>
                  <a:schemeClr val="bg1"/>
                </a:solidFill>
                <a:latin typeface="NotesEsa" charset="0"/>
              </a:rPr>
              <a:t>2016</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dirty="0"/>
              <a:t>Cluster Science</a:t>
            </a:r>
          </a:p>
        </p:txBody>
      </p:sp>
      <p:sp>
        <p:nvSpPr>
          <p:cNvPr id="22530" name="Content Placeholder 2"/>
          <p:cNvSpPr>
            <a:spLocks noGrp="1"/>
          </p:cNvSpPr>
          <p:nvPr>
            <p:ph idx="1"/>
          </p:nvPr>
        </p:nvSpPr>
        <p:spPr>
          <a:xfrm>
            <a:off x="514351" y="1846660"/>
            <a:ext cx="8027377" cy="1899047"/>
          </a:xfrm>
        </p:spPr>
        <p:txBody>
          <a:bodyPr/>
          <a:lstStyle/>
          <a:p>
            <a:pPr eaLnBrk="1" hangingPunct="1">
              <a:buFont typeface="Arial"/>
              <a:buChar char="•"/>
              <a:defRPr/>
            </a:pPr>
            <a:r>
              <a:rPr lang="en-US" sz="2000" dirty="0">
                <a:solidFill>
                  <a:schemeClr val="accent3">
                    <a:lumMod val="85000"/>
                  </a:schemeClr>
                </a:solidFill>
                <a:latin typeface="NotesEsa" charset="0"/>
              </a:rPr>
              <a:t>Cluster science performance</a:t>
            </a:r>
          </a:p>
          <a:p>
            <a:pPr eaLnBrk="1" hangingPunct="1">
              <a:buFont typeface="Arial"/>
              <a:buChar char="•"/>
              <a:defRPr/>
            </a:pPr>
            <a:r>
              <a:rPr lang="en-US" sz="2000" dirty="0">
                <a:solidFill>
                  <a:srgbClr val="D9D9D9"/>
                </a:solidFill>
                <a:latin typeface="NotesEsa" charset="0"/>
              </a:rPr>
              <a:t>Cluster confirmation that science objectives planned in 2017-2018 can be achieved</a:t>
            </a:r>
          </a:p>
          <a:p>
            <a:pPr eaLnBrk="1" hangingPunct="1">
              <a:buFont typeface="Arial"/>
              <a:buChar char="•"/>
              <a:defRPr/>
            </a:pPr>
            <a:r>
              <a:rPr lang="en-US" sz="2000" dirty="0">
                <a:solidFill>
                  <a:schemeClr val="tx1"/>
                </a:solidFill>
                <a:latin typeface="NotesEsa" charset="0"/>
              </a:rPr>
              <a:t>Cluster new science objectives for 2019-2020</a:t>
            </a:r>
          </a:p>
        </p:txBody>
      </p:sp>
    </p:spTree>
    <p:extLst>
      <p:ext uri="{BB962C8B-B14F-4D97-AF65-F5344CB8AC3E}">
        <p14:creationId xmlns:p14="http://schemas.microsoft.com/office/powerpoint/2010/main" val="4515325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635977" y="175469"/>
            <a:ext cx="6717323" cy="769441"/>
          </a:xfrm>
        </p:spPr>
        <p:txBody>
          <a:bodyPr/>
          <a:lstStyle/>
          <a:p>
            <a:pPr eaLnBrk="1" hangingPunct="1"/>
            <a:r>
              <a:rPr lang="en-US" dirty="0"/>
              <a:t>Cluster Science Objectives for </a:t>
            </a:r>
            <a:r>
              <a:rPr lang="en-US" dirty="0" smtClean="0"/>
              <a:t>2019-2020</a:t>
            </a:r>
            <a:r>
              <a:rPr lang="en-US" dirty="0"/>
              <a:t/>
            </a:r>
            <a:br>
              <a:rPr lang="en-US" dirty="0"/>
            </a:br>
            <a:endParaRPr lang="en-US" dirty="0"/>
          </a:p>
        </p:txBody>
      </p:sp>
      <p:sp>
        <p:nvSpPr>
          <p:cNvPr id="3" name="Content Placeholder 2"/>
          <p:cNvSpPr>
            <a:spLocks noGrp="1"/>
          </p:cNvSpPr>
          <p:nvPr>
            <p:ph idx="1"/>
          </p:nvPr>
        </p:nvSpPr>
        <p:spPr>
          <a:xfrm>
            <a:off x="564173" y="1712119"/>
            <a:ext cx="8028842" cy="3609975"/>
          </a:xfrm>
        </p:spPr>
        <p:txBody>
          <a:bodyPr/>
          <a:lstStyle/>
          <a:p>
            <a:pPr eaLnBrk="1" hangingPunct="1">
              <a:buFont typeface="+mj-lt"/>
              <a:buAutoNum type="arabicPeriod"/>
            </a:pPr>
            <a:r>
              <a:rPr lang="en-US" sz="1700" dirty="0">
                <a:latin typeface="NotesEsa" charset="0"/>
              </a:rPr>
              <a:t>To </a:t>
            </a:r>
            <a:r>
              <a:rPr lang="en-US" sz="1700" dirty="0" err="1">
                <a:latin typeface="NotesEsa" charset="0"/>
              </a:rPr>
              <a:t>characterise</a:t>
            </a:r>
            <a:r>
              <a:rPr lang="en-US" sz="1700" dirty="0">
                <a:latin typeface="NotesEsa" charset="0"/>
              </a:rPr>
              <a:t> chorus waves at both low and high-latitude with 3km inter-spacecraft distance</a:t>
            </a:r>
          </a:p>
          <a:p>
            <a:pPr eaLnBrk="1" hangingPunct="1">
              <a:buFont typeface="+mj-lt"/>
              <a:buAutoNum type="arabicPeriod"/>
            </a:pPr>
            <a:r>
              <a:rPr lang="en-US" sz="1700" dirty="0">
                <a:latin typeface="NotesEsa" charset="0"/>
              </a:rPr>
              <a:t>T</a:t>
            </a:r>
            <a:r>
              <a:rPr lang="en-GB" sz="1700" dirty="0">
                <a:latin typeface="NotesEsa" charset="0"/>
              </a:rPr>
              <a:t>o investigate bow shock/</a:t>
            </a:r>
            <a:r>
              <a:rPr lang="en-GB" sz="1700" dirty="0" err="1">
                <a:latin typeface="NotesEsa" charset="0"/>
              </a:rPr>
              <a:t>magnetosheath</a:t>
            </a:r>
            <a:r>
              <a:rPr lang="en-GB" sz="1700" dirty="0">
                <a:latin typeface="NotesEsa" charset="0"/>
              </a:rPr>
              <a:t>/magnetopause physics with local solar wind monitor</a:t>
            </a:r>
          </a:p>
          <a:p>
            <a:pPr eaLnBrk="1" hangingPunct="1">
              <a:buFont typeface="+mj-lt"/>
              <a:buAutoNum type="arabicPeriod"/>
            </a:pPr>
            <a:r>
              <a:rPr lang="en-GB" sz="1700" dirty="0">
                <a:latin typeface="NotesEsa" charset="0"/>
              </a:rPr>
              <a:t>To investigate evolution of </a:t>
            </a:r>
            <a:r>
              <a:rPr lang="en-US" sz="1700" dirty="0">
                <a:latin typeface="NotesEsa" charset="0"/>
              </a:rPr>
              <a:t>Kelvin–Helmholtz waves on the flank of the magnetosphere</a:t>
            </a:r>
          </a:p>
          <a:p>
            <a:pPr>
              <a:buFont typeface="+mj-lt"/>
              <a:buAutoNum type="arabicPeriod"/>
            </a:pPr>
            <a:r>
              <a:rPr lang="en-US" sz="1700" dirty="0">
                <a:latin typeface="NotesEsa" charset="0"/>
              </a:rPr>
              <a:t>To open a call for young scientists to perform Cluster science operations (</a:t>
            </a:r>
            <a:r>
              <a:rPr lang="en-US" sz="1700" dirty="0" smtClean="0">
                <a:latin typeface="NotesEsa" charset="0"/>
              </a:rPr>
              <a:t>s</a:t>
            </a:r>
            <a:r>
              <a:rPr lang="en-US" sz="1700" dirty="0" smtClean="0">
                <a:latin typeface="NotesEsa" charset="0"/>
              </a:rPr>
              <a:t>pacecraft</a:t>
            </a:r>
            <a:r>
              <a:rPr lang="en-US" sz="1700" dirty="0" smtClean="0">
                <a:latin typeface="NotesEsa" charset="0"/>
              </a:rPr>
              <a:t> </a:t>
            </a:r>
            <a:r>
              <a:rPr lang="en-US" sz="1700" dirty="0" err="1">
                <a:latin typeface="NotesEsa" charset="0"/>
              </a:rPr>
              <a:t>separation+instrument</a:t>
            </a:r>
            <a:r>
              <a:rPr lang="en-US" sz="1700" dirty="0">
                <a:latin typeface="NotesEsa" charset="0"/>
              </a:rPr>
              <a:t> modes) for 3 months.</a:t>
            </a:r>
          </a:p>
          <a:p>
            <a:pPr eaLnBrk="1" hangingPunct="1">
              <a:buFont typeface="+mj-lt"/>
              <a:buAutoNum type="arabicPeriod"/>
            </a:pPr>
            <a:endParaRPr lang="en-US" dirty="0">
              <a:latin typeface="NotesEsa" charset="0"/>
            </a:endParaRPr>
          </a:p>
        </p:txBody>
      </p:sp>
    </p:spTree>
    <p:extLst>
      <p:ext uri="{BB962C8B-B14F-4D97-AF65-F5344CB8AC3E}">
        <p14:creationId xmlns:p14="http://schemas.microsoft.com/office/powerpoint/2010/main" val="1604744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635977" y="175469"/>
            <a:ext cx="6717323" cy="769441"/>
          </a:xfrm>
        </p:spPr>
        <p:txBody>
          <a:bodyPr/>
          <a:lstStyle/>
          <a:p>
            <a:pPr eaLnBrk="1" hangingPunct="1"/>
            <a:r>
              <a:rPr lang="en-US" dirty="0"/>
              <a:t>Cluster Science Objectives for </a:t>
            </a:r>
            <a:r>
              <a:rPr lang="en-US" dirty="0" smtClean="0"/>
              <a:t>2019-2020</a:t>
            </a:r>
            <a:r>
              <a:rPr lang="en-US" dirty="0"/>
              <a:t/>
            </a:r>
            <a:br>
              <a:rPr lang="en-US" dirty="0"/>
            </a:br>
            <a:endParaRPr lang="en-US" dirty="0"/>
          </a:p>
        </p:txBody>
      </p:sp>
      <p:sp>
        <p:nvSpPr>
          <p:cNvPr id="3" name="Content Placeholder 2"/>
          <p:cNvSpPr>
            <a:spLocks noGrp="1"/>
          </p:cNvSpPr>
          <p:nvPr>
            <p:ph idx="1"/>
          </p:nvPr>
        </p:nvSpPr>
        <p:spPr>
          <a:xfrm>
            <a:off x="564173" y="1712119"/>
            <a:ext cx="8028842" cy="3609975"/>
          </a:xfrm>
        </p:spPr>
        <p:txBody>
          <a:bodyPr/>
          <a:lstStyle/>
          <a:p>
            <a:pPr eaLnBrk="1" hangingPunct="1">
              <a:buFont typeface="+mj-lt"/>
              <a:buAutoNum type="arabicPeriod"/>
              <a:defRPr/>
            </a:pPr>
            <a:r>
              <a:rPr lang="en-US" sz="1700" dirty="0">
                <a:latin typeface="NotesEsa" charset="0"/>
              </a:rPr>
              <a:t>To </a:t>
            </a:r>
            <a:r>
              <a:rPr lang="en-US" sz="1700" dirty="0" err="1">
                <a:latin typeface="NotesEsa" charset="0"/>
              </a:rPr>
              <a:t>characterise</a:t>
            </a:r>
            <a:r>
              <a:rPr lang="en-US" sz="1700" dirty="0">
                <a:latin typeface="NotesEsa" charset="0"/>
              </a:rPr>
              <a:t> chorus waves at both low and high latitude with 3km inter-spacecraft distance</a:t>
            </a:r>
          </a:p>
          <a:p>
            <a:pPr eaLnBrk="1" hangingPunct="1">
              <a:buFont typeface="+mj-lt"/>
              <a:buAutoNum type="arabicPeriod"/>
              <a:defRPr/>
            </a:pPr>
            <a:r>
              <a:rPr lang="en-US" sz="1700" dirty="0">
                <a:solidFill>
                  <a:schemeClr val="accent3">
                    <a:lumMod val="85000"/>
                  </a:schemeClr>
                </a:solidFill>
                <a:latin typeface="NotesEsa" charset="0"/>
              </a:rPr>
              <a:t>T</a:t>
            </a:r>
            <a:r>
              <a:rPr lang="en-GB" sz="1700" dirty="0">
                <a:solidFill>
                  <a:schemeClr val="accent3">
                    <a:lumMod val="85000"/>
                  </a:schemeClr>
                </a:solidFill>
                <a:latin typeface="NotesEsa" charset="0"/>
              </a:rPr>
              <a:t>o investigate bow shock/</a:t>
            </a:r>
            <a:r>
              <a:rPr lang="en-GB" sz="1700" dirty="0" err="1">
                <a:solidFill>
                  <a:schemeClr val="accent3">
                    <a:lumMod val="85000"/>
                  </a:schemeClr>
                </a:solidFill>
                <a:latin typeface="NotesEsa" charset="0"/>
              </a:rPr>
              <a:t>magnetosheath</a:t>
            </a:r>
            <a:r>
              <a:rPr lang="en-GB" sz="1700" dirty="0">
                <a:solidFill>
                  <a:schemeClr val="accent3">
                    <a:lumMod val="85000"/>
                  </a:schemeClr>
                </a:solidFill>
                <a:latin typeface="NotesEsa" charset="0"/>
              </a:rPr>
              <a:t>/magnetopause physics with local solar wind monitor</a:t>
            </a:r>
          </a:p>
          <a:p>
            <a:pPr eaLnBrk="1" hangingPunct="1">
              <a:buFont typeface="+mj-lt"/>
              <a:buAutoNum type="arabicPeriod"/>
              <a:defRPr/>
            </a:pPr>
            <a:r>
              <a:rPr lang="en-GB" sz="1700" dirty="0">
                <a:solidFill>
                  <a:schemeClr val="accent3">
                    <a:lumMod val="85000"/>
                  </a:schemeClr>
                </a:solidFill>
                <a:latin typeface="NotesEsa" charset="0"/>
              </a:rPr>
              <a:t>to investigate evolution of </a:t>
            </a:r>
            <a:r>
              <a:rPr lang="en-US" sz="1700" dirty="0">
                <a:solidFill>
                  <a:schemeClr val="accent3">
                    <a:lumMod val="85000"/>
                  </a:schemeClr>
                </a:solidFill>
                <a:latin typeface="NotesEsa"/>
                <a:cs typeface="NotesEsa"/>
              </a:rPr>
              <a:t>Kelvin–Helmholtz waves on the flank of the magnetosphere</a:t>
            </a:r>
          </a:p>
          <a:p>
            <a:pPr>
              <a:buFont typeface="+mj-lt"/>
              <a:buAutoNum type="arabicPeriod"/>
              <a:defRPr/>
            </a:pPr>
            <a:r>
              <a:rPr lang="en-US" sz="1700" dirty="0">
                <a:solidFill>
                  <a:schemeClr val="accent3">
                    <a:lumMod val="85000"/>
                  </a:schemeClr>
                </a:solidFill>
                <a:latin typeface="NotesEsa" charset="0"/>
              </a:rPr>
              <a:t>To open a call for young scientists to perform Cluster science operations </a:t>
            </a:r>
            <a:r>
              <a:rPr lang="en-US" sz="1700" dirty="0">
                <a:solidFill>
                  <a:schemeClr val="accent3">
                    <a:lumMod val="85000"/>
                  </a:schemeClr>
                </a:solidFill>
                <a:latin typeface="NotesEsa" charset="0"/>
              </a:rPr>
              <a:t>(spacecraft </a:t>
            </a:r>
            <a:r>
              <a:rPr lang="en-US" sz="1700" dirty="0" err="1">
                <a:solidFill>
                  <a:schemeClr val="accent3">
                    <a:lumMod val="85000"/>
                  </a:schemeClr>
                </a:solidFill>
                <a:latin typeface="NotesEsa" charset="0"/>
              </a:rPr>
              <a:t>separation+instrument</a:t>
            </a:r>
            <a:r>
              <a:rPr lang="en-US" sz="1700" dirty="0">
                <a:solidFill>
                  <a:schemeClr val="accent3">
                    <a:lumMod val="85000"/>
                  </a:schemeClr>
                </a:solidFill>
                <a:latin typeface="NotesEsa" charset="0"/>
              </a:rPr>
              <a:t> modes) for 3 months.</a:t>
            </a:r>
          </a:p>
          <a:p>
            <a:pPr eaLnBrk="1" hangingPunct="1">
              <a:buFont typeface="+mj-lt"/>
              <a:buAutoNum type="arabicPeriod"/>
              <a:defRPr/>
            </a:pPr>
            <a:endParaRPr lang="en-US" dirty="0">
              <a:latin typeface="NotesEsa" charset="0"/>
            </a:endParaRPr>
          </a:p>
        </p:txBody>
      </p:sp>
    </p:spTree>
    <p:extLst>
      <p:ext uri="{BB962C8B-B14F-4D97-AF65-F5344CB8AC3E}">
        <p14:creationId xmlns:p14="http://schemas.microsoft.com/office/powerpoint/2010/main" val="39621145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p:cNvSpPr>
            <a:spLocks noChangeArrowheads="1"/>
          </p:cNvSpPr>
          <p:nvPr/>
        </p:nvSpPr>
        <p:spPr bwMode="auto">
          <a:xfrm>
            <a:off x="0" y="-101204"/>
            <a:ext cx="9313985" cy="534590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77925" tIns="38963" rIns="77925" bIns="38963"/>
          <a:lstStyle/>
          <a:p>
            <a:endParaRPr lang="en-US" dirty="0">
              <a:latin typeface="Times New Roman" charset="0"/>
            </a:endParaRPr>
          </a:p>
        </p:txBody>
      </p:sp>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14350"/>
            <a:ext cx="8305800" cy="449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0420" name="Text Box 8"/>
          <p:cNvSpPr txBox="1">
            <a:spLocks noChangeArrowheads="1"/>
          </p:cNvSpPr>
          <p:nvPr/>
        </p:nvSpPr>
        <p:spPr bwMode="auto">
          <a:xfrm>
            <a:off x="6172201" y="4743450"/>
            <a:ext cx="1316819" cy="2941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GB" sz="1400">
                <a:solidFill>
                  <a:srgbClr val="000000"/>
                </a:solidFill>
                <a:latin typeface="Book Antiqua" charset="0"/>
              </a:rPr>
              <a:t>[Inan al., 2004]</a:t>
            </a:r>
          </a:p>
        </p:txBody>
      </p:sp>
      <p:sp>
        <p:nvSpPr>
          <p:cNvPr id="60421" name="Rectangle 1"/>
          <p:cNvSpPr>
            <a:spLocks noChangeArrowheads="1"/>
          </p:cNvSpPr>
          <p:nvPr/>
        </p:nvSpPr>
        <p:spPr bwMode="auto">
          <a:xfrm>
            <a:off x="4333143" y="504825"/>
            <a:ext cx="4466492" cy="24193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77925" tIns="38963" rIns="77925" bIns="38963"/>
          <a:lstStyle/>
          <a:p>
            <a:endParaRPr lang="en-US">
              <a:latin typeface="Times New Roman" charset="0"/>
            </a:endParaRPr>
          </a:p>
        </p:txBody>
      </p:sp>
      <p:pic>
        <p:nvPicPr>
          <p:cNvPr id="2" name="choru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28450" y="1001140"/>
            <a:ext cx="624217" cy="624217"/>
          </a:xfrm>
          <a:prstGeom prst="rect">
            <a:avLst/>
          </a:prstGeom>
        </p:spPr>
      </p:pic>
      <p:sp>
        <p:nvSpPr>
          <p:cNvPr id="8" name="Content Placeholder 2"/>
          <p:cNvSpPr txBox="1">
            <a:spLocks/>
          </p:cNvSpPr>
          <p:nvPr/>
        </p:nvSpPr>
        <p:spPr bwMode="auto">
          <a:xfrm>
            <a:off x="5216931" y="716066"/>
            <a:ext cx="3654669"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lnSpc>
                <a:spcPct val="95000"/>
              </a:lnSpc>
              <a:spcBef>
                <a:spcPct val="45000"/>
              </a:spcBef>
              <a:buClr>
                <a:srgbClr val="EBE74F"/>
              </a:buClr>
              <a:buFont typeface="Wingdings" charset="0"/>
              <a:buChar char="n"/>
            </a:pPr>
            <a:r>
              <a:rPr lang="en-US" sz="1500" b="1" dirty="0">
                <a:solidFill>
                  <a:schemeClr val="bg2"/>
                </a:solidFill>
                <a:latin typeface="NotesEsa" charset="0"/>
              </a:rPr>
              <a:t>Chorus are electromagnetic waves at audible </a:t>
            </a:r>
            <a:r>
              <a:rPr lang="en-US" sz="1500" b="1" dirty="0" smtClean="0">
                <a:solidFill>
                  <a:schemeClr val="bg2"/>
                </a:solidFill>
                <a:latin typeface="NotesEsa" charset="0"/>
              </a:rPr>
              <a:t>frequencies naturally </a:t>
            </a:r>
            <a:r>
              <a:rPr lang="en-US" sz="1500" b="1" dirty="0">
                <a:solidFill>
                  <a:schemeClr val="bg2"/>
                </a:solidFill>
                <a:latin typeface="NotesEsa" charset="0"/>
              </a:rPr>
              <a:t>generated in space close to the magnetic equator or m</a:t>
            </a:r>
            <a:r>
              <a:rPr lang="en-US" sz="1500" b="1" dirty="0" smtClean="0">
                <a:solidFill>
                  <a:schemeClr val="bg2"/>
                </a:solidFill>
                <a:latin typeface="NotesEsa" charset="0"/>
              </a:rPr>
              <a:t>agnetic </a:t>
            </a:r>
            <a:r>
              <a:rPr lang="en-US" sz="1500" b="1" dirty="0">
                <a:solidFill>
                  <a:schemeClr val="bg2"/>
                </a:solidFill>
                <a:latin typeface="NotesEsa" charset="0"/>
              </a:rPr>
              <a:t>minimum. </a:t>
            </a:r>
          </a:p>
          <a:p>
            <a:pPr eaLnBrk="1" hangingPunct="1">
              <a:lnSpc>
                <a:spcPct val="95000"/>
              </a:lnSpc>
              <a:spcBef>
                <a:spcPct val="45000"/>
              </a:spcBef>
              <a:buClr>
                <a:srgbClr val="EBE74F"/>
              </a:buClr>
              <a:buFont typeface="Wingdings" charset="0"/>
              <a:buChar char="n"/>
            </a:pPr>
            <a:r>
              <a:rPr lang="en-US" sz="1500" b="1" dirty="0">
                <a:solidFill>
                  <a:schemeClr val="bg2"/>
                </a:solidFill>
                <a:latin typeface="NotesEsa" charset="0"/>
              </a:rPr>
              <a:t>Play an important role in the local acceleration of electrons to relativistic </a:t>
            </a:r>
            <a:r>
              <a:rPr lang="en-US" sz="1500" b="1" dirty="0" smtClean="0">
                <a:solidFill>
                  <a:schemeClr val="bg2"/>
                </a:solidFill>
                <a:latin typeface="NotesEsa" charset="0"/>
              </a:rPr>
              <a:t>energies in </a:t>
            </a:r>
            <a:r>
              <a:rPr lang="en-US" sz="1500" b="1" dirty="0">
                <a:solidFill>
                  <a:schemeClr val="bg2"/>
                </a:solidFill>
                <a:latin typeface="NotesEsa" charset="0"/>
              </a:rPr>
              <a:t>the outer radiation belt.</a:t>
            </a:r>
          </a:p>
        </p:txBody>
      </p:sp>
      <p:sp>
        <p:nvSpPr>
          <p:cNvPr id="9" name="Title 1"/>
          <p:cNvSpPr txBox="1">
            <a:spLocks/>
          </p:cNvSpPr>
          <p:nvPr/>
        </p:nvSpPr>
        <p:spPr bwMode="auto">
          <a:xfrm>
            <a:off x="143086" y="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dirty="0"/>
              <a:t>Chorus observations frequency shift</a:t>
            </a:r>
          </a:p>
        </p:txBody>
      </p:sp>
      <p:sp>
        <p:nvSpPr>
          <p:cNvPr id="4" name="TextBox 3"/>
          <p:cNvSpPr txBox="1"/>
          <p:nvPr/>
        </p:nvSpPr>
        <p:spPr>
          <a:xfrm>
            <a:off x="52916" y="619903"/>
            <a:ext cx="492593" cy="369332"/>
          </a:xfrm>
          <a:prstGeom prst="rect">
            <a:avLst/>
          </a:prstGeom>
          <a:noFill/>
        </p:spPr>
        <p:txBody>
          <a:bodyPr wrap="none" rtlCol="0">
            <a:spAutoFit/>
          </a:bodyPr>
          <a:lstStyle/>
          <a:p>
            <a:r>
              <a:rPr lang="en-US" dirty="0" smtClean="0"/>
              <a:t>C1</a:t>
            </a:r>
            <a:endParaRPr lang="en-US" dirty="0"/>
          </a:p>
        </p:txBody>
      </p:sp>
      <p:sp>
        <p:nvSpPr>
          <p:cNvPr id="12" name="TextBox 11"/>
          <p:cNvSpPr txBox="1"/>
          <p:nvPr/>
        </p:nvSpPr>
        <p:spPr>
          <a:xfrm>
            <a:off x="99485" y="3161201"/>
            <a:ext cx="492593" cy="369332"/>
          </a:xfrm>
          <a:prstGeom prst="rect">
            <a:avLst/>
          </a:prstGeom>
          <a:noFill/>
          <a:ln>
            <a:noFill/>
          </a:ln>
        </p:spPr>
        <p:txBody>
          <a:bodyPr wrap="none" rtlCol="0">
            <a:spAutoFit/>
          </a:bodyPr>
          <a:lstStyle/>
          <a:p>
            <a:r>
              <a:rPr lang="en-US" dirty="0" smtClean="0">
                <a:solidFill>
                  <a:srgbClr val="FF0000"/>
                </a:solidFill>
              </a:rPr>
              <a:t>C2</a:t>
            </a:r>
            <a:endParaRPr lang="en-US" dirty="0">
              <a:solidFill>
                <a:srgbClr val="FF0000"/>
              </a:solidFill>
            </a:endParaRPr>
          </a:p>
        </p:txBody>
      </p:sp>
    </p:spTree>
    <p:extLst>
      <p:ext uri="{BB962C8B-B14F-4D97-AF65-F5344CB8AC3E}">
        <p14:creationId xmlns:p14="http://schemas.microsoft.com/office/powerpoint/2010/main" val="2263007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005" fill="hold"/>
                                        <p:tgtEl>
                                          <p:spTgt spid="2"/>
                                        </p:tgtEl>
                                      </p:cBhvr>
                                    </p:cmd>
                                  </p:childTnLst>
                                </p:cTn>
                              </p:par>
                            </p:childTnLst>
                          </p:cTn>
                        </p:par>
                      </p:childTnLst>
                    </p:cTn>
                  </p:par>
                </p:childTnLst>
              </p:cTn>
              <p:nextCondLst>
                <p:cond evt="onClick" delay="0">
                  <p:tgtEl>
                    <p:spTgt spid="2"/>
                  </p:tgtEl>
                </p:cond>
              </p:nextCondLst>
            </p:seq>
            <p:audio>
              <p:cMediaNode vol="80000">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p:cNvSpPr>
            <a:spLocks noChangeArrowheads="1"/>
          </p:cNvSpPr>
          <p:nvPr/>
        </p:nvSpPr>
        <p:spPr bwMode="auto">
          <a:xfrm>
            <a:off x="0" y="-101204"/>
            <a:ext cx="9313985" cy="534590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77925" tIns="38963" rIns="77925" bIns="38963"/>
          <a:lstStyle/>
          <a:p>
            <a:endParaRPr lang="en-US" dirty="0">
              <a:latin typeface="Times New Roman" charset="0"/>
            </a:endParaRP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14350"/>
            <a:ext cx="8305800" cy="449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0420" name="Text Box 8"/>
          <p:cNvSpPr txBox="1">
            <a:spLocks noChangeArrowheads="1"/>
          </p:cNvSpPr>
          <p:nvPr/>
        </p:nvSpPr>
        <p:spPr bwMode="auto">
          <a:xfrm>
            <a:off x="6172201" y="4743450"/>
            <a:ext cx="1316819" cy="2941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GB" sz="1400">
                <a:solidFill>
                  <a:srgbClr val="000000"/>
                </a:solidFill>
                <a:latin typeface="Book Antiqua" charset="0"/>
              </a:rPr>
              <a:t>[Inan al., 2004]</a:t>
            </a:r>
          </a:p>
        </p:txBody>
      </p:sp>
      <p:sp>
        <p:nvSpPr>
          <p:cNvPr id="60421" name="Rectangle 1"/>
          <p:cNvSpPr>
            <a:spLocks noChangeArrowheads="1"/>
          </p:cNvSpPr>
          <p:nvPr/>
        </p:nvSpPr>
        <p:spPr bwMode="auto">
          <a:xfrm>
            <a:off x="4333143" y="504825"/>
            <a:ext cx="4466492" cy="24193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77925" tIns="38963" rIns="77925" bIns="38963"/>
          <a:lstStyle/>
          <a:p>
            <a:endParaRPr lang="en-US">
              <a:latin typeface="Times New Roman" charset="0"/>
            </a:endParaRPr>
          </a:p>
        </p:txBody>
      </p:sp>
      <p:sp>
        <p:nvSpPr>
          <p:cNvPr id="8" name="Content Placeholder 2"/>
          <p:cNvSpPr txBox="1">
            <a:spLocks/>
          </p:cNvSpPr>
          <p:nvPr/>
        </p:nvSpPr>
        <p:spPr bwMode="auto">
          <a:xfrm>
            <a:off x="5216931" y="716066"/>
            <a:ext cx="3654669"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lnSpc>
                <a:spcPct val="95000"/>
              </a:lnSpc>
              <a:spcBef>
                <a:spcPct val="45000"/>
              </a:spcBef>
              <a:buClr>
                <a:srgbClr val="EBE74F"/>
              </a:buClr>
              <a:buFont typeface="Wingdings" charset="0"/>
              <a:buChar char="n"/>
            </a:pPr>
            <a:r>
              <a:rPr lang="en-US" sz="1500" b="1" dirty="0">
                <a:solidFill>
                  <a:schemeClr val="bg2"/>
                </a:solidFill>
                <a:latin typeface="NotesEsa" charset="0"/>
              </a:rPr>
              <a:t>Chorus are electromagnetic waves at audible </a:t>
            </a:r>
            <a:r>
              <a:rPr lang="en-US" sz="1500" b="1" dirty="0" smtClean="0">
                <a:solidFill>
                  <a:schemeClr val="bg2"/>
                </a:solidFill>
                <a:latin typeface="NotesEsa" charset="0"/>
              </a:rPr>
              <a:t>frequencies naturally </a:t>
            </a:r>
            <a:r>
              <a:rPr lang="en-US" sz="1500" b="1" dirty="0">
                <a:solidFill>
                  <a:schemeClr val="bg2"/>
                </a:solidFill>
                <a:latin typeface="NotesEsa" charset="0"/>
              </a:rPr>
              <a:t>generated in space close to the magnetic equator or m</a:t>
            </a:r>
            <a:r>
              <a:rPr lang="en-US" sz="1500" b="1" dirty="0" smtClean="0">
                <a:solidFill>
                  <a:schemeClr val="bg2"/>
                </a:solidFill>
                <a:latin typeface="NotesEsa" charset="0"/>
              </a:rPr>
              <a:t>agnetic </a:t>
            </a:r>
            <a:r>
              <a:rPr lang="en-US" sz="1500" b="1" dirty="0">
                <a:solidFill>
                  <a:schemeClr val="bg2"/>
                </a:solidFill>
                <a:latin typeface="NotesEsa" charset="0"/>
              </a:rPr>
              <a:t>minimum. </a:t>
            </a:r>
          </a:p>
          <a:p>
            <a:pPr eaLnBrk="1" hangingPunct="1">
              <a:lnSpc>
                <a:spcPct val="95000"/>
              </a:lnSpc>
              <a:spcBef>
                <a:spcPct val="45000"/>
              </a:spcBef>
              <a:buClr>
                <a:srgbClr val="EBE74F"/>
              </a:buClr>
              <a:buFont typeface="Wingdings" charset="0"/>
              <a:buChar char="n"/>
            </a:pPr>
            <a:r>
              <a:rPr lang="en-US" sz="1500" b="1" dirty="0">
                <a:solidFill>
                  <a:schemeClr val="bg2"/>
                </a:solidFill>
                <a:latin typeface="NotesEsa" charset="0"/>
              </a:rPr>
              <a:t>Play an important role in the local acceleration of electrons to relativistic </a:t>
            </a:r>
            <a:r>
              <a:rPr lang="en-US" sz="1500" b="1" dirty="0" smtClean="0">
                <a:solidFill>
                  <a:schemeClr val="bg2"/>
                </a:solidFill>
                <a:latin typeface="NotesEsa" charset="0"/>
              </a:rPr>
              <a:t>energies in </a:t>
            </a:r>
            <a:r>
              <a:rPr lang="en-US" sz="1500" b="1" dirty="0">
                <a:solidFill>
                  <a:schemeClr val="bg2"/>
                </a:solidFill>
                <a:latin typeface="NotesEsa" charset="0"/>
              </a:rPr>
              <a:t>the outer radiation belt.</a:t>
            </a:r>
          </a:p>
        </p:txBody>
      </p:sp>
      <p:sp>
        <p:nvSpPr>
          <p:cNvPr id="9" name="Title 1"/>
          <p:cNvSpPr txBox="1">
            <a:spLocks/>
          </p:cNvSpPr>
          <p:nvPr/>
        </p:nvSpPr>
        <p:spPr bwMode="auto">
          <a:xfrm>
            <a:off x="143086" y="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dirty="0"/>
              <a:t>Chorus observations frequency shift</a:t>
            </a:r>
          </a:p>
        </p:txBody>
      </p:sp>
      <p:sp>
        <p:nvSpPr>
          <p:cNvPr id="4" name="TextBox 3"/>
          <p:cNvSpPr txBox="1"/>
          <p:nvPr/>
        </p:nvSpPr>
        <p:spPr>
          <a:xfrm>
            <a:off x="52916" y="619903"/>
            <a:ext cx="492593" cy="369332"/>
          </a:xfrm>
          <a:prstGeom prst="rect">
            <a:avLst/>
          </a:prstGeom>
          <a:noFill/>
        </p:spPr>
        <p:txBody>
          <a:bodyPr wrap="none" rtlCol="0">
            <a:spAutoFit/>
          </a:bodyPr>
          <a:lstStyle/>
          <a:p>
            <a:r>
              <a:rPr lang="en-US" dirty="0" smtClean="0"/>
              <a:t>C1</a:t>
            </a:r>
            <a:endParaRPr lang="en-US" dirty="0"/>
          </a:p>
        </p:txBody>
      </p:sp>
      <p:sp>
        <p:nvSpPr>
          <p:cNvPr id="12" name="TextBox 11"/>
          <p:cNvSpPr txBox="1"/>
          <p:nvPr/>
        </p:nvSpPr>
        <p:spPr>
          <a:xfrm>
            <a:off x="99485" y="3161201"/>
            <a:ext cx="492593" cy="369332"/>
          </a:xfrm>
          <a:prstGeom prst="rect">
            <a:avLst/>
          </a:prstGeom>
          <a:noFill/>
          <a:ln>
            <a:noFill/>
          </a:ln>
        </p:spPr>
        <p:txBody>
          <a:bodyPr wrap="none" rtlCol="0">
            <a:spAutoFit/>
          </a:bodyPr>
          <a:lstStyle/>
          <a:p>
            <a:r>
              <a:rPr lang="en-US" dirty="0" smtClean="0">
                <a:solidFill>
                  <a:srgbClr val="FF0000"/>
                </a:solidFill>
              </a:rPr>
              <a:t>C2</a:t>
            </a:r>
            <a:endParaRPr lang="en-US" dirty="0">
              <a:solidFill>
                <a:srgbClr val="FF0000"/>
              </a:solidFill>
            </a:endParaRPr>
          </a:p>
        </p:txBody>
      </p:sp>
      <p:grpSp>
        <p:nvGrpSpPr>
          <p:cNvPr id="5" name="Group 4"/>
          <p:cNvGrpSpPr/>
          <p:nvPr/>
        </p:nvGrpSpPr>
        <p:grpSpPr>
          <a:xfrm>
            <a:off x="-65609" y="2338386"/>
            <a:ext cx="843913" cy="829171"/>
            <a:chOff x="-65609" y="2338386"/>
            <a:chExt cx="843913" cy="829171"/>
          </a:xfrm>
        </p:grpSpPr>
        <p:sp>
          <p:nvSpPr>
            <p:cNvPr id="3" name="Curved Right Arrow 2"/>
            <p:cNvSpPr/>
            <p:nvPr/>
          </p:nvSpPr>
          <p:spPr>
            <a:xfrm>
              <a:off x="529156" y="2713969"/>
              <a:ext cx="234340" cy="453588"/>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65609" y="2338386"/>
              <a:ext cx="843913" cy="646331"/>
            </a:xfrm>
            <a:prstGeom prst="rect">
              <a:avLst/>
            </a:prstGeom>
            <a:noFill/>
            <a:ln>
              <a:noFill/>
            </a:ln>
          </p:spPr>
          <p:txBody>
            <a:bodyPr wrap="none" rtlCol="0">
              <a:spAutoFit/>
            </a:bodyPr>
            <a:lstStyle/>
            <a:p>
              <a:r>
                <a:rPr lang="en-US" dirty="0" smtClean="0">
                  <a:solidFill>
                    <a:srgbClr val="0098DB"/>
                  </a:solidFill>
                </a:rPr>
                <a:t>1 kHz</a:t>
              </a:r>
            </a:p>
            <a:p>
              <a:r>
                <a:rPr lang="en-US" dirty="0" smtClean="0">
                  <a:solidFill>
                    <a:srgbClr val="0098DB"/>
                  </a:solidFill>
                </a:rPr>
                <a:t>shift</a:t>
              </a:r>
              <a:endParaRPr lang="en-US" dirty="0">
                <a:solidFill>
                  <a:srgbClr val="0098DB"/>
                </a:solidFill>
              </a:endParaRPr>
            </a:p>
          </p:txBody>
        </p:sp>
      </p:grpSp>
    </p:spTree>
    <p:extLst>
      <p:ext uri="{BB962C8B-B14F-4D97-AF65-F5344CB8AC3E}">
        <p14:creationId xmlns:p14="http://schemas.microsoft.com/office/powerpoint/2010/main" val="3317458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4"/>
          <p:cNvSpPr>
            <a:spLocks noChangeArrowheads="1"/>
          </p:cNvSpPr>
          <p:nvPr/>
        </p:nvSpPr>
        <p:spPr bwMode="auto">
          <a:xfrm>
            <a:off x="0" y="-101204"/>
            <a:ext cx="9313985" cy="534590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77925" tIns="38963" rIns="77925" bIns="38963"/>
          <a:lstStyle/>
          <a:p>
            <a:endParaRPr lang="en-US">
              <a:latin typeface="Times New Roman" charset="0"/>
            </a:endParaRP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14350"/>
            <a:ext cx="8305800" cy="449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444" name="Text Box 8"/>
          <p:cNvSpPr txBox="1">
            <a:spLocks noChangeArrowheads="1"/>
          </p:cNvSpPr>
          <p:nvPr/>
        </p:nvSpPr>
        <p:spPr bwMode="auto">
          <a:xfrm>
            <a:off x="5628842" y="4849369"/>
            <a:ext cx="3268534" cy="2941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GB" sz="1400" dirty="0">
                <a:solidFill>
                  <a:srgbClr val="000000"/>
                </a:solidFill>
                <a:latin typeface="Book Antiqua" charset="0"/>
              </a:rPr>
              <a:t>[</a:t>
            </a:r>
            <a:r>
              <a:rPr lang="en-GB" sz="1400" dirty="0" err="1">
                <a:solidFill>
                  <a:srgbClr val="000000"/>
                </a:solidFill>
                <a:latin typeface="Book Antiqua" charset="0"/>
              </a:rPr>
              <a:t>Inan</a:t>
            </a:r>
            <a:r>
              <a:rPr lang="en-GB" sz="1400" dirty="0">
                <a:solidFill>
                  <a:srgbClr val="000000"/>
                </a:solidFill>
                <a:latin typeface="Book Antiqua" charset="0"/>
              </a:rPr>
              <a:t> al., 2004</a:t>
            </a:r>
            <a:r>
              <a:rPr lang="en-GB" sz="1400" dirty="0" smtClean="0">
                <a:solidFill>
                  <a:srgbClr val="000000"/>
                </a:solidFill>
                <a:latin typeface="Book Antiqua" charset="0"/>
              </a:rPr>
              <a:t>]</a:t>
            </a:r>
            <a:endParaRPr lang="en-GB" sz="1400" dirty="0">
              <a:solidFill>
                <a:srgbClr val="000000"/>
              </a:solidFill>
              <a:latin typeface="Book Antiqua" charset="0"/>
            </a:endParaRPr>
          </a:p>
        </p:txBody>
      </p:sp>
      <p:sp>
        <p:nvSpPr>
          <p:cNvPr id="8" name="Title 1"/>
          <p:cNvSpPr txBox="1">
            <a:spLocks/>
          </p:cNvSpPr>
          <p:nvPr/>
        </p:nvSpPr>
        <p:spPr bwMode="auto">
          <a:xfrm>
            <a:off x="143085" y="0"/>
            <a:ext cx="8451915"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dirty="0"/>
              <a:t>Chorus observations frequency </a:t>
            </a:r>
            <a:r>
              <a:rPr lang="en-US" dirty="0" smtClean="0"/>
              <a:t>shift: under debate</a:t>
            </a:r>
            <a:endParaRPr lang="en-US" dirty="0"/>
          </a:p>
        </p:txBody>
      </p:sp>
      <p:sp>
        <p:nvSpPr>
          <p:cNvPr id="10" name="Rectangle 1"/>
          <p:cNvSpPr>
            <a:spLocks noChangeArrowheads="1"/>
          </p:cNvSpPr>
          <p:nvPr/>
        </p:nvSpPr>
        <p:spPr bwMode="auto">
          <a:xfrm>
            <a:off x="4677508" y="482145"/>
            <a:ext cx="4466492" cy="24193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77925" tIns="38963" rIns="77925" bIns="38963"/>
          <a:lstStyle/>
          <a:p>
            <a:endParaRPr lang="en-US">
              <a:latin typeface="Times New Roman" charset="0"/>
            </a:endParaRPr>
          </a:p>
        </p:txBody>
      </p:sp>
      <p:sp>
        <p:nvSpPr>
          <p:cNvPr id="3" name="TextBox 2"/>
          <p:cNvSpPr txBox="1"/>
          <p:nvPr/>
        </p:nvSpPr>
        <p:spPr>
          <a:xfrm>
            <a:off x="4871715" y="846653"/>
            <a:ext cx="3904709" cy="1232849"/>
          </a:xfrm>
          <a:prstGeom prst="rect">
            <a:avLst/>
          </a:prstGeom>
          <a:solidFill>
            <a:srgbClr val="FFFFFF"/>
          </a:solidFill>
          <a:ln>
            <a:solidFill>
              <a:schemeClr val="tx1"/>
            </a:solidFill>
          </a:ln>
        </p:spPr>
        <p:txBody>
          <a:bodyPr wrap="square" lIns="77925" tIns="38963" rIns="77925" bIns="38963">
            <a:spAutoFit/>
          </a:bodyPr>
          <a:lstStyle/>
          <a:p>
            <a:pPr marL="292219" indent="-292219">
              <a:buFont typeface="Symbol" charset="0"/>
              <a:buChar char=""/>
              <a:defRPr/>
            </a:pPr>
            <a:r>
              <a:rPr lang="en-US" sz="1500" dirty="0">
                <a:solidFill>
                  <a:schemeClr val="accent4">
                    <a:lumMod val="10000"/>
                  </a:schemeClr>
                </a:solidFill>
              </a:rPr>
              <a:t>Propagation </a:t>
            </a:r>
            <a:r>
              <a:rPr lang="en-US" sz="1500" dirty="0" err="1">
                <a:solidFill>
                  <a:schemeClr val="accent4">
                    <a:lumMod val="10000"/>
                  </a:schemeClr>
                </a:solidFill>
              </a:rPr>
              <a:t>vs</a:t>
            </a:r>
            <a:r>
              <a:rPr lang="en-US" sz="1500" dirty="0">
                <a:solidFill>
                  <a:schemeClr val="accent4">
                    <a:lumMod val="10000"/>
                  </a:schemeClr>
                </a:solidFill>
              </a:rPr>
              <a:t> B + </a:t>
            </a:r>
            <a:r>
              <a:rPr lang="en-US" sz="1500" dirty="0">
                <a:solidFill>
                  <a:srgbClr val="161616"/>
                </a:solidFill>
              </a:rPr>
              <a:t>high speed of source </a:t>
            </a:r>
            <a:r>
              <a:rPr lang="en-US" sz="1500" dirty="0" smtClean="0">
                <a:solidFill>
                  <a:srgbClr val="161616"/>
                </a:solidFill>
              </a:rPr>
              <a:t>(</a:t>
            </a:r>
            <a:r>
              <a:rPr lang="en-US" sz="1500" dirty="0" err="1" smtClean="0">
                <a:solidFill>
                  <a:srgbClr val="161616"/>
                </a:solidFill>
              </a:rPr>
              <a:t>Inan</a:t>
            </a:r>
            <a:r>
              <a:rPr lang="en-US" sz="1500" dirty="0" smtClean="0">
                <a:solidFill>
                  <a:srgbClr val="161616"/>
                </a:solidFill>
              </a:rPr>
              <a:t> et al., 2004) or</a:t>
            </a:r>
            <a:endParaRPr lang="en-US" sz="1500" dirty="0">
              <a:solidFill>
                <a:srgbClr val="161616"/>
              </a:solidFill>
            </a:endParaRPr>
          </a:p>
          <a:p>
            <a:pPr marL="292219" indent="-292219">
              <a:buFont typeface="Symbol" charset="0"/>
              <a:buChar char=""/>
              <a:defRPr/>
            </a:pPr>
            <a:r>
              <a:rPr lang="en-US" sz="1500" dirty="0" smtClean="0">
                <a:solidFill>
                  <a:srgbClr val="161616"/>
                </a:solidFill>
              </a:rPr>
              <a:t>Fixed source with </a:t>
            </a:r>
            <a:r>
              <a:rPr lang="en-US" sz="1500" dirty="0">
                <a:solidFill>
                  <a:srgbClr val="161616"/>
                </a:solidFill>
              </a:rPr>
              <a:t>frequency </a:t>
            </a:r>
            <a:r>
              <a:rPr lang="en-US" sz="1500" dirty="0" smtClean="0">
                <a:solidFill>
                  <a:srgbClr val="161616"/>
                </a:solidFill>
              </a:rPr>
              <a:t>variations of </a:t>
            </a:r>
            <a:r>
              <a:rPr lang="en-US" sz="1500" dirty="0">
                <a:solidFill>
                  <a:srgbClr val="161616"/>
                </a:solidFill>
              </a:rPr>
              <a:t>directional emission pattern (</a:t>
            </a:r>
            <a:r>
              <a:rPr lang="en-US" sz="1500" dirty="0" smtClean="0">
                <a:solidFill>
                  <a:srgbClr val="161616"/>
                </a:solidFill>
              </a:rPr>
              <a:t>Chum et al., 2007)</a:t>
            </a:r>
            <a:endParaRPr lang="en-US" sz="1500" dirty="0">
              <a:solidFill>
                <a:srgbClr val="161616"/>
              </a:solidFill>
            </a:endParaRPr>
          </a:p>
        </p:txBody>
      </p:sp>
    </p:spTree>
    <p:extLst>
      <p:ext uri="{BB962C8B-B14F-4D97-AF65-F5344CB8AC3E}">
        <p14:creationId xmlns:p14="http://schemas.microsoft.com/office/powerpoint/2010/main" val="4273231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Fig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12" y="1333500"/>
            <a:ext cx="5410201"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3"/>
          <p:cNvSpPr txBox="1">
            <a:spLocks noChangeArrowheads="1"/>
          </p:cNvSpPr>
          <p:nvPr/>
        </p:nvSpPr>
        <p:spPr bwMode="auto">
          <a:xfrm>
            <a:off x="604901" y="4158810"/>
            <a:ext cx="2572756" cy="26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17" tIns="38958" rIns="77917" bIns="38958">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err="1"/>
              <a:t>Tsurutani</a:t>
            </a:r>
            <a:r>
              <a:rPr lang="en-US" sz="1200" dirty="0"/>
              <a:t> and Smith, JGR 1977</a:t>
            </a:r>
          </a:p>
        </p:txBody>
      </p:sp>
      <p:sp>
        <p:nvSpPr>
          <p:cNvPr id="33795" name="TextBox 2"/>
          <p:cNvSpPr txBox="1">
            <a:spLocks noChangeArrowheads="1"/>
          </p:cNvSpPr>
          <p:nvPr/>
        </p:nvSpPr>
        <p:spPr bwMode="auto">
          <a:xfrm>
            <a:off x="4087447" y="1330326"/>
            <a:ext cx="1043353" cy="540352"/>
          </a:xfrm>
          <a:prstGeom prst="rect">
            <a:avLst/>
          </a:prstGeom>
          <a:solidFill>
            <a:schemeClr val="bg1"/>
          </a:solidFill>
          <a:ln>
            <a:noFill/>
          </a:ln>
          <a:extLst/>
        </p:spPr>
        <p:txBody>
          <a:bodyPr wrap="squar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000" dirty="0" smtClean="0">
                <a:latin typeface="+mn-lt"/>
                <a:cs typeface="Times New Roman" charset="0"/>
              </a:rPr>
              <a:t>High-latitude</a:t>
            </a:r>
          </a:p>
          <a:p>
            <a:pPr eaLnBrk="1" hangingPunct="1"/>
            <a:r>
              <a:rPr lang="en-US" sz="1000" dirty="0" smtClean="0">
                <a:latin typeface="+mn-lt"/>
                <a:cs typeface="Times New Roman" charset="0"/>
              </a:rPr>
              <a:t>Chorus</a:t>
            </a:r>
          </a:p>
          <a:p>
            <a:pPr eaLnBrk="1" hangingPunct="1"/>
            <a:endParaRPr lang="en-US" sz="1000" dirty="0">
              <a:latin typeface="+mn-lt"/>
              <a:cs typeface="Times New Roman" charset="0"/>
            </a:endParaRPr>
          </a:p>
        </p:txBody>
      </p:sp>
      <p:sp>
        <p:nvSpPr>
          <p:cNvPr id="33796" name="TextBox 4"/>
          <p:cNvSpPr txBox="1">
            <a:spLocks noChangeArrowheads="1"/>
          </p:cNvSpPr>
          <p:nvPr/>
        </p:nvSpPr>
        <p:spPr bwMode="auto">
          <a:xfrm>
            <a:off x="973016" y="3270648"/>
            <a:ext cx="1505247" cy="26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Equatorial chorus</a:t>
            </a:r>
          </a:p>
        </p:txBody>
      </p:sp>
      <p:cxnSp>
        <p:nvCxnSpPr>
          <p:cNvPr id="10" name="Straight Arrow Connector 9"/>
          <p:cNvCxnSpPr/>
          <p:nvPr/>
        </p:nvCxnSpPr>
        <p:spPr>
          <a:xfrm flipV="1">
            <a:off x="2555631" y="2790825"/>
            <a:ext cx="949569" cy="510779"/>
          </a:xfrm>
          <a:prstGeom prst="straightConnector1">
            <a:avLst/>
          </a:prstGeom>
          <a:ln w="127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798" name="Title 1"/>
          <p:cNvSpPr txBox="1">
            <a:spLocks/>
          </p:cNvSpPr>
          <p:nvPr/>
        </p:nvSpPr>
        <p:spPr bwMode="auto">
          <a:xfrm>
            <a:off x="297473" y="228600"/>
            <a:ext cx="7104185" cy="32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b="1">
                <a:solidFill>
                  <a:schemeClr val="bg1"/>
                </a:solidFill>
                <a:latin typeface="NotesEsa" charset="0"/>
              </a:rPr>
              <a:t>Chorus emissions at 3 km inter-spacecraft distance</a:t>
            </a:r>
          </a:p>
        </p:txBody>
      </p:sp>
      <p:sp>
        <p:nvSpPr>
          <p:cNvPr id="11" name="Content Placeholder 2"/>
          <p:cNvSpPr txBox="1">
            <a:spLocks/>
          </p:cNvSpPr>
          <p:nvPr/>
        </p:nvSpPr>
        <p:spPr bwMode="auto">
          <a:xfrm>
            <a:off x="5180950" y="1403085"/>
            <a:ext cx="3654669"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lnSpc>
                <a:spcPct val="95000"/>
              </a:lnSpc>
              <a:spcBef>
                <a:spcPct val="45000"/>
              </a:spcBef>
              <a:buClr>
                <a:srgbClr val="EBE74F"/>
              </a:buClr>
              <a:buFont typeface="Wingdings" charset="0"/>
              <a:buChar char="n"/>
            </a:pPr>
            <a:r>
              <a:rPr lang="en-US" sz="1500" b="1" dirty="0" smtClean="0">
                <a:solidFill>
                  <a:schemeClr val="bg2"/>
                </a:solidFill>
                <a:latin typeface="NotesEsa" charset="0"/>
              </a:rPr>
              <a:t>High-latitude </a:t>
            </a:r>
            <a:r>
              <a:rPr lang="en-US" sz="1500" b="1" dirty="0">
                <a:solidFill>
                  <a:schemeClr val="bg2"/>
                </a:solidFill>
                <a:latin typeface="NotesEsa" charset="0"/>
              </a:rPr>
              <a:t>chorus: </a:t>
            </a:r>
            <a:endParaRPr lang="en-US" sz="1500" b="1" dirty="0" smtClean="0">
              <a:solidFill>
                <a:schemeClr val="bg2"/>
              </a:solidFill>
              <a:latin typeface="NotesEsa" charset="0"/>
            </a:endParaRPr>
          </a:p>
          <a:p>
            <a:pPr lvl="1" eaLnBrk="1" hangingPunct="1">
              <a:lnSpc>
                <a:spcPct val="95000"/>
              </a:lnSpc>
              <a:spcBef>
                <a:spcPct val="45000"/>
              </a:spcBef>
              <a:buClr>
                <a:srgbClr val="EBE74F"/>
              </a:buClr>
              <a:buFont typeface="Wingdings" charset="0"/>
              <a:buChar char="n"/>
            </a:pPr>
            <a:r>
              <a:rPr lang="en-US" sz="1500" b="1" dirty="0" smtClean="0">
                <a:solidFill>
                  <a:schemeClr val="bg2"/>
                </a:solidFill>
                <a:latin typeface="NotesEsa" charset="0"/>
              </a:rPr>
              <a:t>locally generated (</a:t>
            </a:r>
            <a:r>
              <a:rPr lang="en-US" sz="1500" b="1" dirty="0" err="1" smtClean="0">
                <a:solidFill>
                  <a:schemeClr val="bg2"/>
                </a:solidFill>
                <a:latin typeface="NotesEsa" charset="0"/>
              </a:rPr>
              <a:t>Vaivads</a:t>
            </a:r>
            <a:r>
              <a:rPr lang="en-US" sz="1500" b="1" dirty="0" smtClean="0">
                <a:solidFill>
                  <a:schemeClr val="bg2"/>
                </a:solidFill>
                <a:latin typeface="NotesEsa" charset="0"/>
              </a:rPr>
              <a:t> et al., 2007</a:t>
            </a:r>
            <a:r>
              <a:rPr lang="en-US" sz="1500" b="1" dirty="0" smtClean="0">
                <a:solidFill>
                  <a:schemeClr val="bg2"/>
                </a:solidFill>
                <a:latin typeface="NotesEsa" charset="0"/>
              </a:rPr>
              <a:t>) </a:t>
            </a:r>
            <a:r>
              <a:rPr lang="en-US" sz="1500" b="1" dirty="0" smtClean="0">
                <a:solidFill>
                  <a:schemeClr val="bg2"/>
                </a:solidFill>
                <a:latin typeface="NotesEsa" charset="0"/>
              </a:rPr>
              <a:t>or</a:t>
            </a:r>
            <a:endParaRPr lang="en-US" sz="1500" b="1" dirty="0" smtClean="0">
              <a:solidFill>
                <a:schemeClr val="bg2"/>
              </a:solidFill>
              <a:latin typeface="NotesEsa" charset="0"/>
            </a:endParaRPr>
          </a:p>
          <a:p>
            <a:pPr lvl="1" eaLnBrk="1" hangingPunct="1">
              <a:lnSpc>
                <a:spcPct val="95000"/>
              </a:lnSpc>
              <a:spcBef>
                <a:spcPct val="45000"/>
              </a:spcBef>
              <a:buClr>
                <a:srgbClr val="EBE74F"/>
              </a:buClr>
              <a:buFont typeface="Wingdings" charset="0"/>
              <a:buChar char="n"/>
            </a:pPr>
            <a:r>
              <a:rPr lang="en-US" sz="1500" b="1" dirty="0" smtClean="0">
                <a:solidFill>
                  <a:schemeClr val="bg2"/>
                </a:solidFill>
                <a:latin typeface="NotesEsa" charset="0"/>
              </a:rPr>
              <a:t>propagating </a:t>
            </a:r>
            <a:r>
              <a:rPr lang="en-US" sz="1500" b="1" dirty="0" smtClean="0">
                <a:solidFill>
                  <a:schemeClr val="bg2"/>
                </a:solidFill>
                <a:latin typeface="NotesEsa" charset="0"/>
              </a:rPr>
              <a:t>from equatorial region (</a:t>
            </a:r>
            <a:r>
              <a:rPr lang="en-US" sz="1500" b="1" dirty="0" err="1">
                <a:solidFill>
                  <a:schemeClr val="bg2"/>
                </a:solidFill>
                <a:latin typeface="NotesEsa" charset="0"/>
              </a:rPr>
              <a:t>M</a:t>
            </a:r>
            <a:r>
              <a:rPr lang="en-US" sz="1500" b="1" dirty="0" err="1" smtClean="0">
                <a:solidFill>
                  <a:schemeClr val="bg2"/>
                </a:solidFill>
                <a:latin typeface="NotesEsa" charset="0"/>
              </a:rPr>
              <a:t>enietti</a:t>
            </a:r>
            <a:r>
              <a:rPr lang="en-US" sz="1500" b="1" dirty="0" smtClean="0">
                <a:solidFill>
                  <a:schemeClr val="bg2"/>
                </a:solidFill>
                <a:latin typeface="NotesEsa" charset="0"/>
              </a:rPr>
              <a:t> et al., 2009</a:t>
            </a:r>
            <a:r>
              <a:rPr lang="en-US" sz="1500" b="1" dirty="0" smtClean="0">
                <a:solidFill>
                  <a:schemeClr val="bg2"/>
                </a:solidFill>
                <a:latin typeface="NotesEsa" charset="0"/>
              </a:rPr>
              <a:t>) </a:t>
            </a:r>
            <a:endParaRPr lang="en-US" sz="1500" b="1" dirty="0" smtClean="0">
              <a:solidFill>
                <a:schemeClr val="bg2"/>
              </a:solidFill>
              <a:latin typeface="NotesEsa" charset="0"/>
            </a:endParaRPr>
          </a:p>
          <a:p>
            <a:pPr eaLnBrk="1" hangingPunct="1">
              <a:lnSpc>
                <a:spcPct val="95000"/>
              </a:lnSpc>
              <a:spcBef>
                <a:spcPct val="45000"/>
              </a:spcBef>
              <a:buClr>
                <a:srgbClr val="EBE74F"/>
              </a:buClr>
              <a:buFont typeface="Wingdings" charset="0"/>
              <a:buChar char="n"/>
            </a:pPr>
            <a:r>
              <a:rPr lang="en-US" sz="1500" b="1" dirty="0" smtClean="0">
                <a:solidFill>
                  <a:schemeClr val="bg2"/>
                </a:solidFill>
                <a:latin typeface="NotesEsa" charset="0"/>
              </a:rPr>
              <a:t>Cluster</a:t>
            </a:r>
            <a:r>
              <a:rPr lang="en-US" sz="1500" b="1" dirty="0">
                <a:solidFill>
                  <a:schemeClr val="bg2"/>
                </a:solidFill>
                <a:latin typeface="NotesEsa" charset="0"/>
              </a:rPr>
              <a:t>: only mission able to study high-latitude </a:t>
            </a:r>
            <a:r>
              <a:rPr lang="en-US" sz="1500" b="1" dirty="0" smtClean="0">
                <a:solidFill>
                  <a:schemeClr val="bg2"/>
                </a:solidFill>
                <a:latin typeface="NotesEsa" charset="0"/>
              </a:rPr>
              <a:t>chorus with polar </a:t>
            </a:r>
            <a:r>
              <a:rPr lang="en-US" sz="1500" b="1" dirty="0" smtClean="0">
                <a:solidFill>
                  <a:schemeClr val="bg2"/>
                </a:solidFill>
                <a:latin typeface="NotesEsa" charset="0"/>
              </a:rPr>
              <a:t>orbit</a:t>
            </a:r>
            <a:endParaRPr lang="en-US" sz="1500" b="1" dirty="0">
              <a:solidFill>
                <a:schemeClr val="bg2"/>
              </a:solidFill>
              <a:latin typeface="NotesEsa" charset="0"/>
            </a:endParaRPr>
          </a:p>
        </p:txBody>
      </p:sp>
      <p:sp>
        <p:nvSpPr>
          <p:cNvPr id="9" name="Title 1"/>
          <p:cNvSpPr txBox="1">
            <a:spLocks/>
          </p:cNvSpPr>
          <p:nvPr/>
        </p:nvSpPr>
        <p:spPr bwMode="auto">
          <a:xfrm>
            <a:off x="143085" y="95250"/>
            <a:ext cx="8451915"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dirty="0"/>
              <a:t>Chorus </a:t>
            </a:r>
            <a:r>
              <a:rPr lang="en-US" dirty="0" smtClean="0"/>
              <a:t>at high-latitude: local or remote generation</a:t>
            </a:r>
            <a:endParaRPr lang="en-US" dirty="0"/>
          </a:p>
        </p:txBody>
      </p:sp>
    </p:spTree>
    <p:extLst>
      <p:ext uri="{BB962C8B-B14F-4D97-AF65-F5344CB8AC3E}">
        <p14:creationId xmlns:p14="http://schemas.microsoft.com/office/powerpoint/2010/main" val="4403290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4567" y="1032932"/>
            <a:ext cx="3556106" cy="3564468"/>
          </a:xfrm>
          <a:prstGeom prst="rect">
            <a:avLst/>
          </a:prstGeom>
        </p:spPr>
      </p:pic>
      <p:sp>
        <p:nvSpPr>
          <p:cNvPr id="34817" name="Title 1"/>
          <p:cNvSpPr txBox="1">
            <a:spLocks/>
          </p:cNvSpPr>
          <p:nvPr/>
        </p:nvSpPr>
        <p:spPr bwMode="auto">
          <a:xfrm>
            <a:off x="508490" y="66675"/>
            <a:ext cx="6104792" cy="32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b="1" dirty="0">
                <a:solidFill>
                  <a:schemeClr val="bg1"/>
                </a:solidFill>
                <a:latin typeface="NotesEsa" charset="0"/>
              </a:rPr>
              <a:t>Low and high latitude chorus quasi-simultaneously in October 2019</a:t>
            </a:r>
          </a:p>
        </p:txBody>
      </p:sp>
      <p:sp>
        <p:nvSpPr>
          <p:cNvPr id="34820" name="TextBox 3"/>
          <p:cNvSpPr txBox="1">
            <a:spLocks noChangeArrowheads="1"/>
          </p:cNvSpPr>
          <p:nvPr/>
        </p:nvSpPr>
        <p:spPr bwMode="auto">
          <a:xfrm>
            <a:off x="5830602" y="679054"/>
            <a:ext cx="2932398" cy="294131"/>
          </a:xfrm>
          <a:prstGeom prst="rect">
            <a:avLst/>
          </a:prstGeom>
          <a:solidFill>
            <a:srgbClr val="FFFFFF"/>
          </a:solidFill>
          <a:ln>
            <a:noFill/>
          </a:ln>
          <a:extLst/>
        </p:spPr>
        <p:txBody>
          <a:bodyPr wrap="squar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400" dirty="0"/>
              <a:t>Low </a:t>
            </a:r>
            <a:r>
              <a:rPr lang="en-US" sz="1400" dirty="0" smtClean="0"/>
              <a:t>latitude </a:t>
            </a:r>
            <a:r>
              <a:rPr lang="en-US" sz="1400" dirty="0" smtClean="0"/>
              <a:t>chorus</a:t>
            </a:r>
            <a:r>
              <a:rPr lang="en-US" sz="1400" dirty="0"/>
              <a:t> </a:t>
            </a:r>
            <a:r>
              <a:rPr lang="en-US" sz="1400" dirty="0" smtClean="0"/>
              <a:t>(</a:t>
            </a:r>
            <a:r>
              <a:rPr lang="en-US" sz="1400" dirty="0"/>
              <a:t>3h later)</a:t>
            </a:r>
          </a:p>
        </p:txBody>
      </p:sp>
      <p:sp>
        <p:nvSpPr>
          <p:cNvPr id="11" name="Rectangle 10"/>
          <p:cNvSpPr/>
          <p:nvPr/>
        </p:nvSpPr>
        <p:spPr>
          <a:xfrm rot="5400000">
            <a:off x="7170370" y="2114796"/>
            <a:ext cx="3409952" cy="2344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en-US"/>
          </a:p>
        </p:txBody>
      </p:sp>
      <p:sp>
        <p:nvSpPr>
          <p:cNvPr id="8" name="TextBox 7"/>
          <p:cNvSpPr txBox="1"/>
          <p:nvPr/>
        </p:nvSpPr>
        <p:spPr>
          <a:xfrm>
            <a:off x="3412068" y="1483783"/>
            <a:ext cx="702593" cy="263353"/>
          </a:xfrm>
          <a:prstGeom prst="rect">
            <a:avLst/>
          </a:prstGeom>
          <a:solidFill>
            <a:schemeClr val="bg1"/>
          </a:solidFill>
        </p:spPr>
        <p:txBody>
          <a:bodyPr wrap="none" lIns="77925" tIns="38963" rIns="77925" bIns="38963" rtlCol="0">
            <a:spAutoFit/>
          </a:bodyPr>
          <a:lstStyle/>
          <a:p>
            <a:r>
              <a:rPr lang="en-US" sz="1200" dirty="0"/>
              <a:t>Cluster</a:t>
            </a:r>
          </a:p>
        </p:txBody>
      </p:sp>
      <p:sp>
        <p:nvSpPr>
          <p:cNvPr id="16" name="TextBox 7"/>
          <p:cNvSpPr txBox="1">
            <a:spLocks noChangeArrowheads="1"/>
          </p:cNvSpPr>
          <p:nvPr/>
        </p:nvSpPr>
        <p:spPr bwMode="auto">
          <a:xfrm>
            <a:off x="971387" y="677466"/>
            <a:ext cx="2296745" cy="294131"/>
          </a:xfrm>
          <a:prstGeom prst="rect">
            <a:avLst/>
          </a:prstGeom>
          <a:solidFill>
            <a:srgbClr val="FFFFFF"/>
          </a:solidFill>
          <a:ln>
            <a:noFill/>
          </a:ln>
          <a:extLst/>
        </p:spPr>
        <p:txBody>
          <a:bodyPr wrap="squar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400" dirty="0"/>
              <a:t>High </a:t>
            </a:r>
            <a:r>
              <a:rPr lang="en-US" sz="1400" dirty="0" smtClean="0"/>
              <a:t>latitude chorus</a:t>
            </a:r>
            <a:endParaRPr lang="en-US" sz="1400" dirty="0"/>
          </a:p>
        </p:txBody>
      </p:sp>
      <p:sp>
        <p:nvSpPr>
          <p:cNvPr id="12" name="Title 1"/>
          <p:cNvSpPr txBox="1">
            <a:spLocks/>
          </p:cNvSpPr>
          <p:nvPr/>
        </p:nvSpPr>
        <p:spPr>
          <a:xfrm>
            <a:off x="304801" y="219919"/>
            <a:ext cx="7537450" cy="599231"/>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dirty="0" smtClean="0"/>
              <a:t>Current chorus </a:t>
            </a:r>
            <a:r>
              <a:rPr lang="en-US" dirty="0" smtClean="0"/>
              <a:t>observations 2019</a:t>
            </a:r>
            <a:endParaRPr lang="en-US" dirty="0"/>
          </a:p>
        </p:txBody>
      </p:sp>
      <p:cxnSp>
        <p:nvCxnSpPr>
          <p:cNvPr id="20" name="Straight Arrow Connector 19"/>
          <p:cNvCxnSpPr/>
          <p:nvPr/>
        </p:nvCxnSpPr>
        <p:spPr>
          <a:xfrm flipH="1">
            <a:off x="3327400" y="1722968"/>
            <a:ext cx="153380" cy="3047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rot="5400000">
            <a:off x="3183467" y="2218267"/>
            <a:ext cx="156633" cy="18203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162029" y="1007533"/>
            <a:ext cx="3564435" cy="3606802"/>
          </a:xfrm>
          <a:prstGeom prst="rect">
            <a:avLst/>
          </a:prstGeom>
        </p:spPr>
      </p:pic>
    </p:spTree>
    <p:extLst>
      <p:ext uri="{BB962C8B-B14F-4D97-AF65-F5344CB8AC3E}">
        <p14:creationId xmlns:p14="http://schemas.microsoft.com/office/powerpoint/2010/main" val="10811384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4567" y="1032932"/>
            <a:ext cx="3556106" cy="3564468"/>
          </a:xfrm>
          <a:prstGeom prst="rect">
            <a:avLst/>
          </a:prstGeom>
        </p:spPr>
      </p:pic>
      <p:sp>
        <p:nvSpPr>
          <p:cNvPr id="34817" name="Title 1"/>
          <p:cNvSpPr txBox="1">
            <a:spLocks/>
          </p:cNvSpPr>
          <p:nvPr/>
        </p:nvSpPr>
        <p:spPr bwMode="auto">
          <a:xfrm>
            <a:off x="508490" y="66675"/>
            <a:ext cx="6104792" cy="32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b="1" dirty="0">
                <a:solidFill>
                  <a:schemeClr val="bg1"/>
                </a:solidFill>
                <a:latin typeface="NotesEsa" charset="0"/>
              </a:rPr>
              <a:t>Low and high latitude chorus quasi-simultaneously in October 2019</a:t>
            </a:r>
          </a:p>
        </p:txBody>
      </p:sp>
      <p:sp>
        <p:nvSpPr>
          <p:cNvPr id="34820" name="TextBox 3"/>
          <p:cNvSpPr txBox="1">
            <a:spLocks noChangeArrowheads="1"/>
          </p:cNvSpPr>
          <p:nvPr/>
        </p:nvSpPr>
        <p:spPr bwMode="auto">
          <a:xfrm>
            <a:off x="5830602" y="679054"/>
            <a:ext cx="2932398" cy="294131"/>
          </a:xfrm>
          <a:prstGeom prst="rect">
            <a:avLst/>
          </a:prstGeom>
          <a:solidFill>
            <a:srgbClr val="FFFFFF"/>
          </a:solidFill>
          <a:ln>
            <a:noFill/>
          </a:ln>
          <a:extLst/>
        </p:spPr>
        <p:txBody>
          <a:bodyPr wrap="squar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400" dirty="0"/>
              <a:t>Low </a:t>
            </a:r>
            <a:r>
              <a:rPr lang="en-US" sz="1400" dirty="0" smtClean="0"/>
              <a:t>latitude </a:t>
            </a:r>
            <a:r>
              <a:rPr lang="en-US" sz="1400" dirty="0" smtClean="0"/>
              <a:t>chorus</a:t>
            </a:r>
            <a:r>
              <a:rPr lang="en-US" sz="1400" dirty="0"/>
              <a:t> </a:t>
            </a:r>
            <a:r>
              <a:rPr lang="en-US" sz="1400" dirty="0" smtClean="0"/>
              <a:t>(</a:t>
            </a:r>
            <a:r>
              <a:rPr lang="en-US" sz="1400" dirty="0"/>
              <a:t>3h later)</a:t>
            </a:r>
          </a:p>
        </p:txBody>
      </p:sp>
      <p:sp>
        <p:nvSpPr>
          <p:cNvPr id="11" name="Rectangle 10"/>
          <p:cNvSpPr/>
          <p:nvPr/>
        </p:nvSpPr>
        <p:spPr>
          <a:xfrm rot="5400000">
            <a:off x="7170370" y="2114796"/>
            <a:ext cx="3409952" cy="2344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en-US"/>
          </a:p>
        </p:txBody>
      </p:sp>
      <p:sp>
        <p:nvSpPr>
          <p:cNvPr id="8" name="TextBox 7"/>
          <p:cNvSpPr txBox="1"/>
          <p:nvPr/>
        </p:nvSpPr>
        <p:spPr>
          <a:xfrm>
            <a:off x="3412068" y="1483783"/>
            <a:ext cx="702593" cy="263353"/>
          </a:xfrm>
          <a:prstGeom prst="rect">
            <a:avLst/>
          </a:prstGeom>
          <a:solidFill>
            <a:schemeClr val="bg1"/>
          </a:solidFill>
        </p:spPr>
        <p:txBody>
          <a:bodyPr wrap="none" lIns="77925" tIns="38963" rIns="77925" bIns="38963" rtlCol="0">
            <a:spAutoFit/>
          </a:bodyPr>
          <a:lstStyle/>
          <a:p>
            <a:r>
              <a:rPr lang="en-US" sz="1200" dirty="0"/>
              <a:t>Cluster</a:t>
            </a:r>
          </a:p>
        </p:txBody>
      </p:sp>
      <p:sp>
        <p:nvSpPr>
          <p:cNvPr id="16" name="TextBox 7"/>
          <p:cNvSpPr txBox="1">
            <a:spLocks noChangeArrowheads="1"/>
          </p:cNvSpPr>
          <p:nvPr/>
        </p:nvSpPr>
        <p:spPr bwMode="auto">
          <a:xfrm>
            <a:off x="971387" y="677466"/>
            <a:ext cx="2296745" cy="294131"/>
          </a:xfrm>
          <a:prstGeom prst="rect">
            <a:avLst/>
          </a:prstGeom>
          <a:solidFill>
            <a:srgbClr val="FFFFFF"/>
          </a:solidFill>
          <a:ln>
            <a:noFill/>
          </a:ln>
          <a:extLst/>
        </p:spPr>
        <p:txBody>
          <a:bodyPr wrap="squar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400" dirty="0"/>
              <a:t>High </a:t>
            </a:r>
            <a:r>
              <a:rPr lang="en-US" sz="1400" dirty="0" smtClean="0"/>
              <a:t>latitude chorus</a:t>
            </a:r>
            <a:endParaRPr lang="en-US" sz="1400" dirty="0"/>
          </a:p>
        </p:txBody>
      </p:sp>
      <p:sp>
        <p:nvSpPr>
          <p:cNvPr id="12" name="Title 1"/>
          <p:cNvSpPr txBox="1">
            <a:spLocks/>
          </p:cNvSpPr>
          <p:nvPr/>
        </p:nvSpPr>
        <p:spPr>
          <a:xfrm>
            <a:off x="304801" y="219919"/>
            <a:ext cx="7537450" cy="599231"/>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dirty="0" smtClean="0"/>
              <a:t>Current chorus </a:t>
            </a:r>
            <a:r>
              <a:rPr lang="en-US" dirty="0" smtClean="0"/>
              <a:t>observations 2019: C1 drift by 3h</a:t>
            </a:r>
            <a:endParaRPr lang="en-US" dirty="0"/>
          </a:p>
        </p:txBody>
      </p:sp>
      <p:cxnSp>
        <p:nvCxnSpPr>
          <p:cNvPr id="20" name="Straight Arrow Connector 19"/>
          <p:cNvCxnSpPr/>
          <p:nvPr/>
        </p:nvCxnSpPr>
        <p:spPr>
          <a:xfrm flipH="1">
            <a:off x="3327400" y="1722968"/>
            <a:ext cx="153380" cy="3047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rot="5400000">
            <a:off x="3183467" y="2218267"/>
            <a:ext cx="156633" cy="18203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153563" y="1007533"/>
            <a:ext cx="3564435" cy="3606802"/>
          </a:xfrm>
          <a:prstGeom prst="rect">
            <a:avLst/>
          </a:prstGeom>
        </p:spPr>
      </p:pic>
      <p:cxnSp>
        <p:nvCxnSpPr>
          <p:cNvPr id="13" name="Straight Connector 12"/>
          <p:cNvCxnSpPr/>
          <p:nvPr/>
        </p:nvCxnSpPr>
        <p:spPr>
          <a:xfrm flipV="1">
            <a:off x="7741710" y="2806700"/>
            <a:ext cx="94190" cy="22225"/>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5"/>
          <a:stretch>
            <a:fillRect/>
          </a:stretch>
        </p:blipFill>
        <p:spPr>
          <a:xfrm>
            <a:off x="7833592" y="2095499"/>
            <a:ext cx="103908" cy="76199"/>
          </a:xfrm>
          <a:prstGeom prst="rect">
            <a:avLst/>
          </a:prstGeom>
        </p:spPr>
      </p:pic>
      <p:cxnSp>
        <p:nvCxnSpPr>
          <p:cNvPr id="7" name="Straight Connector 6"/>
          <p:cNvCxnSpPr/>
          <p:nvPr/>
        </p:nvCxnSpPr>
        <p:spPr>
          <a:xfrm flipH="1">
            <a:off x="7747000" y="2774950"/>
            <a:ext cx="34925" cy="76200"/>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7750175" y="2774950"/>
            <a:ext cx="53977" cy="104775"/>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881410" y="2597150"/>
            <a:ext cx="68790" cy="25402"/>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7918451" y="2540000"/>
            <a:ext cx="28574" cy="127000"/>
          </a:xfrm>
          <a:prstGeom prst="line">
            <a:avLst/>
          </a:prstGeom>
          <a:ln w="3175" cmpd="sng">
            <a:solidFill>
              <a:srgbClr val="FF00FF"/>
            </a:solidFill>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6"/>
          <a:stretch>
            <a:fillRect/>
          </a:stretch>
        </p:blipFill>
        <p:spPr>
          <a:xfrm>
            <a:off x="7860722" y="2654300"/>
            <a:ext cx="89477" cy="63500"/>
          </a:xfrm>
          <a:prstGeom prst="rect">
            <a:avLst/>
          </a:prstGeom>
        </p:spPr>
      </p:pic>
    </p:spTree>
    <p:extLst>
      <p:ext uri="{BB962C8B-B14F-4D97-AF65-F5344CB8AC3E}">
        <p14:creationId xmlns:p14="http://schemas.microsoft.com/office/powerpoint/2010/main" val="3325919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955 0.13241 C -0.00747 0.12377 -0.00539 0.11513 -0.00313 0.10371 C -0.00087 0.09229 0.00243 0.07655 0.00347 0.0642 C 0.00451 0.05186 0.00399 0.0392 0.00347 0.02871 C 0.00295 0.01821 0.00069 0.00556 0.00017 0.00093 " pathEditMode="relative" ptsTypes="aa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278 -0.01852 C 0.00156 -0.01111 0.00052 -0.0034 2.77778E-6 4.5679E-6 " pathEditMode="relative" ptsTypes="aA">
                                      <p:cBhvr>
                                        <p:cTn id="10"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635977" y="175469"/>
            <a:ext cx="6717323" cy="769441"/>
          </a:xfrm>
        </p:spPr>
        <p:txBody>
          <a:bodyPr/>
          <a:lstStyle/>
          <a:p>
            <a:pPr eaLnBrk="1" hangingPunct="1"/>
            <a:r>
              <a:rPr lang="en-US" dirty="0"/>
              <a:t>Cluster Science Objectives for </a:t>
            </a:r>
            <a:r>
              <a:rPr lang="en-US" dirty="0" smtClean="0"/>
              <a:t>2019-2020</a:t>
            </a:r>
            <a:r>
              <a:rPr lang="en-US" dirty="0"/>
              <a:t/>
            </a:r>
            <a:br>
              <a:rPr lang="en-US" dirty="0"/>
            </a:br>
            <a:endParaRPr lang="en-US" dirty="0"/>
          </a:p>
        </p:txBody>
      </p:sp>
      <p:sp>
        <p:nvSpPr>
          <p:cNvPr id="3" name="Content Placeholder 2"/>
          <p:cNvSpPr>
            <a:spLocks noGrp="1"/>
          </p:cNvSpPr>
          <p:nvPr>
            <p:ph idx="1"/>
          </p:nvPr>
        </p:nvSpPr>
        <p:spPr>
          <a:xfrm>
            <a:off x="564173" y="1712119"/>
            <a:ext cx="8028842" cy="3609975"/>
          </a:xfrm>
        </p:spPr>
        <p:txBody>
          <a:bodyPr/>
          <a:lstStyle/>
          <a:p>
            <a:pPr eaLnBrk="1" hangingPunct="1">
              <a:buFont typeface="+mj-lt"/>
              <a:buAutoNum type="arabicPeriod"/>
              <a:defRPr/>
            </a:pPr>
            <a:r>
              <a:rPr lang="en-US" sz="1700" dirty="0">
                <a:solidFill>
                  <a:schemeClr val="accent3">
                    <a:lumMod val="85000"/>
                  </a:schemeClr>
                </a:solidFill>
                <a:latin typeface="NotesEsa" charset="0"/>
              </a:rPr>
              <a:t>To </a:t>
            </a:r>
            <a:r>
              <a:rPr lang="en-US" sz="1700" dirty="0" err="1">
                <a:solidFill>
                  <a:schemeClr val="accent3">
                    <a:lumMod val="85000"/>
                  </a:schemeClr>
                </a:solidFill>
                <a:latin typeface="NotesEsa" charset="0"/>
              </a:rPr>
              <a:t>characterise</a:t>
            </a:r>
            <a:r>
              <a:rPr lang="en-US" sz="1700" dirty="0">
                <a:solidFill>
                  <a:schemeClr val="accent3">
                    <a:lumMod val="85000"/>
                  </a:schemeClr>
                </a:solidFill>
                <a:latin typeface="NotesEsa" charset="0"/>
              </a:rPr>
              <a:t> chorus waves at both low and high latitude with 3km inter-spacecraft distance</a:t>
            </a:r>
          </a:p>
          <a:p>
            <a:pPr eaLnBrk="1" hangingPunct="1">
              <a:buFont typeface="+mj-lt"/>
              <a:buAutoNum type="arabicPeriod"/>
              <a:defRPr/>
            </a:pPr>
            <a:r>
              <a:rPr lang="en-US" sz="1700" dirty="0">
                <a:solidFill>
                  <a:schemeClr val="tx1"/>
                </a:solidFill>
                <a:latin typeface="NotesEsa" charset="0"/>
              </a:rPr>
              <a:t>T</a:t>
            </a:r>
            <a:r>
              <a:rPr lang="en-GB" sz="1700" dirty="0">
                <a:solidFill>
                  <a:schemeClr val="tx1"/>
                </a:solidFill>
                <a:latin typeface="NotesEsa" charset="0"/>
              </a:rPr>
              <a:t>o investigate bow shock/</a:t>
            </a:r>
            <a:r>
              <a:rPr lang="en-GB" sz="1700" dirty="0" err="1">
                <a:solidFill>
                  <a:schemeClr val="tx1"/>
                </a:solidFill>
                <a:latin typeface="NotesEsa" charset="0"/>
              </a:rPr>
              <a:t>magnetosheath</a:t>
            </a:r>
            <a:r>
              <a:rPr lang="en-GB" sz="1700" dirty="0">
                <a:solidFill>
                  <a:schemeClr val="tx1"/>
                </a:solidFill>
                <a:latin typeface="NotesEsa" charset="0"/>
              </a:rPr>
              <a:t>/magnetopause physics with local solar wind monitor</a:t>
            </a:r>
          </a:p>
          <a:p>
            <a:pPr eaLnBrk="1" hangingPunct="1">
              <a:buFont typeface="+mj-lt"/>
              <a:buAutoNum type="arabicPeriod"/>
              <a:defRPr/>
            </a:pPr>
            <a:r>
              <a:rPr lang="en-GB" sz="1700" dirty="0">
                <a:solidFill>
                  <a:schemeClr val="accent3">
                    <a:lumMod val="85000"/>
                  </a:schemeClr>
                </a:solidFill>
                <a:latin typeface="NotesEsa" charset="0"/>
              </a:rPr>
              <a:t>to investigate evolution of </a:t>
            </a:r>
            <a:r>
              <a:rPr lang="en-US" sz="1700" dirty="0">
                <a:solidFill>
                  <a:schemeClr val="accent3">
                    <a:lumMod val="85000"/>
                  </a:schemeClr>
                </a:solidFill>
              </a:rPr>
              <a:t>Kelvin–Helmholtz waves on the flank of the magnetosphere</a:t>
            </a:r>
          </a:p>
          <a:p>
            <a:pPr>
              <a:buFont typeface="+mj-lt"/>
              <a:buAutoNum type="arabicPeriod"/>
              <a:defRPr/>
            </a:pPr>
            <a:r>
              <a:rPr lang="en-US" sz="1700" dirty="0">
                <a:solidFill>
                  <a:schemeClr val="accent3">
                    <a:lumMod val="85000"/>
                  </a:schemeClr>
                </a:solidFill>
                <a:latin typeface="NotesEsa" charset="0"/>
              </a:rPr>
              <a:t>To open a call for young scientists to perform Cluster science operations </a:t>
            </a:r>
            <a:r>
              <a:rPr lang="en-US" sz="1700" dirty="0">
                <a:solidFill>
                  <a:schemeClr val="accent3">
                    <a:lumMod val="85000"/>
                  </a:schemeClr>
                </a:solidFill>
                <a:latin typeface="NotesEsa" charset="0"/>
              </a:rPr>
              <a:t>(spacecraft </a:t>
            </a:r>
            <a:r>
              <a:rPr lang="en-US" sz="1700" dirty="0" err="1">
                <a:solidFill>
                  <a:schemeClr val="accent3">
                    <a:lumMod val="85000"/>
                  </a:schemeClr>
                </a:solidFill>
                <a:latin typeface="NotesEsa" charset="0"/>
              </a:rPr>
              <a:t>separation+instrument</a:t>
            </a:r>
            <a:r>
              <a:rPr lang="en-US" sz="1700" dirty="0">
                <a:solidFill>
                  <a:schemeClr val="accent3">
                    <a:lumMod val="85000"/>
                  </a:schemeClr>
                </a:solidFill>
                <a:latin typeface="NotesEsa" charset="0"/>
              </a:rPr>
              <a:t> modes) for 3 months.</a:t>
            </a:r>
          </a:p>
          <a:p>
            <a:pPr eaLnBrk="1" hangingPunct="1">
              <a:buFont typeface="+mj-lt"/>
              <a:buAutoNum type="arabicPeriod"/>
              <a:defRPr/>
            </a:pPr>
            <a:endParaRPr lang="en-US" dirty="0">
              <a:latin typeface="NotesEsa" charset="0"/>
            </a:endParaRPr>
          </a:p>
        </p:txBody>
      </p:sp>
    </p:spTree>
    <p:extLst>
      <p:ext uri="{BB962C8B-B14F-4D97-AF65-F5344CB8AC3E}">
        <p14:creationId xmlns:p14="http://schemas.microsoft.com/office/powerpoint/2010/main" val="5243905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a:t>Cluster Science</a:t>
            </a:r>
          </a:p>
        </p:txBody>
      </p:sp>
      <p:sp>
        <p:nvSpPr>
          <p:cNvPr id="22530" name="Content Placeholder 2"/>
          <p:cNvSpPr>
            <a:spLocks noGrp="1"/>
          </p:cNvSpPr>
          <p:nvPr>
            <p:ph idx="1"/>
          </p:nvPr>
        </p:nvSpPr>
        <p:spPr>
          <a:xfrm>
            <a:off x="514351" y="1846660"/>
            <a:ext cx="8027377" cy="1899047"/>
          </a:xfrm>
        </p:spPr>
        <p:txBody>
          <a:bodyPr/>
          <a:lstStyle/>
          <a:p>
            <a:pPr eaLnBrk="1" hangingPunct="1">
              <a:buFont typeface="Arial"/>
              <a:buChar char="•"/>
            </a:pPr>
            <a:r>
              <a:rPr lang="en-US" sz="2000" dirty="0">
                <a:latin typeface="NotesEsa" charset="0"/>
              </a:rPr>
              <a:t>Cluster science performance</a:t>
            </a:r>
          </a:p>
          <a:p>
            <a:pPr eaLnBrk="1" hangingPunct="1">
              <a:buFont typeface="Arial"/>
              <a:buChar char="•"/>
            </a:pPr>
            <a:r>
              <a:rPr lang="en-US" sz="2000" dirty="0">
                <a:latin typeface="NotesEsa" charset="0"/>
              </a:rPr>
              <a:t>Cluster confirmation that science objectives planned in 2017-2018 can be achieved</a:t>
            </a:r>
          </a:p>
          <a:p>
            <a:pPr eaLnBrk="1" hangingPunct="1">
              <a:buFont typeface="Arial"/>
              <a:buChar char="•"/>
            </a:pPr>
            <a:r>
              <a:rPr lang="en-US" sz="2000" dirty="0">
                <a:latin typeface="NotesEsa" charset="0"/>
              </a:rPr>
              <a:t>Cluster new science objectives for 2019-2020</a:t>
            </a:r>
          </a:p>
        </p:txBody>
      </p:sp>
    </p:spTree>
    <p:extLst>
      <p:ext uri="{BB962C8B-B14F-4D97-AF65-F5344CB8AC3E}">
        <p14:creationId xmlns:p14="http://schemas.microsoft.com/office/powerpoint/2010/main" val="407405886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143086" y="-20127"/>
            <a:ext cx="7174846" cy="769441"/>
          </a:xfrm>
        </p:spPr>
        <p:txBody>
          <a:bodyPr/>
          <a:lstStyle/>
          <a:p>
            <a:r>
              <a:rPr lang="en-US" dirty="0"/>
              <a:t>Cluster measurements of dayside </a:t>
            </a:r>
            <a:r>
              <a:rPr lang="en-US" dirty="0" smtClean="0"/>
              <a:t>plasma boundaries and structures</a:t>
            </a:r>
            <a:endParaRPr lang="en-US" dirty="0"/>
          </a:p>
        </p:txBody>
      </p:sp>
      <p:pic>
        <p:nvPicPr>
          <p:cNvPr id="36866"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5723" y="876300"/>
            <a:ext cx="5603631"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13"/>
          <p:cNvSpPr txBox="1">
            <a:spLocks noChangeArrowheads="1"/>
          </p:cNvSpPr>
          <p:nvPr/>
        </p:nvSpPr>
        <p:spPr bwMode="auto">
          <a:xfrm>
            <a:off x="1559169" y="952500"/>
            <a:ext cx="785749" cy="60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700"/>
              <a:t>Bow</a:t>
            </a:r>
          </a:p>
          <a:p>
            <a:pPr eaLnBrk="1" hangingPunct="1"/>
            <a:r>
              <a:rPr lang="en-US" sz="1700"/>
              <a:t>shock</a:t>
            </a:r>
          </a:p>
        </p:txBody>
      </p:sp>
      <p:sp>
        <p:nvSpPr>
          <p:cNvPr id="36868" name="TextBox 14"/>
          <p:cNvSpPr txBox="1">
            <a:spLocks noChangeArrowheads="1"/>
          </p:cNvSpPr>
          <p:nvPr/>
        </p:nvSpPr>
        <p:spPr bwMode="auto">
          <a:xfrm>
            <a:off x="3247293" y="952500"/>
            <a:ext cx="1742084" cy="34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700"/>
              <a:t>Magnetopause</a:t>
            </a:r>
          </a:p>
        </p:txBody>
      </p:sp>
      <p:grpSp>
        <p:nvGrpSpPr>
          <p:cNvPr id="12" name="Group 11"/>
          <p:cNvGrpSpPr/>
          <p:nvPr/>
        </p:nvGrpSpPr>
        <p:grpSpPr>
          <a:xfrm>
            <a:off x="187325" y="2589742"/>
            <a:ext cx="1093901" cy="340297"/>
            <a:chOff x="88900" y="3666067"/>
            <a:chExt cx="1093901" cy="340297"/>
          </a:xfrm>
        </p:grpSpPr>
        <p:sp>
          <p:nvSpPr>
            <p:cNvPr id="20" name="TextBox 19"/>
            <p:cNvSpPr txBox="1">
              <a:spLocks noChangeArrowheads="1"/>
            </p:cNvSpPr>
            <p:nvPr/>
          </p:nvSpPr>
          <p:spPr bwMode="auto">
            <a:xfrm>
              <a:off x="600483" y="3666067"/>
              <a:ext cx="582318" cy="34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700" dirty="0" smtClean="0"/>
                <a:t>Sun</a:t>
              </a:r>
              <a:endParaRPr lang="en-US" sz="1700" dirty="0"/>
            </a:p>
          </p:txBody>
        </p:sp>
        <p:cxnSp>
          <p:nvCxnSpPr>
            <p:cNvPr id="22" name="Straight Arrow Connector 21"/>
            <p:cNvCxnSpPr/>
            <p:nvPr/>
          </p:nvCxnSpPr>
          <p:spPr>
            <a:xfrm flipH="1" flipV="1">
              <a:off x="88900" y="3851275"/>
              <a:ext cx="514758" cy="8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17" name="Straight Arrow Connector 16"/>
          <p:cNvCxnSpPr/>
          <p:nvPr/>
        </p:nvCxnSpPr>
        <p:spPr>
          <a:xfrm>
            <a:off x="2051538" y="1476375"/>
            <a:ext cx="246185" cy="3905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118339" y="1257300"/>
            <a:ext cx="668215" cy="46672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6871" name="TextBox 19"/>
          <p:cNvSpPr txBox="1">
            <a:spLocks noChangeArrowheads="1"/>
          </p:cNvSpPr>
          <p:nvPr/>
        </p:nvSpPr>
        <p:spPr bwMode="auto">
          <a:xfrm>
            <a:off x="668216" y="1676400"/>
            <a:ext cx="929769" cy="34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700"/>
              <a:t>Cluster</a:t>
            </a:r>
          </a:p>
        </p:txBody>
      </p:sp>
      <p:cxnSp>
        <p:nvCxnSpPr>
          <p:cNvPr id="21" name="Straight Arrow Connector 20"/>
          <p:cNvCxnSpPr/>
          <p:nvPr/>
        </p:nvCxnSpPr>
        <p:spPr>
          <a:xfrm>
            <a:off x="1477108" y="2028825"/>
            <a:ext cx="609600" cy="1619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2" name="Group 31"/>
          <p:cNvGrpSpPr>
            <a:grpSpLocks/>
          </p:cNvGrpSpPr>
          <p:nvPr/>
        </p:nvGrpSpPr>
        <p:grpSpPr bwMode="auto">
          <a:xfrm>
            <a:off x="93784" y="2428874"/>
            <a:ext cx="1371601" cy="615553"/>
            <a:chOff x="101599" y="3238500"/>
            <a:chExt cx="1485901" cy="820576"/>
          </a:xfrm>
        </p:grpSpPr>
        <p:sp>
          <p:nvSpPr>
            <p:cNvPr id="36877" name="TextBox 24"/>
            <p:cNvSpPr txBox="1">
              <a:spLocks noChangeArrowheads="1"/>
            </p:cNvSpPr>
            <p:nvPr/>
          </p:nvSpPr>
          <p:spPr bwMode="auto">
            <a:xfrm>
              <a:off x="101599" y="3238500"/>
              <a:ext cx="1480608" cy="820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700" dirty="0"/>
                <a:t>Solar</a:t>
              </a:r>
            </a:p>
            <a:p>
              <a:pPr eaLnBrk="1" hangingPunct="1"/>
              <a:r>
                <a:rPr lang="en-US" sz="1700" dirty="0"/>
                <a:t>wind</a:t>
              </a:r>
            </a:p>
          </p:txBody>
        </p:sp>
        <p:sp>
          <p:nvSpPr>
            <p:cNvPr id="26" name="Right Arrow 25"/>
            <p:cNvSpPr/>
            <p:nvPr/>
          </p:nvSpPr>
          <p:spPr>
            <a:xfrm>
              <a:off x="1117600" y="3365475"/>
              <a:ext cx="469900" cy="444413"/>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9" name="Group 38"/>
          <p:cNvGrpSpPr>
            <a:grpSpLocks/>
          </p:cNvGrpSpPr>
          <p:nvPr/>
        </p:nvGrpSpPr>
        <p:grpSpPr bwMode="auto">
          <a:xfrm>
            <a:off x="363416" y="2266950"/>
            <a:ext cx="820615" cy="942975"/>
            <a:chOff x="393700" y="3022600"/>
            <a:chExt cx="889000" cy="1257300"/>
          </a:xfrm>
        </p:grpSpPr>
        <p:cxnSp>
          <p:nvCxnSpPr>
            <p:cNvPr id="34" name="Straight Connector 33"/>
            <p:cNvCxnSpPr/>
            <p:nvPr/>
          </p:nvCxnSpPr>
          <p:spPr>
            <a:xfrm>
              <a:off x="393700" y="3022600"/>
              <a:ext cx="889000" cy="1219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93700" y="3086100"/>
              <a:ext cx="863600" cy="1193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2289909" y="1835150"/>
            <a:ext cx="3093120" cy="738664"/>
            <a:chOff x="2480734" y="2446866"/>
            <a:chExt cx="3350881" cy="984885"/>
          </a:xfrm>
        </p:grpSpPr>
        <p:sp>
          <p:nvSpPr>
            <p:cNvPr id="2" name="TextBox 1"/>
            <p:cNvSpPr txBox="1"/>
            <p:nvPr/>
          </p:nvSpPr>
          <p:spPr>
            <a:xfrm>
              <a:off x="2997199" y="2446866"/>
              <a:ext cx="2834416" cy="984885"/>
            </a:xfrm>
            <a:prstGeom prst="rect">
              <a:avLst/>
            </a:prstGeom>
            <a:solidFill>
              <a:schemeClr val="bg1"/>
            </a:solidFill>
          </p:spPr>
          <p:txBody>
            <a:bodyPr wrap="none" rtlCol="0">
              <a:spAutoFit/>
            </a:bodyPr>
            <a:lstStyle/>
            <a:p>
              <a:r>
                <a:rPr lang="en-US" sz="1400" dirty="0" err="1"/>
                <a:t>Magnetosheath</a:t>
              </a:r>
              <a:r>
                <a:rPr lang="en-US" sz="1400" dirty="0"/>
                <a:t> structures:</a:t>
              </a:r>
            </a:p>
            <a:p>
              <a:pPr marL="292219" indent="-292219">
                <a:buFontTx/>
                <a:buChar char="-"/>
              </a:pPr>
              <a:r>
                <a:rPr lang="en-US" sz="1400" dirty="0"/>
                <a:t>Hot flow anomalies</a:t>
              </a:r>
            </a:p>
            <a:p>
              <a:pPr marL="292219" indent="-292219">
                <a:buFontTx/>
                <a:buChar char="-"/>
              </a:pPr>
              <a:r>
                <a:rPr lang="en-US" sz="1400" dirty="0"/>
                <a:t>High-speed jets</a:t>
              </a:r>
            </a:p>
          </p:txBody>
        </p:sp>
        <p:cxnSp>
          <p:nvCxnSpPr>
            <p:cNvPr id="19" name="Straight Arrow Connector 18"/>
            <p:cNvCxnSpPr/>
            <p:nvPr/>
          </p:nvCxnSpPr>
          <p:spPr>
            <a:xfrm flipH="1" flipV="1">
              <a:off x="2480734" y="2929467"/>
              <a:ext cx="524933" cy="9313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pic>
        <p:nvPicPr>
          <p:cNvPr id="25" name="Picture 24" descr="earth-017.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82" y="2781299"/>
            <a:ext cx="211014" cy="171449"/>
          </a:xfrm>
          <a:prstGeom prst="rect">
            <a:avLst/>
          </a:prstGeom>
        </p:spPr>
      </p:pic>
    </p:spTree>
    <p:extLst>
      <p:ext uri="{BB962C8B-B14F-4D97-AF65-F5344CB8AC3E}">
        <p14:creationId xmlns:p14="http://schemas.microsoft.com/office/powerpoint/2010/main" val="3999091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5"/>
          <p:cNvSpPr txBox="1">
            <a:spLocks noChangeArrowheads="1"/>
          </p:cNvSpPr>
          <p:nvPr/>
        </p:nvSpPr>
        <p:spPr bwMode="auto">
          <a:xfrm>
            <a:off x="3550920" y="1776941"/>
            <a:ext cx="2028007" cy="60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1700" dirty="0" smtClean="0"/>
              <a:t>30min-1h30</a:t>
            </a:r>
          </a:p>
          <a:p>
            <a:pPr algn="ctr" eaLnBrk="1" hangingPunct="1"/>
            <a:r>
              <a:rPr lang="en-US" sz="1700" dirty="0" smtClean="0"/>
              <a:t>Propagation time</a:t>
            </a:r>
            <a:endParaRPr lang="en-US" sz="1700" dirty="0"/>
          </a:p>
        </p:txBody>
      </p:sp>
      <p:sp>
        <p:nvSpPr>
          <p:cNvPr id="37889" name="Title 1"/>
          <p:cNvSpPr>
            <a:spLocks noGrp="1"/>
          </p:cNvSpPr>
          <p:nvPr>
            <p:ph type="title"/>
          </p:nvPr>
        </p:nvSpPr>
        <p:spPr/>
        <p:txBody>
          <a:bodyPr/>
          <a:lstStyle/>
          <a:p>
            <a:r>
              <a:rPr lang="en-US"/>
              <a:t>Solar wind “classical” L1 monitor</a:t>
            </a:r>
          </a:p>
        </p:txBody>
      </p:sp>
      <p:grpSp>
        <p:nvGrpSpPr>
          <p:cNvPr id="37890" name="Group 31"/>
          <p:cNvGrpSpPr>
            <a:grpSpLocks/>
          </p:cNvGrpSpPr>
          <p:nvPr/>
        </p:nvGrpSpPr>
        <p:grpSpPr bwMode="auto">
          <a:xfrm>
            <a:off x="-11723" y="2511028"/>
            <a:ext cx="1078523" cy="615553"/>
            <a:chOff x="-20237543" y="3642063"/>
            <a:chExt cx="4059004" cy="2003667"/>
          </a:xfrm>
        </p:grpSpPr>
        <p:sp>
          <p:nvSpPr>
            <p:cNvPr id="37901" name="TextBox 24"/>
            <p:cNvSpPr txBox="1">
              <a:spLocks noChangeArrowheads="1"/>
            </p:cNvSpPr>
            <p:nvPr/>
          </p:nvSpPr>
          <p:spPr bwMode="auto">
            <a:xfrm>
              <a:off x="-20237543" y="3642063"/>
              <a:ext cx="2821883" cy="200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700"/>
                <a:t>Solar</a:t>
              </a:r>
            </a:p>
            <a:p>
              <a:pPr eaLnBrk="1" hangingPunct="1"/>
              <a:r>
                <a:rPr lang="en-US" sz="1700"/>
                <a:t>wind</a:t>
              </a:r>
            </a:p>
          </p:txBody>
        </p:sp>
        <p:sp>
          <p:nvSpPr>
            <p:cNvPr id="26" name="Right Arrow 25"/>
            <p:cNvSpPr/>
            <p:nvPr/>
          </p:nvSpPr>
          <p:spPr>
            <a:xfrm>
              <a:off x="-17281529" y="4266029"/>
              <a:ext cx="1102990" cy="689851"/>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7891" name="Group 3"/>
          <p:cNvGrpSpPr>
            <a:grpSpLocks/>
          </p:cNvGrpSpPr>
          <p:nvPr/>
        </p:nvGrpSpPr>
        <p:grpSpPr bwMode="auto">
          <a:xfrm>
            <a:off x="6440366" y="1971675"/>
            <a:ext cx="1613388" cy="1628775"/>
            <a:chOff x="7663257" y="2552700"/>
            <a:chExt cx="1747444" cy="2171700"/>
          </a:xfrm>
        </p:grpSpPr>
        <p:pic>
          <p:nvPicPr>
            <p:cNvPr id="37897"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3257" y="2552700"/>
              <a:ext cx="1747444"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8" name="Group 30"/>
            <p:cNvGrpSpPr>
              <a:grpSpLocks/>
            </p:cNvGrpSpPr>
            <p:nvPr/>
          </p:nvGrpSpPr>
          <p:grpSpPr bwMode="auto">
            <a:xfrm>
              <a:off x="7890218" y="3617912"/>
              <a:ext cx="885672" cy="508108"/>
              <a:chOff x="2452163" y="3772350"/>
              <a:chExt cx="3076809" cy="1241996"/>
            </a:xfrm>
          </p:grpSpPr>
          <p:cxnSp>
            <p:nvCxnSpPr>
              <p:cNvPr id="29" name="Straight Arrow Connector 28"/>
              <p:cNvCxnSpPr/>
              <p:nvPr/>
            </p:nvCxnSpPr>
            <p:spPr>
              <a:xfrm>
                <a:off x="2452163" y="3772350"/>
                <a:ext cx="1003494"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7900" name="TextBox 29"/>
              <p:cNvSpPr txBox="1">
                <a:spLocks noChangeArrowheads="1"/>
              </p:cNvSpPr>
              <p:nvPr/>
            </p:nvSpPr>
            <p:spPr bwMode="auto">
              <a:xfrm>
                <a:off x="2463799" y="3860799"/>
                <a:ext cx="3065173" cy="115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700"/>
                  <a:t>10 Re</a:t>
                </a:r>
              </a:p>
            </p:txBody>
          </p:sp>
        </p:grpSp>
      </p:grpSp>
      <p:pic>
        <p:nvPicPr>
          <p:cNvPr id="37892" name="Picture 4" descr="ace_transp.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6461" y="2600325"/>
            <a:ext cx="100818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5"/>
          <p:cNvSpPr txBox="1">
            <a:spLocks noChangeArrowheads="1"/>
          </p:cNvSpPr>
          <p:nvPr/>
        </p:nvSpPr>
        <p:spPr bwMode="auto">
          <a:xfrm>
            <a:off x="542473" y="2047875"/>
            <a:ext cx="1999692" cy="60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1700" dirty="0"/>
              <a:t>ACE/SOHO/Wind</a:t>
            </a:r>
          </a:p>
          <a:p>
            <a:pPr algn="ctr" eaLnBrk="1" hangingPunct="1"/>
            <a:r>
              <a:rPr lang="en-US" sz="1700" dirty="0"/>
              <a:t>L1</a:t>
            </a:r>
          </a:p>
        </p:txBody>
      </p:sp>
      <p:cxnSp>
        <p:nvCxnSpPr>
          <p:cNvPr id="8" name="Straight Arrow Connector 7"/>
          <p:cNvCxnSpPr/>
          <p:nvPr/>
        </p:nvCxnSpPr>
        <p:spPr>
          <a:xfrm flipH="1">
            <a:off x="1770184" y="2771775"/>
            <a:ext cx="5111262"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7895" name="TextBox 8"/>
          <p:cNvSpPr txBox="1">
            <a:spLocks noChangeArrowheads="1"/>
          </p:cNvSpPr>
          <p:nvPr/>
        </p:nvSpPr>
        <p:spPr bwMode="auto">
          <a:xfrm>
            <a:off x="3739661" y="2886076"/>
            <a:ext cx="1242405" cy="44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a:t>220 Re</a:t>
            </a:r>
          </a:p>
        </p:txBody>
      </p:sp>
      <p:sp>
        <p:nvSpPr>
          <p:cNvPr id="37896" name="TextBox 9"/>
          <p:cNvSpPr txBox="1">
            <a:spLocks noChangeArrowheads="1"/>
          </p:cNvSpPr>
          <p:nvPr/>
        </p:nvSpPr>
        <p:spPr bwMode="auto">
          <a:xfrm>
            <a:off x="686451" y="4196293"/>
            <a:ext cx="7412212" cy="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000" dirty="0"/>
              <a:t>=&gt; L1 too far away for structures in dayside boundaries </a:t>
            </a:r>
          </a:p>
        </p:txBody>
      </p:sp>
      <p:grpSp>
        <p:nvGrpSpPr>
          <p:cNvPr id="3" name="Group 2"/>
          <p:cNvGrpSpPr/>
          <p:nvPr/>
        </p:nvGrpSpPr>
        <p:grpSpPr>
          <a:xfrm>
            <a:off x="2527300" y="730250"/>
            <a:ext cx="3841750" cy="3425627"/>
            <a:chOff x="2527300" y="730250"/>
            <a:chExt cx="3841750" cy="3425627"/>
          </a:xfrm>
        </p:grpSpPr>
        <p:pic>
          <p:nvPicPr>
            <p:cNvPr id="16" name="Picture 15"/>
            <p:cNvPicPr/>
            <p:nvPr/>
          </p:nvPicPr>
          <p:blipFill>
            <a:blip r:embed="rId4">
              <a:extLst>
                <a:ext uri="{28A0092B-C50C-407E-A947-70E740481C1C}">
                  <a14:useLocalDpi xmlns:a14="http://schemas.microsoft.com/office/drawing/2010/main" val="0"/>
                </a:ext>
              </a:extLst>
            </a:blip>
            <a:srcRect/>
            <a:stretch>
              <a:fillRect/>
            </a:stretch>
          </p:blipFill>
          <p:spPr bwMode="auto">
            <a:xfrm>
              <a:off x="2527300" y="730250"/>
              <a:ext cx="3841750" cy="3200400"/>
            </a:xfrm>
            <a:prstGeom prst="rect">
              <a:avLst/>
            </a:prstGeom>
            <a:noFill/>
            <a:ln>
              <a:noFill/>
            </a:ln>
          </p:spPr>
        </p:pic>
        <p:sp>
          <p:nvSpPr>
            <p:cNvPr id="2" name="TextBox 1"/>
            <p:cNvSpPr txBox="1"/>
            <p:nvPr/>
          </p:nvSpPr>
          <p:spPr>
            <a:xfrm>
              <a:off x="3543300" y="3848100"/>
              <a:ext cx="2213830" cy="307777"/>
            </a:xfrm>
            <a:prstGeom prst="rect">
              <a:avLst/>
            </a:prstGeom>
            <a:noFill/>
          </p:spPr>
          <p:txBody>
            <a:bodyPr wrap="none" rtlCol="0">
              <a:spAutoFit/>
            </a:bodyPr>
            <a:lstStyle/>
            <a:p>
              <a:r>
                <a:rPr lang="en-US" sz="1400" dirty="0" smtClean="0"/>
                <a:t>(Case </a:t>
              </a:r>
              <a:r>
                <a:rPr lang="en-US" sz="1400" dirty="0"/>
                <a:t>and Wild, </a:t>
              </a:r>
              <a:r>
                <a:rPr lang="en-US" sz="1400" dirty="0" smtClean="0"/>
                <a:t>2012)</a:t>
              </a:r>
              <a:r>
                <a:rPr lang="en-GB" sz="1400" dirty="0" smtClean="0"/>
                <a:t> </a:t>
              </a:r>
              <a:endParaRPr lang="en-US" sz="1400" dirty="0"/>
            </a:p>
          </p:txBody>
        </p:sp>
      </p:grpSp>
    </p:spTree>
    <p:extLst>
      <p:ext uri="{BB962C8B-B14F-4D97-AF65-F5344CB8AC3E}">
        <p14:creationId xmlns:p14="http://schemas.microsoft.com/office/powerpoint/2010/main" val="359205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89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567" y="952500"/>
            <a:ext cx="5603631" cy="39814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8913" name="Title 1"/>
          <p:cNvSpPr>
            <a:spLocks noGrp="1"/>
          </p:cNvSpPr>
          <p:nvPr>
            <p:ph type="title"/>
          </p:nvPr>
        </p:nvSpPr>
        <p:spPr>
          <a:xfrm>
            <a:off x="93785" y="61169"/>
            <a:ext cx="7526215" cy="769441"/>
          </a:xfrm>
        </p:spPr>
        <p:txBody>
          <a:bodyPr/>
          <a:lstStyle/>
          <a:p>
            <a:r>
              <a:rPr lang="en-US"/>
              <a:t>C1 as “local” solar wind monitor: lag other s/c by 8h</a:t>
            </a:r>
          </a:p>
        </p:txBody>
      </p:sp>
      <p:sp>
        <p:nvSpPr>
          <p:cNvPr id="38916" name="TextBox 5"/>
          <p:cNvSpPr txBox="1">
            <a:spLocks noChangeArrowheads="1"/>
          </p:cNvSpPr>
          <p:nvPr/>
        </p:nvSpPr>
        <p:spPr bwMode="auto">
          <a:xfrm>
            <a:off x="257918" y="2184004"/>
            <a:ext cx="448192" cy="34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700" dirty="0"/>
              <a:t>C1</a:t>
            </a:r>
          </a:p>
        </p:txBody>
      </p:sp>
      <p:sp>
        <p:nvSpPr>
          <p:cNvPr id="38917" name="TextBox 7"/>
          <p:cNvSpPr txBox="1">
            <a:spLocks noChangeArrowheads="1"/>
          </p:cNvSpPr>
          <p:nvPr/>
        </p:nvSpPr>
        <p:spPr bwMode="auto">
          <a:xfrm>
            <a:off x="609601" y="1949053"/>
            <a:ext cx="1196118" cy="34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700">
                <a:solidFill>
                  <a:srgbClr val="FF0000"/>
                </a:solidFill>
              </a:rPr>
              <a:t>C2</a:t>
            </a:r>
            <a:r>
              <a:rPr lang="en-US" sz="1700"/>
              <a:t>,</a:t>
            </a:r>
            <a:r>
              <a:rPr lang="en-US" sz="1700">
                <a:solidFill>
                  <a:srgbClr val="008542"/>
                </a:solidFill>
              </a:rPr>
              <a:t>C3</a:t>
            </a:r>
            <a:r>
              <a:rPr lang="en-US" sz="1700"/>
              <a:t>,</a:t>
            </a:r>
            <a:r>
              <a:rPr lang="en-US" sz="1700">
                <a:solidFill>
                  <a:srgbClr val="0000FF"/>
                </a:solidFill>
              </a:rPr>
              <a:t>C4</a:t>
            </a:r>
          </a:p>
        </p:txBody>
      </p:sp>
      <p:sp>
        <p:nvSpPr>
          <p:cNvPr id="12" name="Content Placeholder 2"/>
          <p:cNvSpPr txBox="1">
            <a:spLocks/>
          </p:cNvSpPr>
          <p:nvPr/>
        </p:nvSpPr>
        <p:spPr bwMode="auto">
          <a:xfrm>
            <a:off x="6283569" y="988219"/>
            <a:ext cx="2766646"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lnSpc>
                <a:spcPct val="95000"/>
              </a:lnSpc>
              <a:spcBef>
                <a:spcPct val="45000"/>
              </a:spcBef>
              <a:buClr>
                <a:srgbClr val="EBE74F"/>
              </a:buClr>
              <a:buFont typeface="Wingdings" charset="0"/>
              <a:buChar char="n"/>
            </a:pPr>
            <a:r>
              <a:rPr lang="en-US" sz="1500" b="1" dirty="0">
                <a:solidFill>
                  <a:schemeClr val="bg2"/>
                </a:solidFill>
                <a:latin typeface="NotesEsa" charset="0"/>
              </a:rPr>
              <a:t>Use one of the Cluster spacecraft as local solar wind monitor</a:t>
            </a:r>
          </a:p>
          <a:p>
            <a:pPr eaLnBrk="1" hangingPunct="1">
              <a:lnSpc>
                <a:spcPct val="95000"/>
              </a:lnSpc>
              <a:spcBef>
                <a:spcPct val="45000"/>
              </a:spcBef>
              <a:buClr>
                <a:srgbClr val="EBE74F"/>
              </a:buClr>
              <a:buFont typeface="Wingdings" charset="0"/>
              <a:buChar char="n"/>
            </a:pPr>
            <a:r>
              <a:rPr lang="en-US" sz="1500" b="1" dirty="0">
                <a:solidFill>
                  <a:schemeClr val="bg2"/>
                </a:solidFill>
                <a:latin typeface="NotesEsa" charset="0"/>
              </a:rPr>
              <a:t>Local solar wind monitor for extended period of time </a:t>
            </a:r>
          </a:p>
          <a:p>
            <a:pPr eaLnBrk="1" hangingPunct="1">
              <a:lnSpc>
                <a:spcPct val="95000"/>
              </a:lnSpc>
              <a:spcBef>
                <a:spcPct val="45000"/>
              </a:spcBef>
              <a:buClr>
                <a:srgbClr val="EBE74F"/>
              </a:buClr>
              <a:buFont typeface="Wingdings" charset="0"/>
              <a:buChar char="n"/>
            </a:pPr>
            <a:r>
              <a:rPr lang="en-US" sz="1500" b="1" dirty="0">
                <a:solidFill>
                  <a:schemeClr val="bg2"/>
                </a:solidFill>
                <a:latin typeface="NotesEsa" charset="0"/>
              </a:rPr>
              <a:t>Would take up 3-6 months to drift C1 to that position</a:t>
            </a:r>
          </a:p>
          <a:p>
            <a:pPr eaLnBrk="1" hangingPunct="1">
              <a:lnSpc>
                <a:spcPct val="95000"/>
              </a:lnSpc>
              <a:spcBef>
                <a:spcPct val="45000"/>
              </a:spcBef>
              <a:buClr>
                <a:srgbClr val="EBE74F"/>
              </a:buClr>
              <a:buFont typeface="Wingdings" charset="0"/>
              <a:buChar char="n"/>
            </a:pPr>
            <a:endParaRPr lang="en-US" sz="1500" b="1" dirty="0">
              <a:solidFill>
                <a:schemeClr val="bg2"/>
              </a:solidFill>
              <a:latin typeface="NotesEsa" charset="0"/>
            </a:endParaRPr>
          </a:p>
        </p:txBody>
      </p:sp>
      <p:pic>
        <p:nvPicPr>
          <p:cNvPr id="4" name="Picture 3" descr="earth-017.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029" y="2857499"/>
            <a:ext cx="211014" cy="171449"/>
          </a:xfrm>
          <a:prstGeom prst="rect">
            <a:avLst/>
          </a:prstGeom>
        </p:spPr>
      </p:pic>
      <p:cxnSp>
        <p:nvCxnSpPr>
          <p:cNvPr id="13" name="Straight Connector 12"/>
          <p:cNvCxnSpPr/>
          <p:nvPr/>
        </p:nvCxnSpPr>
        <p:spPr>
          <a:xfrm>
            <a:off x="1057275" y="2273300"/>
            <a:ext cx="73025" cy="6350"/>
          </a:xfrm>
          <a:prstGeom prst="line">
            <a:avLst/>
          </a:prstGeom>
          <a:ln>
            <a:solidFill>
              <a:srgbClr val="BAE7BC"/>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28650" y="2530475"/>
            <a:ext cx="69850" cy="158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4817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722 -0.05154 C 0.04132 -0.04908 0.03559 -0.0463 0.02951 -0.04105 C 0.02344 -0.0358 0.0158 -0.02685 0.01076 -0.02006 C 0.00573 -0.01327 0.00121 -0.00371 -0.00069 -0.00031 " pathEditMode="relative" ptsTypes="aaaA">
                                      <p:cBhvr>
                                        <p:cTn id="6"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635977" y="344746"/>
            <a:ext cx="6717323" cy="430887"/>
          </a:xfrm>
        </p:spPr>
        <p:txBody>
          <a:bodyPr/>
          <a:lstStyle/>
          <a:p>
            <a:pPr eaLnBrk="1" hangingPunct="1"/>
            <a:r>
              <a:rPr lang="en-US" dirty="0"/>
              <a:t>Cluster Science Objectives for </a:t>
            </a:r>
            <a:r>
              <a:rPr lang="en-US" dirty="0" smtClean="0"/>
              <a:t>2019-2020</a:t>
            </a:r>
            <a:endParaRPr lang="en-US" dirty="0"/>
          </a:p>
        </p:txBody>
      </p:sp>
      <p:sp>
        <p:nvSpPr>
          <p:cNvPr id="3" name="Content Placeholder 2"/>
          <p:cNvSpPr>
            <a:spLocks noGrp="1"/>
          </p:cNvSpPr>
          <p:nvPr>
            <p:ph idx="1"/>
          </p:nvPr>
        </p:nvSpPr>
        <p:spPr>
          <a:xfrm>
            <a:off x="564173" y="1712119"/>
            <a:ext cx="8028842" cy="3609975"/>
          </a:xfrm>
        </p:spPr>
        <p:txBody>
          <a:bodyPr/>
          <a:lstStyle/>
          <a:p>
            <a:pPr eaLnBrk="1" hangingPunct="1">
              <a:defRPr/>
            </a:pPr>
            <a:r>
              <a:rPr lang="en-US" sz="1700" dirty="0">
                <a:solidFill>
                  <a:schemeClr val="accent3">
                    <a:lumMod val="85000"/>
                  </a:schemeClr>
                </a:solidFill>
                <a:latin typeface="NotesEsa" charset="0"/>
              </a:rPr>
              <a:t>To </a:t>
            </a:r>
            <a:r>
              <a:rPr lang="en-US" sz="1700" dirty="0" err="1">
                <a:solidFill>
                  <a:schemeClr val="accent3">
                    <a:lumMod val="85000"/>
                  </a:schemeClr>
                </a:solidFill>
                <a:latin typeface="NotesEsa" charset="0"/>
              </a:rPr>
              <a:t>characterise</a:t>
            </a:r>
            <a:r>
              <a:rPr lang="en-US" sz="1700" dirty="0">
                <a:solidFill>
                  <a:schemeClr val="accent3">
                    <a:lumMod val="85000"/>
                  </a:schemeClr>
                </a:solidFill>
                <a:latin typeface="NotesEsa" charset="0"/>
              </a:rPr>
              <a:t> chorus waves at both low and high latitude with 3km inter-spacecraft distance</a:t>
            </a:r>
          </a:p>
          <a:p>
            <a:pPr eaLnBrk="1" hangingPunct="1">
              <a:defRPr/>
            </a:pPr>
            <a:r>
              <a:rPr lang="en-US" sz="1700" dirty="0">
                <a:solidFill>
                  <a:schemeClr val="accent3">
                    <a:lumMod val="85000"/>
                  </a:schemeClr>
                </a:solidFill>
                <a:latin typeface="NotesEsa" charset="0"/>
              </a:rPr>
              <a:t>T</a:t>
            </a:r>
            <a:r>
              <a:rPr lang="en-GB" sz="1700" dirty="0">
                <a:solidFill>
                  <a:schemeClr val="accent3">
                    <a:lumMod val="85000"/>
                  </a:schemeClr>
                </a:solidFill>
                <a:latin typeface="NotesEsa" charset="0"/>
              </a:rPr>
              <a:t>o investigate bow shock/</a:t>
            </a:r>
            <a:r>
              <a:rPr lang="en-GB" sz="1700" dirty="0" err="1">
                <a:solidFill>
                  <a:schemeClr val="accent3">
                    <a:lumMod val="85000"/>
                  </a:schemeClr>
                </a:solidFill>
                <a:latin typeface="NotesEsa" charset="0"/>
              </a:rPr>
              <a:t>magnetosheath</a:t>
            </a:r>
            <a:r>
              <a:rPr lang="en-GB" sz="1700" dirty="0">
                <a:solidFill>
                  <a:schemeClr val="accent3">
                    <a:lumMod val="85000"/>
                  </a:schemeClr>
                </a:solidFill>
                <a:latin typeface="NotesEsa" charset="0"/>
              </a:rPr>
              <a:t>/magnetopause physics with local solar wind monitor</a:t>
            </a:r>
          </a:p>
          <a:p>
            <a:pPr eaLnBrk="1" hangingPunct="1">
              <a:defRPr/>
            </a:pPr>
            <a:r>
              <a:rPr lang="en-GB" sz="1700" dirty="0">
                <a:solidFill>
                  <a:schemeClr val="tx1"/>
                </a:solidFill>
                <a:latin typeface="NotesEsa" charset="0"/>
              </a:rPr>
              <a:t>to investigate evolution of </a:t>
            </a:r>
            <a:r>
              <a:rPr lang="en-US" sz="1700" dirty="0">
                <a:solidFill>
                  <a:schemeClr val="tx1"/>
                </a:solidFill>
                <a:latin typeface="NotesEsa"/>
                <a:cs typeface="NotesEsa"/>
              </a:rPr>
              <a:t>Kelvin–Helmholtz waves on the flank of the magnetosphere</a:t>
            </a:r>
          </a:p>
          <a:p>
            <a:pPr>
              <a:defRPr/>
            </a:pPr>
            <a:r>
              <a:rPr lang="en-US" sz="1700" dirty="0">
                <a:solidFill>
                  <a:schemeClr val="accent3">
                    <a:lumMod val="85000"/>
                  </a:schemeClr>
                </a:solidFill>
                <a:latin typeface="NotesEsa" charset="0"/>
              </a:rPr>
              <a:t>To open a call for young scientists to perform Cluster science operations </a:t>
            </a:r>
            <a:r>
              <a:rPr lang="en-US" sz="1700" dirty="0">
                <a:solidFill>
                  <a:schemeClr val="accent3">
                    <a:lumMod val="85000"/>
                  </a:schemeClr>
                </a:solidFill>
                <a:latin typeface="NotesEsa" charset="0"/>
              </a:rPr>
              <a:t>(spacecraft </a:t>
            </a:r>
            <a:r>
              <a:rPr lang="en-US" sz="1700" dirty="0" err="1">
                <a:solidFill>
                  <a:schemeClr val="accent3">
                    <a:lumMod val="85000"/>
                  </a:schemeClr>
                </a:solidFill>
                <a:latin typeface="NotesEsa" charset="0"/>
              </a:rPr>
              <a:t>separation+instrument</a:t>
            </a:r>
            <a:r>
              <a:rPr lang="en-US" sz="1700" dirty="0">
                <a:solidFill>
                  <a:schemeClr val="accent3">
                    <a:lumMod val="85000"/>
                  </a:schemeClr>
                </a:solidFill>
                <a:latin typeface="NotesEsa" charset="0"/>
              </a:rPr>
              <a:t> modes) for 3 months.</a:t>
            </a:r>
          </a:p>
          <a:p>
            <a:pPr eaLnBrk="1" hangingPunct="1">
              <a:defRPr/>
            </a:pPr>
            <a:endParaRPr lang="en-US" dirty="0">
              <a:latin typeface="NotesEsa" charset="0"/>
            </a:endParaRPr>
          </a:p>
        </p:txBody>
      </p:sp>
    </p:spTree>
    <p:extLst>
      <p:ext uri="{BB962C8B-B14F-4D97-AF65-F5344CB8AC3E}">
        <p14:creationId xmlns:p14="http://schemas.microsoft.com/office/powerpoint/2010/main" val="22579641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027" descr="Nature_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4208" y="767954"/>
            <a:ext cx="6664569" cy="403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3" name="Group 1028"/>
          <p:cNvGrpSpPr>
            <a:grpSpLocks/>
          </p:cNvGrpSpPr>
          <p:nvPr/>
        </p:nvGrpSpPr>
        <p:grpSpPr bwMode="auto">
          <a:xfrm>
            <a:off x="4315559" y="3174206"/>
            <a:ext cx="1011115" cy="576263"/>
            <a:chOff x="1008" y="2880"/>
            <a:chExt cx="637" cy="484"/>
          </a:xfrm>
        </p:grpSpPr>
        <p:graphicFrame>
          <p:nvGraphicFramePr>
            <p:cNvPr id="40972" name="Object 1029"/>
            <p:cNvGraphicFramePr>
              <a:graphicFrameLocks noChangeAspect="1"/>
            </p:cNvGraphicFramePr>
            <p:nvPr/>
          </p:nvGraphicFramePr>
          <p:xfrm>
            <a:off x="1392" y="2880"/>
            <a:ext cx="253" cy="136"/>
          </p:xfrm>
          <a:graphic>
            <a:graphicData uri="http://schemas.openxmlformats.org/presentationml/2006/ole">
              <mc:AlternateContent xmlns:mc="http://schemas.openxmlformats.org/markup-compatibility/2006">
                <mc:Choice xmlns:v="urn:schemas-microsoft-com:vml" Requires="v">
                  <p:oleObj spid="_x0000_s1159" name="Dessin de Designer" r:id="rId7" imgW="7366000" imgH="5156200" progId="Designer.Drawing.8">
                    <p:embed/>
                  </p:oleObj>
                </mc:Choice>
                <mc:Fallback>
                  <p:oleObj name="Dessin de Designer" r:id="rId7" imgW="7366000" imgH="5156200" progId="Designer.Drawing.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2" y="2880"/>
                          <a:ext cx="253"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0973" name="Object 1030"/>
            <p:cNvGraphicFramePr>
              <a:graphicFrameLocks noChangeAspect="1"/>
            </p:cNvGraphicFramePr>
            <p:nvPr/>
          </p:nvGraphicFramePr>
          <p:xfrm>
            <a:off x="1200" y="2928"/>
            <a:ext cx="253" cy="136"/>
          </p:xfrm>
          <a:graphic>
            <a:graphicData uri="http://schemas.openxmlformats.org/presentationml/2006/ole">
              <mc:AlternateContent xmlns:mc="http://schemas.openxmlformats.org/markup-compatibility/2006">
                <mc:Choice xmlns:v="urn:schemas-microsoft-com:vml" Requires="v">
                  <p:oleObj spid="_x0000_s1160" name="Dessin de Designer" r:id="rId9" imgW="7366000" imgH="5156200" progId="Designer.Drawing.8">
                    <p:embed/>
                  </p:oleObj>
                </mc:Choice>
                <mc:Fallback>
                  <p:oleObj name="Dessin de Designer" r:id="rId9" imgW="7366000" imgH="5156200" progId="Designer.Drawing.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0" y="2928"/>
                          <a:ext cx="253"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0974" name="Object 1031"/>
            <p:cNvGraphicFramePr>
              <a:graphicFrameLocks noChangeAspect="1"/>
            </p:cNvGraphicFramePr>
            <p:nvPr/>
          </p:nvGraphicFramePr>
          <p:xfrm>
            <a:off x="1350" y="3228"/>
            <a:ext cx="253" cy="136"/>
          </p:xfrm>
          <a:graphic>
            <a:graphicData uri="http://schemas.openxmlformats.org/presentationml/2006/ole">
              <mc:AlternateContent xmlns:mc="http://schemas.openxmlformats.org/markup-compatibility/2006">
                <mc:Choice xmlns:v="urn:schemas-microsoft-com:vml" Requires="v">
                  <p:oleObj spid="_x0000_s1161" name="Dessin de Designer" r:id="rId10" imgW="7366000" imgH="5156200" progId="Designer.Drawing.8">
                    <p:embed/>
                  </p:oleObj>
                </mc:Choice>
                <mc:Fallback>
                  <p:oleObj name="Dessin de Designer" r:id="rId10" imgW="7366000" imgH="5156200" progId="Designer.Drawing.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0" y="3228"/>
                          <a:ext cx="253"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0975" name="Object 1032"/>
            <p:cNvGraphicFramePr>
              <a:graphicFrameLocks noChangeAspect="1"/>
            </p:cNvGraphicFramePr>
            <p:nvPr/>
          </p:nvGraphicFramePr>
          <p:xfrm>
            <a:off x="1008" y="2880"/>
            <a:ext cx="624" cy="336"/>
          </p:xfrm>
          <a:graphic>
            <a:graphicData uri="http://schemas.openxmlformats.org/presentationml/2006/ole">
              <mc:AlternateContent xmlns:mc="http://schemas.openxmlformats.org/markup-compatibility/2006">
                <mc:Choice xmlns:v="urn:schemas-microsoft-com:vml" Requires="v">
                  <p:oleObj spid="_x0000_s1162" name="Dessin de Designer" r:id="rId11" imgW="7366000" imgH="5156200" progId="Designer.Drawing.8">
                    <p:embed/>
                  </p:oleObj>
                </mc:Choice>
                <mc:Fallback>
                  <p:oleObj name="Dessin de Designer" r:id="rId11" imgW="7366000" imgH="5156200" progId="Designer.Drawing.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 y="2880"/>
                          <a:ext cx="624" cy="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37225" name="Text Box 1033"/>
          <p:cNvSpPr txBox="1">
            <a:spLocks noChangeArrowheads="1"/>
          </p:cNvSpPr>
          <p:nvPr/>
        </p:nvSpPr>
        <p:spPr bwMode="auto">
          <a:xfrm>
            <a:off x="5918689" y="3470673"/>
            <a:ext cx="1041779" cy="4480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7925" tIns="38963" rIns="77925" bIns="38963">
            <a:spAutoFit/>
          </a:bodyPr>
          <a:lstStyle/>
          <a:p>
            <a:pPr>
              <a:defRPr/>
            </a:pPr>
            <a:r>
              <a:rPr lang="en-US" sz="2400">
                <a:latin typeface="Book Antiqua" charset="0"/>
              </a:rPr>
              <a:t>Vortex</a:t>
            </a:r>
          </a:p>
        </p:txBody>
      </p:sp>
      <p:sp>
        <p:nvSpPr>
          <p:cNvPr id="137226" name="Line 1034"/>
          <p:cNvSpPr>
            <a:spLocks noChangeShapeType="1"/>
          </p:cNvSpPr>
          <p:nvPr/>
        </p:nvSpPr>
        <p:spPr bwMode="auto">
          <a:xfrm flipH="1">
            <a:off x="6457950" y="3145632"/>
            <a:ext cx="133350" cy="2357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7925" tIns="38963" rIns="77925" bIns="38963"/>
          <a:lstStyle/>
          <a:p>
            <a:pPr>
              <a:defRPr/>
            </a:pPr>
            <a:endParaRPr lang="en-US">
              <a:cs typeface="+mn-cs"/>
            </a:endParaRPr>
          </a:p>
        </p:txBody>
      </p:sp>
      <p:sp>
        <p:nvSpPr>
          <p:cNvPr id="137227" name="Line 1035"/>
          <p:cNvSpPr>
            <a:spLocks noChangeShapeType="1"/>
          </p:cNvSpPr>
          <p:nvPr/>
        </p:nvSpPr>
        <p:spPr bwMode="auto">
          <a:xfrm>
            <a:off x="5325208" y="3338512"/>
            <a:ext cx="904143" cy="1143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7925" tIns="38963" rIns="77925" bIns="38963"/>
          <a:lstStyle/>
          <a:p>
            <a:pPr>
              <a:defRPr/>
            </a:pPr>
            <a:endParaRPr lang="en-US">
              <a:cs typeface="+mn-cs"/>
            </a:endParaRPr>
          </a:p>
        </p:txBody>
      </p:sp>
      <p:sp>
        <p:nvSpPr>
          <p:cNvPr id="137228" name="Text Box 1036"/>
          <p:cNvSpPr txBox="1">
            <a:spLocks noChangeArrowheads="1"/>
          </p:cNvSpPr>
          <p:nvPr/>
        </p:nvSpPr>
        <p:spPr bwMode="auto">
          <a:xfrm>
            <a:off x="3327890" y="3713560"/>
            <a:ext cx="1150583" cy="4480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7925" tIns="38963" rIns="77925" bIns="38963">
            <a:spAutoFit/>
          </a:bodyPr>
          <a:lstStyle/>
          <a:p>
            <a:pPr>
              <a:defRPr/>
            </a:pPr>
            <a:r>
              <a:rPr lang="en-US" sz="2400">
                <a:latin typeface="Book Antiqua" charset="0"/>
              </a:rPr>
              <a:t>Cluster</a:t>
            </a:r>
          </a:p>
        </p:txBody>
      </p:sp>
      <p:sp>
        <p:nvSpPr>
          <p:cNvPr id="137229" name="Line 1037"/>
          <p:cNvSpPr>
            <a:spLocks noChangeShapeType="1"/>
          </p:cNvSpPr>
          <p:nvPr/>
        </p:nvSpPr>
        <p:spPr bwMode="auto">
          <a:xfrm flipH="1">
            <a:off x="4000500" y="3459956"/>
            <a:ext cx="581758" cy="214313"/>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7925" tIns="38963" rIns="77925" bIns="38963"/>
          <a:lstStyle/>
          <a:p>
            <a:pPr>
              <a:defRPr/>
            </a:pPr>
            <a:endParaRPr lang="en-US">
              <a:cs typeface="+mn-cs"/>
            </a:endParaRPr>
          </a:p>
        </p:txBody>
      </p:sp>
      <p:pic>
        <p:nvPicPr>
          <p:cNvPr id="137230" name="wave_on_magnetopause.mpg" descr="/Users/pescoube/aaphil/PWPT/conferences/Cluster_results_Holism_Okasaki_2008_ppt_transform.key/wave_on_magnetopause.mpg">
            <a:hlinkClick r:id="" action="ppaction://media"/>
          </p:cNvPr>
          <p:cNvPicPr>
            <a:picLocks noRot="1" noChangeAspect="1" noChangeArrowheads="1"/>
          </p:cNvPicPr>
          <p:nvPr>
            <a:videoFile r:link="rId3"/>
            <p:extLst>
              <p:ext uri="{DAA4B4D4-6D71-4841-9C94-3DE7FCFB9230}">
                <p14:media xmlns:p14="http://schemas.microsoft.com/office/powerpoint/2010/main" r:link="rId2"/>
              </p:ext>
            </p:extLst>
          </p:nvPr>
        </p:nvPicPr>
        <p:blipFill>
          <a:blip r:embed="rId12">
            <a:extLst>
              <a:ext uri="{28A0092B-C50C-407E-A947-70E740481C1C}">
                <a14:useLocalDpi xmlns:a14="http://schemas.microsoft.com/office/drawing/2010/main" val="0"/>
              </a:ext>
            </a:extLst>
          </a:blip>
          <a:srcRect/>
          <a:stretch>
            <a:fillRect/>
          </a:stretch>
        </p:blipFill>
        <p:spPr bwMode="auto">
          <a:xfrm>
            <a:off x="0" y="2895600"/>
            <a:ext cx="304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1" name="Text Box 1039"/>
          <p:cNvSpPr txBox="1">
            <a:spLocks noChangeArrowheads="1"/>
          </p:cNvSpPr>
          <p:nvPr/>
        </p:nvSpPr>
        <p:spPr bwMode="auto">
          <a:xfrm>
            <a:off x="4091354" y="4277916"/>
            <a:ext cx="2517205" cy="2941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7925" tIns="38963" rIns="77925" bIns="38963">
            <a:spAutoFit/>
          </a:bodyPr>
          <a:lstStyle/>
          <a:p>
            <a:pPr>
              <a:defRPr/>
            </a:pPr>
            <a:r>
              <a:rPr lang="en-US" sz="1400" dirty="0"/>
              <a:t>H. Hasegawa et al., 2004)</a:t>
            </a:r>
          </a:p>
        </p:txBody>
      </p:sp>
      <p:sp>
        <p:nvSpPr>
          <p:cNvPr id="40971" name="Title 1"/>
          <p:cNvSpPr txBox="1">
            <a:spLocks/>
          </p:cNvSpPr>
          <p:nvPr/>
        </p:nvSpPr>
        <p:spPr bwMode="auto">
          <a:xfrm>
            <a:off x="274715" y="141089"/>
            <a:ext cx="6717323" cy="6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77925" tIns="38963" rIns="77925" bIns="38963" anchor="ct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700" b="1" dirty="0">
                <a:solidFill>
                  <a:schemeClr val="bg1"/>
                </a:solidFill>
                <a:latin typeface="NotesStyle-BoldTf" charset="0"/>
              </a:rPr>
              <a:t>Kelvin-Helmholtz waves rolling-up</a:t>
            </a:r>
          </a:p>
        </p:txBody>
      </p:sp>
      <p:sp>
        <p:nvSpPr>
          <p:cNvPr id="16" name="Title 1"/>
          <p:cNvSpPr>
            <a:spLocks noGrp="1"/>
          </p:cNvSpPr>
          <p:nvPr>
            <p:ph type="title"/>
          </p:nvPr>
        </p:nvSpPr>
        <p:spPr>
          <a:xfrm>
            <a:off x="375627" y="154246"/>
            <a:ext cx="6717323" cy="430887"/>
          </a:xfrm>
        </p:spPr>
        <p:txBody>
          <a:bodyPr/>
          <a:lstStyle/>
          <a:p>
            <a:pPr eaLnBrk="1" hangingPunct="1"/>
            <a:r>
              <a:rPr lang="en-US" dirty="0" smtClean="0"/>
              <a:t>Kelvin-Helmholtz waves observed by Cluster</a:t>
            </a:r>
            <a:endParaRPr lang="en-US" dirty="0"/>
          </a:p>
        </p:txBody>
      </p:sp>
    </p:spTree>
    <p:extLst>
      <p:ext uri="{BB962C8B-B14F-4D97-AF65-F5344CB8AC3E}">
        <p14:creationId xmlns:p14="http://schemas.microsoft.com/office/powerpoint/2010/main" val="747219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720" fill="hold"/>
                                        <p:tgtEl>
                                          <p:spTgt spid="1372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37230"/>
                </p:tgtEl>
              </p:cMediaNode>
            </p:video>
            <p:seq concurrent="1" nextAc="seek">
              <p:cTn id="8" restart="whenNotActive" fill="hold" evtFilter="cancelBubble" nodeType="interactiveSeq">
                <p:stCondLst>
                  <p:cond evt="onClick" delay="0">
                    <p:tgtEl>
                      <p:spTgt spid="13723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7230"/>
                                        </p:tgtEl>
                                      </p:cBhvr>
                                    </p:cmd>
                                  </p:childTnLst>
                                </p:cTn>
                              </p:par>
                            </p:childTnLst>
                          </p:cTn>
                        </p:par>
                      </p:childTnLst>
                    </p:cTn>
                  </p:par>
                </p:childTnLst>
              </p:cTn>
              <p:nextCondLst>
                <p:cond evt="onClick" delay="0">
                  <p:tgtEl>
                    <p:spTgt spid="13723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143086" y="-20127"/>
            <a:ext cx="7174846" cy="769441"/>
          </a:xfrm>
        </p:spPr>
        <p:txBody>
          <a:bodyPr/>
          <a:lstStyle/>
          <a:p>
            <a:r>
              <a:rPr lang="en-US" dirty="0"/>
              <a:t>Ideal configuration of Cluster-MMS to study K-H waves evolution</a:t>
            </a:r>
          </a:p>
        </p:txBody>
      </p:sp>
      <p:sp>
        <p:nvSpPr>
          <p:cNvPr id="44034" name="Content Placeholder 2"/>
          <p:cNvSpPr>
            <a:spLocks noGrp="1"/>
          </p:cNvSpPr>
          <p:nvPr>
            <p:ph idx="1"/>
          </p:nvPr>
        </p:nvSpPr>
        <p:spPr>
          <a:xfrm>
            <a:off x="5749681" y="927894"/>
            <a:ext cx="3141785" cy="3609975"/>
          </a:xfrm>
        </p:spPr>
        <p:txBody>
          <a:bodyPr/>
          <a:lstStyle/>
          <a:p>
            <a:pPr>
              <a:buFont typeface="Arial"/>
              <a:buChar char="•"/>
            </a:pPr>
            <a:r>
              <a:rPr lang="en-US" sz="1400" dirty="0">
                <a:latin typeface="NotesEsa" charset="0"/>
              </a:rPr>
              <a:t>Evolution of Cluster and MMS orbits approach them in 2019</a:t>
            </a:r>
          </a:p>
          <a:p>
            <a:pPr>
              <a:buFont typeface="Arial"/>
              <a:buChar char="•"/>
            </a:pPr>
            <a:r>
              <a:rPr lang="en-US" sz="1400" dirty="0" smtClean="0">
                <a:latin typeface="NotesEsa" charset="0"/>
              </a:rPr>
              <a:t>Cluster and MMS </a:t>
            </a:r>
            <a:r>
              <a:rPr lang="en-US" sz="1400" dirty="0">
                <a:latin typeface="NotesEsa" charset="0"/>
              </a:rPr>
              <a:t>will be skimming the </a:t>
            </a:r>
            <a:r>
              <a:rPr lang="en-US" sz="1400" dirty="0" smtClean="0">
                <a:latin typeface="NotesEsa" charset="0"/>
              </a:rPr>
              <a:t>magnetopause</a:t>
            </a:r>
          </a:p>
          <a:p>
            <a:pPr>
              <a:buFont typeface="Arial"/>
              <a:buChar char="•"/>
            </a:pPr>
            <a:r>
              <a:rPr lang="en-US" sz="1400" dirty="0" smtClean="0">
                <a:latin typeface="NotesEsa" charset="0"/>
              </a:rPr>
              <a:t>MMS high resolution small scales and Cluster multi-scales</a:t>
            </a:r>
          </a:p>
          <a:p>
            <a:pPr>
              <a:buFont typeface="Arial"/>
              <a:buChar char="•"/>
            </a:pPr>
            <a:r>
              <a:rPr lang="en-US" sz="1400" dirty="0" smtClean="0">
                <a:latin typeface="NotesEsa" charset="0"/>
              </a:rPr>
              <a:t>SWARM will investigate effect of K-H waves in the polar cap</a:t>
            </a:r>
            <a:endParaRPr lang="en-US" sz="1400" dirty="0">
              <a:latin typeface="NotesEsa" charset="0"/>
            </a:endParaRPr>
          </a:p>
          <a:p>
            <a:pPr indent="0"/>
            <a:r>
              <a:rPr lang="en-US" sz="1400" dirty="0">
                <a:latin typeface="NotesEsa" charset="0"/>
              </a:rPr>
              <a:t>=&gt; evolution of K-H waves as they propagate downstream</a:t>
            </a:r>
          </a:p>
          <a:p>
            <a:pPr indent="0"/>
            <a:r>
              <a:rPr lang="en-US" sz="1400" dirty="0">
                <a:latin typeface="NotesEsa" charset="0"/>
              </a:rPr>
              <a:t>=&gt; reconnection inside vortex with 4 points measurements</a:t>
            </a:r>
          </a:p>
          <a:p>
            <a:pPr>
              <a:buFont typeface="Arial"/>
              <a:buChar char="•"/>
            </a:pPr>
            <a:endParaRPr lang="en-US" sz="1400" dirty="0">
              <a:latin typeface="NotesEsa" charset="0"/>
            </a:endParaRPr>
          </a:p>
        </p:txBody>
      </p:sp>
      <p:pic>
        <p:nvPicPr>
          <p:cNvPr id="44035" name="Picture 3" descr="plotblinesday_Cl_MMS_THEMIS_201902_flank_XY.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212" y="1138237"/>
            <a:ext cx="6365631" cy="669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726680" y="1511300"/>
            <a:ext cx="679300" cy="448019"/>
          </a:xfrm>
          <a:prstGeom prst="rect">
            <a:avLst/>
          </a:prstGeom>
          <a:noFill/>
        </p:spPr>
        <p:txBody>
          <a:bodyPr wrap="none" lIns="77925" tIns="38963" rIns="77925" bIns="38963" rtlCol="0">
            <a:spAutoFit/>
          </a:bodyPr>
          <a:lstStyle/>
          <a:p>
            <a:r>
              <a:rPr lang="en-US" sz="1200" dirty="0">
                <a:solidFill>
                  <a:srgbClr val="FF0000"/>
                </a:solidFill>
              </a:rPr>
              <a:t>MMS</a:t>
            </a:r>
          </a:p>
          <a:p>
            <a:r>
              <a:rPr lang="en-US" sz="1200" dirty="0">
                <a:solidFill>
                  <a:srgbClr val="FF0000"/>
                </a:solidFill>
              </a:rPr>
              <a:t>(4 s/c)</a:t>
            </a:r>
          </a:p>
        </p:txBody>
      </p:sp>
      <p:sp>
        <p:nvSpPr>
          <p:cNvPr id="7" name="TextBox 6"/>
          <p:cNvSpPr txBox="1"/>
          <p:nvPr/>
        </p:nvSpPr>
        <p:spPr>
          <a:xfrm>
            <a:off x="2803119" y="2070100"/>
            <a:ext cx="697847" cy="448019"/>
          </a:xfrm>
          <a:prstGeom prst="rect">
            <a:avLst/>
          </a:prstGeom>
          <a:solidFill>
            <a:schemeClr val="bg1"/>
          </a:solidFill>
        </p:spPr>
        <p:txBody>
          <a:bodyPr wrap="square" lIns="77925" tIns="38963" rIns="77925" bIns="38963" rtlCol="0">
            <a:spAutoFit/>
          </a:bodyPr>
          <a:lstStyle/>
          <a:p>
            <a:r>
              <a:rPr lang="en-US" sz="1200" dirty="0">
                <a:solidFill>
                  <a:srgbClr val="0000FF"/>
                </a:solidFill>
              </a:rPr>
              <a:t>Cluster</a:t>
            </a:r>
          </a:p>
          <a:p>
            <a:r>
              <a:rPr lang="en-US" sz="1200" dirty="0">
                <a:solidFill>
                  <a:srgbClr val="0000FF"/>
                </a:solidFill>
              </a:rPr>
              <a:t>(4 s/c)</a:t>
            </a:r>
          </a:p>
        </p:txBody>
      </p:sp>
      <p:sp>
        <p:nvSpPr>
          <p:cNvPr id="8" name="TextBox 7"/>
          <p:cNvSpPr txBox="1"/>
          <p:nvPr/>
        </p:nvSpPr>
        <p:spPr>
          <a:xfrm>
            <a:off x="4275015" y="3422650"/>
            <a:ext cx="764810" cy="448019"/>
          </a:xfrm>
          <a:prstGeom prst="rect">
            <a:avLst/>
          </a:prstGeom>
          <a:noFill/>
        </p:spPr>
        <p:txBody>
          <a:bodyPr wrap="none" lIns="77925" tIns="38963" rIns="77925" bIns="38963" rtlCol="0">
            <a:spAutoFit/>
          </a:bodyPr>
          <a:lstStyle/>
          <a:p>
            <a:r>
              <a:rPr lang="en-US" sz="1200" dirty="0">
                <a:solidFill>
                  <a:schemeClr val="accent1">
                    <a:lumMod val="60000"/>
                    <a:lumOff val="40000"/>
                  </a:schemeClr>
                </a:solidFill>
              </a:rPr>
              <a:t>THEMIS</a:t>
            </a:r>
          </a:p>
          <a:p>
            <a:r>
              <a:rPr lang="en-US" sz="1200" dirty="0">
                <a:solidFill>
                  <a:schemeClr val="accent1">
                    <a:lumMod val="60000"/>
                    <a:lumOff val="40000"/>
                  </a:schemeClr>
                </a:solidFill>
              </a:rPr>
              <a:t>(3 s/c)</a:t>
            </a:r>
          </a:p>
        </p:txBody>
      </p:sp>
      <p:cxnSp>
        <p:nvCxnSpPr>
          <p:cNvPr id="4" name="Straight Connector 3"/>
          <p:cNvCxnSpPr/>
          <p:nvPr/>
        </p:nvCxnSpPr>
        <p:spPr>
          <a:xfrm>
            <a:off x="3581400" y="2890838"/>
            <a:ext cx="146538" cy="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657600" y="2833688"/>
            <a:ext cx="0" cy="1143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747476" y="2746375"/>
            <a:ext cx="653614" cy="386464"/>
          </a:xfrm>
          <a:prstGeom prst="rect">
            <a:avLst/>
          </a:prstGeom>
          <a:noFill/>
        </p:spPr>
        <p:txBody>
          <a:bodyPr wrap="none" lIns="77925" tIns="38963" rIns="77925" bIns="38963" rtlCol="0">
            <a:spAutoFit/>
          </a:bodyPr>
          <a:lstStyle/>
          <a:p>
            <a:r>
              <a:rPr lang="en-US" sz="1000" dirty="0"/>
              <a:t>SWARM</a:t>
            </a:r>
          </a:p>
          <a:p>
            <a:r>
              <a:rPr lang="en-US" sz="1000" dirty="0"/>
              <a:t>(3 </a:t>
            </a:r>
            <a:r>
              <a:rPr lang="en-US" sz="1000" dirty="0" err="1"/>
              <a:t>sc</a:t>
            </a:r>
            <a:r>
              <a:rPr lang="en-US" sz="1000" dirty="0"/>
              <a:t>)</a:t>
            </a:r>
          </a:p>
        </p:txBody>
      </p:sp>
      <p:pic>
        <p:nvPicPr>
          <p:cNvPr id="12" name="Nykyri_kh_esa_short_compressed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14519569">
            <a:off x="3528985" y="-45029"/>
            <a:ext cx="1054933" cy="2157413"/>
          </a:xfrm>
          <a:prstGeom prst="rect">
            <a:avLst/>
          </a:prstGeom>
        </p:spPr>
      </p:pic>
      <p:cxnSp>
        <p:nvCxnSpPr>
          <p:cNvPr id="9" name="Straight Connector 8"/>
          <p:cNvCxnSpPr/>
          <p:nvPr/>
        </p:nvCxnSpPr>
        <p:spPr>
          <a:xfrm flipV="1">
            <a:off x="3759200" y="1927225"/>
            <a:ext cx="76200" cy="2222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660775" y="2009775"/>
            <a:ext cx="63500" cy="25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730625" y="1968500"/>
            <a:ext cx="63500" cy="25400"/>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657600" y="1946275"/>
            <a:ext cx="63500" cy="254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606925" y="1555750"/>
            <a:ext cx="76200" cy="2222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616450" y="1587500"/>
            <a:ext cx="63500" cy="25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4686300" y="1546225"/>
            <a:ext cx="63500" cy="25400"/>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613275" y="1524000"/>
            <a:ext cx="63500" cy="254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4521200" y="1435100"/>
            <a:ext cx="276225" cy="257175"/>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410076" y="1684655"/>
            <a:ext cx="45719" cy="45719"/>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4425950" y="1482287"/>
            <a:ext cx="135702" cy="219513"/>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0" idx="4"/>
            <a:endCxn id="40" idx="3"/>
          </p:cNvCxnSpPr>
          <p:nvPr/>
        </p:nvCxnSpPr>
        <p:spPr>
          <a:xfrm flipH="1">
            <a:off x="4416771" y="1692275"/>
            <a:ext cx="242542" cy="31404"/>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170392" y="2699808"/>
            <a:ext cx="1093901" cy="340297"/>
            <a:chOff x="88900" y="3666067"/>
            <a:chExt cx="1093901" cy="340297"/>
          </a:xfrm>
        </p:grpSpPr>
        <p:sp>
          <p:nvSpPr>
            <p:cNvPr id="25" name="TextBox 24"/>
            <p:cNvSpPr txBox="1">
              <a:spLocks noChangeArrowheads="1"/>
            </p:cNvSpPr>
            <p:nvPr/>
          </p:nvSpPr>
          <p:spPr bwMode="auto">
            <a:xfrm>
              <a:off x="600483" y="3666067"/>
              <a:ext cx="582318" cy="34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700" dirty="0" smtClean="0"/>
                <a:t>Sun</a:t>
              </a:r>
              <a:endParaRPr lang="en-US" sz="1700" dirty="0"/>
            </a:p>
          </p:txBody>
        </p:sp>
        <p:cxnSp>
          <p:nvCxnSpPr>
            <p:cNvPr id="26" name="Straight Arrow Connector 25"/>
            <p:cNvCxnSpPr/>
            <p:nvPr/>
          </p:nvCxnSpPr>
          <p:spPr>
            <a:xfrm flipH="1" flipV="1">
              <a:off x="88900" y="3851275"/>
              <a:ext cx="514758" cy="8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27" name="Straight Connector 26"/>
          <p:cNvCxnSpPr/>
          <p:nvPr/>
        </p:nvCxnSpPr>
        <p:spPr>
          <a:xfrm flipV="1">
            <a:off x="4206875" y="3466041"/>
            <a:ext cx="63500" cy="25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276725" y="3424766"/>
            <a:ext cx="63500" cy="25400"/>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203700" y="3402541"/>
            <a:ext cx="63500" cy="254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841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video>
              <p:cMediaNode vol="80000">
                <p:cTn id="16" repeatCount="indefinite" fill="hold" display="0">
                  <p:stCondLst>
                    <p:cond delay="indefinite"/>
                  </p:stCondLst>
                </p:cTn>
                <p:tgtEl>
                  <p:spTgt spid="1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35977" y="175469"/>
            <a:ext cx="6717323" cy="769441"/>
          </a:xfrm>
        </p:spPr>
        <p:txBody>
          <a:bodyPr/>
          <a:lstStyle/>
          <a:p>
            <a:pPr eaLnBrk="1" hangingPunct="1"/>
            <a:r>
              <a:rPr lang="en-US" dirty="0"/>
              <a:t>Cluster Science Objectives for </a:t>
            </a:r>
            <a:r>
              <a:rPr lang="en-US" dirty="0" smtClean="0"/>
              <a:t>2019-2020</a:t>
            </a:r>
            <a:r>
              <a:rPr lang="en-US" dirty="0"/>
              <a:t/>
            </a:r>
            <a:br>
              <a:rPr lang="en-US" dirty="0"/>
            </a:br>
            <a:endParaRPr lang="en-US" dirty="0"/>
          </a:p>
        </p:txBody>
      </p:sp>
      <p:sp>
        <p:nvSpPr>
          <p:cNvPr id="3" name="Content Placeholder 2"/>
          <p:cNvSpPr>
            <a:spLocks noGrp="1"/>
          </p:cNvSpPr>
          <p:nvPr>
            <p:ph idx="1"/>
          </p:nvPr>
        </p:nvSpPr>
        <p:spPr>
          <a:xfrm>
            <a:off x="564173" y="1712119"/>
            <a:ext cx="8028842" cy="3609975"/>
          </a:xfrm>
        </p:spPr>
        <p:txBody>
          <a:bodyPr/>
          <a:lstStyle/>
          <a:p>
            <a:pPr eaLnBrk="1" hangingPunct="1">
              <a:buFont typeface="+mj-lt"/>
              <a:buAutoNum type="arabicPeriod"/>
              <a:defRPr/>
            </a:pPr>
            <a:r>
              <a:rPr lang="en-US" sz="1700" dirty="0">
                <a:solidFill>
                  <a:schemeClr val="accent3">
                    <a:lumMod val="85000"/>
                  </a:schemeClr>
                </a:solidFill>
                <a:latin typeface="NotesEsa" charset="0"/>
              </a:rPr>
              <a:t>To </a:t>
            </a:r>
            <a:r>
              <a:rPr lang="en-US" sz="1700" dirty="0" err="1">
                <a:solidFill>
                  <a:schemeClr val="accent3">
                    <a:lumMod val="85000"/>
                  </a:schemeClr>
                </a:solidFill>
                <a:latin typeface="NotesEsa" charset="0"/>
              </a:rPr>
              <a:t>characterise</a:t>
            </a:r>
            <a:r>
              <a:rPr lang="en-US" sz="1700" dirty="0">
                <a:solidFill>
                  <a:schemeClr val="accent3">
                    <a:lumMod val="85000"/>
                  </a:schemeClr>
                </a:solidFill>
                <a:latin typeface="NotesEsa" charset="0"/>
              </a:rPr>
              <a:t> chorus waves at both low and high latitude with 3km inter-spacecraft distance</a:t>
            </a:r>
          </a:p>
          <a:p>
            <a:pPr eaLnBrk="1" hangingPunct="1">
              <a:buFont typeface="+mj-lt"/>
              <a:buAutoNum type="arabicPeriod"/>
              <a:defRPr/>
            </a:pPr>
            <a:r>
              <a:rPr lang="en-US" sz="1700" dirty="0">
                <a:solidFill>
                  <a:schemeClr val="accent3">
                    <a:lumMod val="85000"/>
                  </a:schemeClr>
                </a:solidFill>
                <a:latin typeface="NotesEsa" charset="0"/>
              </a:rPr>
              <a:t>T</a:t>
            </a:r>
            <a:r>
              <a:rPr lang="en-GB" sz="1700" dirty="0">
                <a:solidFill>
                  <a:schemeClr val="accent3">
                    <a:lumMod val="85000"/>
                  </a:schemeClr>
                </a:solidFill>
                <a:latin typeface="NotesEsa" charset="0"/>
              </a:rPr>
              <a:t>o investigate bow shock/</a:t>
            </a:r>
            <a:r>
              <a:rPr lang="en-GB" sz="1700" dirty="0" err="1">
                <a:solidFill>
                  <a:schemeClr val="accent3">
                    <a:lumMod val="85000"/>
                  </a:schemeClr>
                </a:solidFill>
                <a:latin typeface="NotesEsa" charset="0"/>
              </a:rPr>
              <a:t>magnetosheath</a:t>
            </a:r>
            <a:r>
              <a:rPr lang="en-GB" sz="1700" dirty="0">
                <a:solidFill>
                  <a:schemeClr val="accent3">
                    <a:lumMod val="85000"/>
                  </a:schemeClr>
                </a:solidFill>
                <a:latin typeface="NotesEsa" charset="0"/>
              </a:rPr>
              <a:t>/magnetopause physics with local solar wind monitor</a:t>
            </a:r>
          </a:p>
          <a:p>
            <a:pPr eaLnBrk="1" hangingPunct="1">
              <a:buFont typeface="+mj-lt"/>
              <a:buAutoNum type="arabicPeriod"/>
              <a:defRPr/>
            </a:pPr>
            <a:r>
              <a:rPr lang="en-GB" sz="1700" dirty="0">
                <a:solidFill>
                  <a:schemeClr val="accent3">
                    <a:lumMod val="85000"/>
                  </a:schemeClr>
                </a:solidFill>
                <a:latin typeface="NotesEsa" charset="0"/>
              </a:rPr>
              <a:t>to investigate evolution of </a:t>
            </a:r>
            <a:r>
              <a:rPr lang="en-US" sz="1700" dirty="0">
                <a:solidFill>
                  <a:schemeClr val="accent3">
                    <a:lumMod val="85000"/>
                  </a:schemeClr>
                </a:solidFill>
                <a:latin typeface="NotesEsa"/>
                <a:cs typeface="NotesEsa"/>
              </a:rPr>
              <a:t>Kelvin–Helmholtz waves on the flank of the magnetosphere</a:t>
            </a:r>
          </a:p>
          <a:p>
            <a:pPr>
              <a:buFont typeface="+mj-lt"/>
              <a:buAutoNum type="arabicPeriod"/>
              <a:defRPr/>
            </a:pPr>
            <a:r>
              <a:rPr lang="en-US" sz="1700" dirty="0">
                <a:solidFill>
                  <a:schemeClr val="accent4"/>
                </a:solidFill>
                <a:latin typeface="NotesEsa" charset="0"/>
              </a:rPr>
              <a:t>To open a call for young scientists to perform Cluster </a:t>
            </a:r>
            <a:r>
              <a:rPr lang="en-US" sz="1700" dirty="0" smtClean="0">
                <a:solidFill>
                  <a:schemeClr val="accent4"/>
                </a:solidFill>
                <a:latin typeface="NotesEsa" charset="0"/>
              </a:rPr>
              <a:t>science operations </a:t>
            </a:r>
            <a:r>
              <a:rPr lang="en-US" sz="1700" dirty="0">
                <a:solidFill>
                  <a:schemeClr val="accent4"/>
                </a:solidFill>
                <a:latin typeface="NotesEsa" charset="0"/>
              </a:rPr>
              <a:t>(</a:t>
            </a:r>
            <a:r>
              <a:rPr lang="en-US" sz="1700" dirty="0" smtClean="0">
                <a:solidFill>
                  <a:schemeClr val="accent4"/>
                </a:solidFill>
                <a:latin typeface="NotesEsa" charset="0"/>
              </a:rPr>
              <a:t>spacecraft  </a:t>
            </a:r>
            <a:r>
              <a:rPr lang="en-US" sz="1700" dirty="0" err="1">
                <a:solidFill>
                  <a:schemeClr val="accent4"/>
                </a:solidFill>
                <a:latin typeface="NotesEsa" charset="0"/>
              </a:rPr>
              <a:t>separation+instrument</a:t>
            </a:r>
            <a:r>
              <a:rPr lang="en-US" sz="1700" dirty="0">
                <a:solidFill>
                  <a:schemeClr val="accent4"/>
                </a:solidFill>
                <a:latin typeface="NotesEsa" charset="0"/>
              </a:rPr>
              <a:t> modes) for 3 months.</a:t>
            </a:r>
          </a:p>
          <a:p>
            <a:pPr eaLnBrk="1" hangingPunct="1">
              <a:buFont typeface="+mj-lt"/>
              <a:buAutoNum type="arabicPeriod"/>
              <a:defRPr/>
            </a:pPr>
            <a:endParaRPr lang="en-US" dirty="0">
              <a:latin typeface="NotesEsa" charset="0"/>
            </a:endParaRPr>
          </a:p>
        </p:txBody>
      </p:sp>
    </p:spTree>
    <p:extLst>
      <p:ext uri="{BB962C8B-B14F-4D97-AF65-F5344CB8AC3E}">
        <p14:creationId xmlns:p14="http://schemas.microsoft.com/office/powerpoint/2010/main" val="21475335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120650" y="0"/>
            <a:ext cx="7753350" cy="769441"/>
          </a:xfrm>
        </p:spPr>
        <p:txBody>
          <a:bodyPr/>
          <a:lstStyle/>
          <a:p>
            <a:r>
              <a:rPr lang="en-US" dirty="0"/>
              <a:t>Science Operations Planning by Young </a:t>
            </a:r>
            <a:r>
              <a:rPr lang="en-US" dirty="0" smtClean="0"/>
              <a:t>scientists 1</a:t>
            </a:r>
            <a:r>
              <a:rPr lang="en-US" dirty="0"/>
              <a:t>/2</a:t>
            </a:r>
          </a:p>
        </p:txBody>
      </p:sp>
      <p:sp>
        <p:nvSpPr>
          <p:cNvPr id="64514" name="Content Placeholder 2"/>
          <p:cNvSpPr>
            <a:spLocks noGrp="1"/>
          </p:cNvSpPr>
          <p:nvPr>
            <p:ph idx="1"/>
          </p:nvPr>
        </p:nvSpPr>
        <p:spPr>
          <a:xfrm>
            <a:off x="580293" y="1226344"/>
            <a:ext cx="8277957" cy="3609975"/>
          </a:xfrm>
        </p:spPr>
        <p:txBody>
          <a:bodyPr/>
          <a:lstStyle/>
          <a:p>
            <a:pPr>
              <a:buFont typeface="Arial"/>
              <a:buChar char="•"/>
            </a:pPr>
            <a:r>
              <a:rPr lang="en-US" sz="2000" dirty="0">
                <a:latin typeface="NotesEsa" charset="0"/>
              </a:rPr>
              <a:t>Train young European scientists: play the role as PI of an ESA space mission.  </a:t>
            </a:r>
            <a:endParaRPr lang="en-GB" sz="2000" dirty="0">
              <a:latin typeface="NotesEsa" charset="0"/>
            </a:endParaRPr>
          </a:p>
          <a:p>
            <a:pPr>
              <a:buFont typeface="Arial"/>
              <a:buChar char="•"/>
            </a:pPr>
            <a:r>
              <a:rPr lang="en-US" sz="2000" dirty="0">
                <a:latin typeface="NotesEsa" charset="0"/>
              </a:rPr>
              <a:t>Create a network of young European space scientists (publish joint papers).</a:t>
            </a:r>
            <a:endParaRPr lang="en-GB" sz="2000" dirty="0">
              <a:latin typeface="NotesEsa" charset="0"/>
            </a:endParaRPr>
          </a:p>
          <a:p>
            <a:pPr>
              <a:buFont typeface="Arial"/>
              <a:buChar char="•"/>
            </a:pPr>
            <a:r>
              <a:rPr lang="en-US" sz="2000" dirty="0">
                <a:latin typeface="NotesEsa" charset="0"/>
              </a:rPr>
              <a:t>Science planning using fresh eyes and new ideas.</a:t>
            </a:r>
          </a:p>
          <a:p>
            <a:pPr>
              <a:buFont typeface="Arial"/>
              <a:buChar char="•"/>
            </a:pPr>
            <a:r>
              <a:rPr lang="en-US" sz="2000" dirty="0">
                <a:latin typeface="NotesEsa" charset="0"/>
              </a:rPr>
              <a:t>Outreach (web stories)</a:t>
            </a:r>
            <a:endParaRPr lang="en-GB" sz="2000" dirty="0">
              <a:latin typeface="NotesEsa" charset="0"/>
            </a:endParaRPr>
          </a:p>
          <a:p>
            <a:endParaRPr lang="en-GB" sz="2000" dirty="0">
              <a:latin typeface="NotesEsa" charset="0"/>
            </a:endParaRPr>
          </a:p>
          <a:p>
            <a:endParaRPr lang="en-US" sz="2000" dirty="0">
              <a:latin typeface="NotesEsa" charset="0"/>
            </a:endParaRPr>
          </a:p>
        </p:txBody>
      </p:sp>
    </p:spTree>
    <p:extLst>
      <p:ext uri="{BB962C8B-B14F-4D97-AF65-F5344CB8AC3E}">
        <p14:creationId xmlns:p14="http://schemas.microsoft.com/office/powerpoint/2010/main" val="42784111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172800" y="822450"/>
            <a:ext cx="8748000" cy="3823200"/>
          </a:xfrm>
        </p:spPr>
        <p:txBody>
          <a:bodyPr/>
          <a:lstStyle/>
          <a:p>
            <a:pPr>
              <a:buFont typeface="Arial"/>
              <a:buChar char="•"/>
            </a:pPr>
            <a:r>
              <a:rPr lang="en-US" sz="2000" dirty="0" smtClean="0">
                <a:latin typeface="NotesEsa" charset="0"/>
              </a:rPr>
              <a:t>AO for PhDs</a:t>
            </a:r>
            <a:r>
              <a:rPr lang="en-US" sz="2000" dirty="0">
                <a:latin typeface="NotesEsa" charset="0"/>
              </a:rPr>
              <a:t>-PhDs+4 years</a:t>
            </a:r>
          </a:p>
          <a:p>
            <a:pPr>
              <a:buFont typeface="Arial"/>
              <a:buChar char="•"/>
            </a:pPr>
            <a:r>
              <a:rPr lang="en-US" sz="2000" dirty="0">
                <a:latin typeface="NotesEsa" charset="0"/>
              </a:rPr>
              <a:t>Cover 3 month Cluster planning (s/c </a:t>
            </a:r>
            <a:r>
              <a:rPr lang="en-US" sz="2000" dirty="0" err="1">
                <a:latin typeface="NotesEsa" charset="0"/>
              </a:rPr>
              <a:t>config</a:t>
            </a:r>
            <a:r>
              <a:rPr lang="en-US" sz="2000" dirty="0">
                <a:latin typeface="NotesEsa" charset="0"/>
              </a:rPr>
              <a:t> + instr. modes)</a:t>
            </a:r>
          </a:p>
          <a:p>
            <a:pPr>
              <a:buFont typeface="Arial"/>
              <a:buChar char="•"/>
            </a:pPr>
            <a:r>
              <a:rPr lang="en-US" sz="2000" dirty="0">
                <a:latin typeface="NotesEsa" charset="0"/>
              </a:rPr>
              <a:t>Y</a:t>
            </a:r>
            <a:r>
              <a:rPr lang="en-GB" sz="2000" dirty="0" err="1">
                <a:latin typeface="NotesEsa" charset="0"/>
              </a:rPr>
              <a:t>oung</a:t>
            </a:r>
            <a:r>
              <a:rPr lang="en-GB" sz="2000" dirty="0">
                <a:latin typeface="NotesEsa" charset="0"/>
              </a:rPr>
              <a:t> scientists invited to two SOWGs:</a:t>
            </a:r>
          </a:p>
          <a:p>
            <a:pPr marL="1152900" lvl="1" indent="-342900">
              <a:buFont typeface="Arial"/>
              <a:buChar char="•"/>
            </a:pPr>
            <a:r>
              <a:rPr lang="en-GB" sz="2000" dirty="0">
                <a:latin typeface="NotesEsa"/>
                <a:ea typeface="ＭＳ Ｐゴシック" charset="0"/>
                <a:cs typeface="NotesEsa"/>
              </a:rPr>
              <a:t>1</a:t>
            </a:r>
            <a:r>
              <a:rPr lang="en-GB" sz="2000" baseline="30000" dirty="0">
                <a:latin typeface="NotesEsa"/>
                <a:ea typeface="ＭＳ Ｐゴシック" charset="0"/>
                <a:cs typeface="NotesEsa"/>
              </a:rPr>
              <a:t>st</a:t>
            </a:r>
            <a:r>
              <a:rPr lang="en-GB" sz="2000" dirty="0">
                <a:latin typeface="NotesEsa"/>
                <a:ea typeface="ＭＳ Ｐゴシック" charset="0"/>
                <a:cs typeface="NotesEsa"/>
              </a:rPr>
              <a:t> SOWG: 1 day training on </a:t>
            </a:r>
            <a:r>
              <a:rPr lang="en-GB" sz="2000" dirty="0" err="1">
                <a:latin typeface="NotesEsa"/>
                <a:ea typeface="ＭＳ Ｐゴシック" charset="0"/>
                <a:cs typeface="NotesEsa"/>
              </a:rPr>
              <a:t>mission+instruments</a:t>
            </a:r>
            <a:r>
              <a:rPr lang="en-GB" sz="2000" dirty="0">
                <a:latin typeface="NotesEsa"/>
                <a:ea typeface="ＭＳ Ｐゴシック" charset="0"/>
                <a:cs typeface="NotesEsa"/>
              </a:rPr>
              <a:t> + participation to SOWG</a:t>
            </a:r>
          </a:p>
          <a:p>
            <a:pPr marL="1152900" lvl="1" indent="-342900">
              <a:buFont typeface="Arial"/>
              <a:buChar char="•"/>
            </a:pPr>
            <a:r>
              <a:rPr lang="en-GB" sz="2000" dirty="0">
                <a:latin typeface="NotesEsa"/>
                <a:ea typeface="ＭＳ Ｐゴシック" charset="0"/>
                <a:cs typeface="NotesEsa"/>
              </a:rPr>
              <a:t>2</a:t>
            </a:r>
            <a:r>
              <a:rPr lang="en-GB" sz="2000" baseline="30000" dirty="0">
                <a:latin typeface="NotesEsa"/>
                <a:ea typeface="ＭＳ Ｐゴシック" charset="0"/>
                <a:cs typeface="NotesEsa"/>
              </a:rPr>
              <a:t>nd</a:t>
            </a:r>
            <a:r>
              <a:rPr lang="en-GB" sz="2000" dirty="0">
                <a:latin typeface="NotesEsa"/>
                <a:ea typeface="ＭＳ Ｐゴシック" charset="0"/>
                <a:cs typeface="NotesEsa"/>
              </a:rPr>
              <a:t> SOWG: young scientists decides s/c </a:t>
            </a:r>
            <a:r>
              <a:rPr lang="en-GB" sz="2000" dirty="0" err="1">
                <a:latin typeface="NotesEsa"/>
                <a:ea typeface="ＭＳ Ｐゴシック" charset="0"/>
                <a:cs typeface="NotesEsa"/>
              </a:rPr>
              <a:t>config</a:t>
            </a:r>
            <a:r>
              <a:rPr lang="en-GB" sz="2000" dirty="0">
                <a:latin typeface="NotesEsa"/>
                <a:ea typeface="ＭＳ Ｐゴシック" charset="0"/>
                <a:cs typeface="NotesEsa"/>
              </a:rPr>
              <a:t> + instr.</a:t>
            </a:r>
          </a:p>
          <a:p>
            <a:pPr>
              <a:buFont typeface="Arial"/>
              <a:buChar char="•"/>
            </a:pPr>
            <a:r>
              <a:rPr lang="en-GB" sz="2000" dirty="0">
                <a:latin typeface="NotesEsa" charset="0"/>
              </a:rPr>
              <a:t>Scientific proposal by young scientists: select 5-10 scientists and only the best proposal to be </a:t>
            </a:r>
            <a:r>
              <a:rPr lang="en-GB" sz="2000" dirty="0" smtClean="0">
                <a:latin typeface="NotesEsa" charset="0"/>
              </a:rPr>
              <a:t>implemented</a:t>
            </a:r>
            <a:endParaRPr lang="en-GB" sz="2000" dirty="0">
              <a:latin typeface="NotesEsa" charset="0"/>
            </a:endParaRPr>
          </a:p>
        </p:txBody>
      </p:sp>
      <p:sp>
        <p:nvSpPr>
          <p:cNvPr id="6" name="Title 1"/>
          <p:cNvSpPr>
            <a:spLocks noGrp="1"/>
          </p:cNvSpPr>
          <p:nvPr>
            <p:ph type="title"/>
          </p:nvPr>
        </p:nvSpPr>
        <p:spPr>
          <a:xfrm>
            <a:off x="120650" y="169277"/>
            <a:ext cx="7753350" cy="430887"/>
          </a:xfrm>
        </p:spPr>
        <p:txBody>
          <a:bodyPr/>
          <a:lstStyle/>
          <a:p>
            <a:r>
              <a:rPr lang="en-US" dirty="0"/>
              <a:t>Science Operations Planning by Young </a:t>
            </a:r>
            <a:r>
              <a:rPr lang="en-US" dirty="0" smtClean="0"/>
              <a:t>scientists </a:t>
            </a:r>
            <a:r>
              <a:rPr lang="en-US" dirty="0"/>
              <a:t>2</a:t>
            </a:r>
            <a:r>
              <a:rPr lang="en-US" dirty="0" smtClean="0"/>
              <a:t>/</a:t>
            </a:r>
            <a:r>
              <a:rPr lang="en-US" dirty="0"/>
              <a:t>2</a:t>
            </a:r>
          </a:p>
        </p:txBody>
      </p:sp>
    </p:spTree>
    <p:extLst>
      <p:ext uri="{BB962C8B-B14F-4D97-AF65-F5344CB8AC3E}">
        <p14:creationId xmlns:p14="http://schemas.microsoft.com/office/powerpoint/2010/main" val="38067104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p:cNvSpPr>
            <a:spLocks noGrp="1" noChangeArrowheads="1"/>
          </p:cNvSpPr>
          <p:nvPr>
            <p:ph type="title"/>
          </p:nvPr>
        </p:nvSpPr>
        <p:spPr/>
        <p:txBody>
          <a:bodyPr/>
          <a:lstStyle/>
          <a:p>
            <a:pPr eaLnBrk="1" hangingPunct="1"/>
            <a:r>
              <a:rPr lang="en-US"/>
              <a:t>Why is Cluster unique?</a:t>
            </a:r>
          </a:p>
        </p:txBody>
      </p:sp>
      <p:sp>
        <p:nvSpPr>
          <p:cNvPr id="489478" name="Rectangle 6"/>
          <p:cNvSpPr>
            <a:spLocks noChangeArrowheads="1"/>
          </p:cNvSpPr>
          <p:nvPr/>
        </p:nvSpPr>
        <p:spPr bwMode="auto">
          <a:xfrm>
            <a:off x="1095619" y="3486150"/>
            <a:ext cx="7698154"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lstStyle/>
          <a:p>
            <a:pPr marL="633142" lvl="1" indent="-243516" eaLnBrk="0" hangingPunct="0">
              <a:spcBef>
                <a:spcPts val="248"/>
              </a:spcBef>
              <a:buFont typeface="Arial"/>
              <a:buChar char="•"/>
            </a:pPr>
            <a:r>
              <a:rPr lang="en-US" sz="1200" dirty="0">
                <a:solidFill>
                  <a:schemeClr val="bg2"/>
                </a:solidFill>
              </a:rPr>
              <a:t>Polar orbit: Cluster</a:t>
            </a:r>
          </a:p>
          <a:p>
            <a:pPr marL="779252" lvl="2" eaLnBrk="0" hangingPunct="0">
              <a:spcBef>
                <a:spcPts val="248"/>
              </a:spcBef>
            </a:pPr>
            <a:r>
              <a:rPr lang="en-US" sz="1200" dirty="0" smtClean="0">
                <a:solidFill>
                  <a:schemeClr val="bg2"/>
                </a:solidFill>
              </a:rPr>
              <a:t>- Equatorial </a:t>
            </a:r>
            <a:r>
              <a:rPr lang="en-US" sz="1200" dirty="0">
                <a:solidFill>
                  <a:schemeClr val="bg2"/>
                </a:solidFill>
              </a:rPr>
              <a:t>orbit: </a:t>
            </a:r>
            <a:r>
              <a:rPr lang="en-US" sz="1200" dirty="0" err="1">
                <a:solidFill>
                  <a:schemeClr val="bg2"/>
                </a:solidFill>
              </a:rPr>
              <a:t>Geotail</a:t>
            </a:r>
            <a:r>
              <a:rPr lang="en-US" sz="1200" dirty="0">
                <a:solidFill>
                  <a:schemeClr val="bg2"/>
                </a:solidFill>
              </a:rPr>
              <a:t>, THEMIS, Van Allen Probes, MMS</a:t>
            </a:r>
          </a:p>
          <a:p>
            <a:pPr marL="633142" lvl="1" indent="-243516" eaLnBrk="0" hangingPunct="0">
              <a:spcBef>
                <a:spcPts val="248"/>
              </a:spcBef>
              <a:buFont typeface="Arial"/>
              <a:buChar char="•"/>
            </a:pPr>
            <a:r>
              <a:rPr lang="en-US" sz="1200" dirty="0">
                <a:solidFill>
                  <a:schemeClr val="bg2"/>
                </a:solidFill>
              </a:rPr>
              <a:t>Constellation: ion scale tetrahedron and multi-scale (e-/ion, ion/fluid)</a:t>
            </a:r>
          </a:p>
          <a:p>
            <a:pPr marL="633142" lvl="1" indent="-243516" eaLnBrk="0" hangingPunct="0">
              <a:spcBef>
                <a:spcPts val="248"/>
              </a:spcBef>
              <a:buFont typeface="Arial"/>
              <a:buChar char="•"/>
            </a:pPr>
            <a:r>
              <a:rPr lang="en-US" sz="1200" dirty="0">
                <a:solidFill>
                  <a:schemeClr val="bg2"/>
                </a:solidFill>
              </a:rPr>
              <a:t>Most sensitive search coil magnetometer (turbulence)</a:t>
            </a:r>
          </a:p>
          <a:p>
            <a:pPr marL="633142" lvl="1" indent="-243516" eaLnBrk="0" hangingPunct="0">
              <a:spcBef>
                <a:spcPts val="248"/>
              </a:spcBef>
              <a:buFont typeface="Arial"/>
              <a:buChar char="•"/>
            </a:pPr>
            <a:r>
              <a:rPr lang="en-US" sz="1200" dirty="0">
                <a:solidFill>
                  <a:schemeClr val="bg2"/>
                </a:solidFill>
              </a:rPr>
              <a:t>Unique active plasma sounder (absolute local density)</a:t>
            </a:r>
          </a:p>
        </p:txBody>
      </p:sp>
      <p:pic>
        <p:nvPicPr>
          <p:cNvPr id="460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817" y="806053"/>
            <a:ext cx="3596963" cy="262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489" y="982267"/>
            <a:ext cx="3942685" cy="240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11"/>
          <p:cNvSpPr txBox="1">
            <a:spLocks noChangeArrowheads="1"/>
          </p:cNvSpPr>
          <p:nvPr/>
        </p:nvSpPr>
        <p:spPr bwMode="auto">
          <a:xfrm>
            <a:off x="1105877" y="625079"/>
            <a:ext cx="2446110" cy="29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400" dirty="0"/>
              <a:t>Latest </a:t>
            </a:r>
            <a:r>
              <a:rPr lang="en-US" sz="1400" dirty="0" err="1"/>
              <a:t>Tsyganenko</a:t>
            </a:r>
            <a:r>
              <a:rPr lang="en-US" sz="1400" dirty="0"/>
              <a:t> model</a:t>
            </a:r>
          </a:p>
        </p:txBody>
      </p:sp>
      <p:sp>
        <p:nvSpPr>
          <p:cNvPr id="46086" name="TextBox 12"/>
          <p:cNvSpPr txBox="1">
            <a:spLocks noChangeArrowheads="1"/>
          </p:cNvSpPr>
          <p:nvPr/>
        </p:nvSpPr>
        <p:spPr bwMode="auto">
          <a:xfrm>
            <a:off x="4952023" y="683023"/>
            <a:ext cx="3796314" cy="29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400" dirty="0"/>
              <a:t>Data used (Cluster in green) 1995-2012</a:t>
            </a:r>
          </a:p>
        </p:txBody>
      </p:sp>
      <p:sp>
        <p:nvSpPr>
          <p:cNvPr id="46087" name="TextBox 3"/>
          <p:cNvSpPr txBox="1">
            <a:spLocks noChangeArrowheads="1"/>
          </p:cNvSpPr>
          <p:nvPr/>
        </p:nvSpPr>
        <p:spPr bwMode="auto">
          <a:xfrm>
            <a:off x="6790587" y="1111246"/>
            <a:ext cx="1429993" cy="180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400" dirty="0">
                <a:solidFill>
                  <a:srgbClr val="00FF00"/>
                </a:solidFill>
              </a:rPr>
              <a:t>Cluster</a:t>
            </a:r>
          </a:p>
          <a:p>
            <a:pPr eaLnBrk="1" hangingPunct="1"/>
            <a:r>
              <a:rPr lang="en-US" sz="1400" dirty="0" err="1">
                <a:solidFill>
                  <a:srgbClr val="0AC9F0"/>
                </a:solidFill>
              </a:rPr>
              <a:t>Geotail</a:t>
            </a:r>
            <a:endParaRPr lang="en-US" sz="1400" dirty="0">
              <a:solidFill>
                <a:srgbClr val="0AC9F0"/>
              </a:solidFill>
            </a:endParaRPr>
          </a:p>
          <a:p>
            <a:pPr eaLnBrk="1" hangingPunct="1"/>
            <a:r>
              <a:rPr lang="en-US" sz="1400" dirty="0">
                <a:solidFill>
                  <a:srgbClr val="FF0000"/>
                </a:solidFill>
              </a:rPr>
              <a:t>Polar</a:t>
            </a:r>
          </a:p>
          <a:p>
            <a:pPr eaLnBrk="1" hangingPunct="1"/>
            <a:endParaRPr lang="en-US" sz="1400" dirty="0"/>
          </a:p>
          <a:p>
            <a:pPr eaLnBrk="1" hangingPunct="1"/>
            <a:endParaRPr lang="en-US" sz="1400" dirty="0"/>
          </a:p>
          <a:p>
            <a:pPr eaLnBrk="1" hangingPunct="1"/>
            <a:endParaRPr lang="en-US" sz="1400" dirty="0"/>
          </a:p>
          <a:p>
            <a:pPr eaLnBrk="1" hangingPunct="1"/>
            <a:r>
              <a:rPr lang="en-US" sz="1400" dirty="0">
                <a:solidFill>
                  <a:srgbClr val="7A00CD"/>
                </a:solidFill>
              </a:rPr>
              <a:t>THEMIS A,D,E</a:t>
            </a:r>
          </a:p>
          <a:p>
            <a:pPr eaLnBrk="1" hangingPunct="1"/>
            <a:r>
              <a:rPr lang="en-US" sz="1400" dirty="0">
                <a:solidFill>
                  <a:srgbClr val="F2D10E"/>
                </a:solidFill>
              </a:rPr>
              <a:t>THEMIS B,C</a:t>
            </a:r>
          </a:p>
        </p:txBody>
      </p:sp>
      <p:sp>
        <p:nvSpPr>
          <p:cNvPr id="46088" name="TextBox 2"/>
          <p:cNvSpPr txBox="1">
            <a:spLocks noChangeArrowheads="1"/>
          </p:cNvSpPr>
          <p:nvPr/>
        </p:nvSpPr>
        <p:spPr bwMode="auto">
          <a:xfrm>
            <a:off x="236415" y="3234532"/>
            <a:ext cx="1652072" cy="26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a:t>
            </a:r>
            <a:r>
              <a:rPr lang="en-US" sz="1200" dirty="0" err="1"/>
              <a:t>Tsyganenko</a:t>
            </a:r>
            <a:r>
              <a:rPr lang="en-US" sz="1200" dirty="0"/>
              <a:t> 2014]</a:t>
            </a:r>
          </a:p>
        </p:txBody>
      </p:sp>
    </p:spTree>
    <p:extLst>
      <p:ext uri="{BB962C8B-B14F-4D97-AF65-F5344CB8AC3E}">
        <p14:creationId xmlns:p14="http://schemas.microsoft.com/office/powerpoint/2010/main" val="792572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947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947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94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uster_IABG_hires_inst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3059"/>
            <a:ext cx="6699504" cy="4547616"/>
          </a:xfrm>
          <a:prstGeom prst="rect">
            <a:avLst/>
          </a:prstGeom>
        </p:spPr>
      </p:pic>
      <p:sp>
        <p:nvSpPr>
          <p:cNvPr id="5" name="Content Placeholder 2"/>
          <p:cNvSpPr>
            <a:spLocks noGrp="1"/>
          </p:cNvSpPr>
          <p:nvPr>
            <p:ph idx="1"/>
          </p:nvPr>
        </p:nvSpPr>
        <p:spPr>
          <a:xfrm>
            <a:off x="6620933" y="699437"/>
            <a:ext cx="2319868" cy="3609975"/>
          </a:xfrm>
        </p:spPr>
        <p:txBody>
          <a:bodyPr/>
          <a:lstStyle/>
          <a:p>
            <a:pPr eaLnBrk="1" hangingPunct="1">
              <a:buFont typeface="Arial"/>
              <a:buChar char="•"/>
            </a:pPr>
            <a:r>
              <a:rPr lang="en-US" dirty="0" smtClean="0">
                <a:latin typeface="NotesEsa" charset="0"/>
              </a:rPr>
              <a:t>Four identical spacecraft</a:t>
            </a:r>
          </a:p>
          <a:p>
            <a:pPr eaLnBrk="1" hangingPunct="1">
              <a:buFont typeface="Arial"/>
              <a:buChar char="•"/>
            </a:pPr>
            <a:r>
              <a:rPr lang="en-US" dirty="0" smtClean="0">
                <a:latin typeface="NotesEsa" charset="0"/>
              </a:rPr>
              <a:t>44 </a:t>
            </a:r>
            <a:r>
              <a:rPr lang="en-US" dirty="0" smtClean="0">
                <a:latin typeface="NotesEsa" charset="0"/>
              </a:rPr>
              <a:t>instruments with 76 sensors</a:t>
            </a:r>
            <a:endParaRPr lang="en-US" dirty="0" smtClean="0">
              <a:latin typeface="NotesEsa" charset="0"/>
            </a:endParaRPr>
          </a:p>
          <a:p>
            <a:pPr eaLnBrk="1" hangingPunct="1">
              <a:buFont typeface="Arial"/>
              <a:buChar char="•"/>
            </a:pPr>
            <a:r>
              <a:rPr lang="en-US" dirty="0" smtClean="0">
                <a:latin typeface="NotesEsa" charset="0"/>
              </a:rPr>
              <a:t>Measurements:</a:t>
            </a:r>
          </a:p>
          <a:p>
            <a:pPr marL="271463" lvl="1">
              <a:buFont typeface="Arial"/>
              <a:buChar char="•"/>
            </a:pPr>
            <a:r>
              <a:rPr lang="en-US" dirty="0" smtClean="0">
                <a:latin typeface="NotesEsa" charset="0"/>
              </a:rPr>
              <a:t>Ions, e- (2,5,6)</a:t>
            </a:r>
          </a:p>
          <a:p>
            <a:pPr marL="271463" lvl="1">
              <a:buFont typeface="Arial"/>
              <a:buChar char="•"/>
            </a:pPr>
            <a:r>
              <a:rPr lang="en-US" dirty="0" smtClean="0">
                <a:latin typeface="NotesEsa" charset="0"/>
              </a:rPr>
              <a:t>Magnetic field (4)</a:t>
            </a:r>
          </a:p>
          <a:p>
            <a:pPr marL="271463" lvl="1">
              <a:buFont typeface="Arial"/>
              <a:buChar char="•"/>
            </a:pPr>
            <a:r>
              <a:rPr lang="en-US" dirty="0" smtClean="0">
                <a:latin typeface="NotesEsa" charset="0"/>
              </a:rPr>
              <a:t>Electric field (3,8)</a:t>
            </a:r>
          </a:p>
          <a:p>
            <a:pPr marL="271463" lvl="1">
              <a:buFont typeface="Arial"/>
              <a:buChar char="•"/>
            </a:pPr>
            <a:r>
              <a:rPr lang="en-US" dirty="0" smtClean="0">
                <a:latin typeface="NotesEsa" charset="0"/>
              </a:rPr>
              <a:t>Electromagnetic </a:t>
            </a:r>
            <a:r>
              <a:rPr lang="en-US" dirty="0" smtClean="0">
                <a:latin typeface="NotesEsa" charset="0"/>
              </a:rPr>
              <a:t>waves (</a:t>
            </a:r>
            <a:r>
              <a:rPr lang="en-US" dirty="0" smtClean="0">
                <a:latin typeface="NotesEsa" charset="0"/>
              </a:rPr>
              <a:t>7,9,10,11)</a:t>
            </a:r>
          </a:p>
          <a:p>
            <a:pPr marL="271463" lvl="1">
              <a:buFont typeface="Arial"/>
              <a:buChar char="•"/>
            </a:pPr>
            <a:r>
              <a:rPr lang="en-US" dirty="0" smtClean="0">
                <a:latin typeface="NotesEsa" charset="0"/>
              </a:rPr>
              <a:t>Spacecraft potential control (1)</a:t>
            </a:r>
            <a:endParaRPr lang="en-US" dirty="0">
              <a:latin typeface="NotesEsa" charset="0"/>
            </a:endParaRPr>
          </a:p>
          <a:p>
            <a:pPr eaLnBrk="1" hangingPunct="1">
              <a:buFont typeface="Arial"/>
              <a:buChar char="•"/>
            </a:pPr>
            <a:endParaRPr lang="en-US" dirty="0">
              <a:latin typeface="NotesEsa" charset="0"/>
            </a:endParaRPr>
          </a:p>
        </p:txBody>
      </p:sp>
      <p:sp>
        <p:nvSpPr>
          <p:cNvPr id="2" name="Title 1"/>
          <p:cNvSpPr>
            <a:spLocks noGrp="1"/>
          </p:cNvSpPr>
          <p:nvPr>
            <p:ph type="title"/>
          </p:nvPr>
        </p:nvSpPr>
        <p:spPr>
          <a:xfrm>
            <a:off x="2582333" y="259223"/>
            <a:ext cx="1608668" cy="430887"/>
          </a:xfrm>
          <a:solidFill>
            <a:srgbClr val="FFFFFF"/>
          </a:solidFill>
        </p:spPr>
        <p:txBody>
          <a:bodyPr/>
          <a:lstStyle/>
          <a:p>
            <a:pPr algn="ctr"/>
            <a:r>
              <a:rPr lang="en-US" dirty="0" smtClean="0"/>
              <a:t>Cluster</a:t>
            </a:r>
            <a:endParaRPr lang="en-US" dirty="0"/>
          </a:p>
        </p:txBody>
      </p:sp>
    </p:spTree>
    <p:extLst>
      <p:ext uri="{BB962C8B-B14F-4D97-AF65-F5344CB8AC3E}">
        <p14:creationId xmlns:p14="http://schemas.microsoft.com/office/powerpoint/2010/main" val="424748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dirty="0" smtClean="0">
                <a:latin typeface="Verdana" charset="0"/>
                <a:ea typeface="ＭＳ Ｐゴシック" charset="0"/>
                <a:cs typeface="ＭＳ Ｐゴシック" charset="0"/>
              </a:rPr>
              <a:t>Cluster Science Archive</a:t>
            </a:r>
            <a:endParaRPr lang="en-IE" dirty="0">
              <a:latin typeface="Verdana" charset="0"/>
              <a:ea typeface="ＭＳ Ｐゴシック" charset="0"/>
              <a:cs typeface="ＭＳ Ｐゴシック" charset="0"/>
            </a:endParaRPr>
          </a:p>
        </p:txBody>
      </p:sp>
      <p:pic>
        <p:nvPicPr>
          <p:cNvPr id="68610" name="Picture 1" descr="Screen Shot 2016-05-20 at 16.01.4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012" y="0"/>
            <a:ext cx="48899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84213"/>
            <a:ext cx="4082562" cy="4033616"/>
          </a:xfrm>
          <a:prstGeom prst="rect">
            <a:avLst/>
          </a:prstGeom>
          <a:noFill/>
        </p:spPr>
        <p:txBody>
          <a:bodyPr lIns="77925" tIns="38963" rIns="77925" bIns="38963">
            <a:spAutoFit/>
          </a:bodyPr>
          <a:lstStyle/>
          <a:p>
            <a:pPr>
              <a:defRPr/>
            </a:pPr>
            <a:endParaRPr lang="en-US" sz="1500" dirty="0"/>
          </a:p>
          <a:p>
            <a:pPr marL="292219" indent="-292219">
              <a:buFont typeface="Wingdings" charset="2"/>
              <a:buChar char="q"/>
              <a:defRPr/>
            </a:pPr>
            <a:r>
              <a:rPr lang="en-US" sz="1500" dirty="0" smtClean="0"/>
              <a:t>Contains all high-resolution data from Cluster instruments </a:t>
            </a:r>
          </a:p>
          <a:p>
            <a:pPr marL="292219" indent="-292219">
              <a:buFont typeface="Wingdings" charset="2"/>
              <a:buChar char="q"/>
              <a:defRPr/>
            </a:pPr>
            <a:r>
              <a:rPr lang="en-US" sz="1500" dirty="0" smtClean="0"/>
              <a:t>Total number of users over 1900</a:t>
            </a:r>
          </a:p>
          <a:p>
            <a:pPr marL="292219" indent="-292219">
              <a:buFont typeface="Wingdings" charset="2"/>
              <a:buChar char="q"/>
              <a:defRPr/>
            </a:pPr>
            <a:r>
              <a:rPr lang="en-US" sz="1500" dirty="0" smtClean="0"/>
              <a:t>Average monthly active IP number around 180</a:t>
            </a:r>
          </a:p>
          <a:p>
            <a:pPr marL="292219" indent="-292219">
              <a:buFont typeface="Wingdings" charset="2"/>
              <a:buChar char="q"/>
              <a:defRPr/>
            </a:pPr>
            <a:r>
              <a:rPr lang="en-US" sz="1500" dirty="0" smtClean="0"/>
              <a:t>Average monthly download rate of 2 TB (10 TB peak)</a:t>
            </a:r>
          </a:p>
          <a:p>
            <a:pPr marL="224645" indent="-292219">
              <a:buFont typeface="Wingdings" charset="2"/>
              <a:buChar char="q"/>
              <a:defRPr/>
            </a:pPr>
            <a:r>
              <a:rPr lang="en-US" sz="1500" dirty="0" smtClean="0"/>
              <a:t>Calibration effort:</a:t>
            </a:r>
          </a:p>
          <a:p>
            <a:pPr marL="681845" lvl="1" indent="-292219">
              <a:buFont typeface="Wingdings" charset="2"/>
              <a:buChar char="q"/>
              <a:defRPr/>
            </a:pPr>
            <a:r>
              <a:rPr lang="en-US" sz="1500" dirty="0" smtClean="0"/>
              <a:t>2 cross-calibration meetings/year</a:t>
            </a:r>
          </a:p>
          <a:p>
            <a:pPr marL="681845" lvl="1" indent="-292219">
              <a:buFont typeface="Wingdings" charset="2"/>
              <a:buChar char="q"/>
              <a:defRPr/>
            </a:pPr>
            <a:r>
              <a:rPr lang="en-US" sz="1500" dirty="0" smtClean="0"/>
              <a:t>1 annual review</a:t>
            </a:r>
            <a:endParaRPr lang="en-US" sz="1500" dirty="0"/>
          </a:p>
          <a:p>
            <a:pPr marL="292219" indent="-292219">
              <a:buFont typeface="Wingdings" charset="2"/>
              <a:buChar char="q"/>
              <a:defRPr/>
            </a:pPr>
            <a:r>
              <a:rPr lang="en-US" sz="1500" dirty="0"/>
              <a:t>first dedicated book on the Cluster archive was published in 2010 and consisted of more than 30 refereed papers </a:t>
            </a:r>
            <a:r>
              <a:rPr lang="en-US" sz="1500" dirty="0" smtClean="0"/>
              <a:t>(</a:t>
            </a:r>
            <a:r>
              <a:rPr lang="en-US" sz="1600" dirty="0"/>
              <a:t>11632 chapters </a:t>
            </a:r>
            <a:r>
              <a:rPr lang="en-US" sz="1600" dirty="0" smtClean="0"/>
              <a:t>downloaded</a:t>
            </a:r>
            <a:r>
              <a:rPr lang="en-GB" sz="1600" dirty="0" smtClean="0"/>
              <a:t>, </a:t>
            </a:r>
            <a:r>
              <a:rPr lang="en-US" sz="1600" dirty="0"/>
              <a:t>70% </a:t>
            </a:r>
            <a:r>
              <a:rPr lang="en-US" sz="1600" dirty="0" smtClean="0"/>
              <a:t>in 2014</a:t>
            </a:r>
            <a:r>
              <a:rPr lang="en-US" sz="1600" dirty="0"/>
              <a:t>-</a:t>
            </a:r>
            <a:r>
              <a:rPr lang="en-US" sz="1600" dirty="0" smtClean="0"/>
              <a:t>2015</a:t>
            </a:r>
            <a:r>
              <a:rPr lang="en-GB" sz="1600" dirty="0" smtClean="0"/>
              <a:t>)</a:t>
            </a:r>
            <a:endParaRPr lang="en-US" sz="1500" dirty="0"/>
          </a:p>
          <a:p>
            <a:pPr marL="292219" indent="-292219">
              <a:buFont typeface="Wingdings" charset="2"/>
              <a:buChar char="q"/>
              <a:defRPr/>
            </a:pPr>
            <a:endParaRPr lang="en-US" sz="1500" dirty="0"/>
          </a:p>
        </p:txBody>
      </p:sp>
    </p:spTree>
    <p:extLst>
      <p:ext uri="{BB962C8B-B14F-4D97-AF65-F5344CB8AC3E}">
        <p14:creationId xmlns:p14="http://schemas.microsoft.com/office/powerpoint/2010/main" val="380983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r>
              <a:rPr lang="en-US" dirty="0"/>
              <a:t>Summary and conclusion</a:t>
            </a:r>
          </a:p>
        </p:txBody>
      </p:sp>
      <p:sp>
        <p:nvSpPr>
          <p:cNvPr id="47106" name="Content Placeholder 2"/>
          <p:cNvSpPr>
            <a:spLocks noGrp="1"/>
          </p:cNvSpPr>
          <p:nvPr>
            <p:ph idx="1"/>
          </p:nvPr>
        </p:nvSpPr>
        <p:spPr>
          <a:xfrm>
            <a:off x="298939" y="737791"/>
            <a:ext cx="8140211" cy="3609975"/>
          </a:xfrm>
        </p:spPr>
        <p:txBody>
          <a:bodyPr/>
          <a:lstStyle/>
          <a:p>
            <a:pPr eaLnBrk="1" hangingPunct="1">
              <a:buFont typeface="Arial"/>
              <a:buChar char="•"/>
            </a:pPr>
            <a:r>
              <a:rPr lang="en-US" sz="1400" dirty="0">
                <a:cs typeface="NotesEsa"/>
              </a:rPr>
              <a:t>Cluster continues to make discoveries and has a high scientific output thanks </a:t>
            </a:r>
            <a:r>
              <a:rPr lang="en-US" sz="1400" dirty="0" smtClean="0">
                <a:cs typeface="NotesEsa"/>
              </a:rPr>
              <a:t>its unique orbit, the </a:t>
            </a:r>
            <a:r>
              <a:rPr lang="en-US" sz="1400" dirty="0">
                <a:cs typeface="NotesEsa"/>
              </a:rPr>
              <a:t>capabilities to change the spacecraft distances and </a:t>
            </a:r>
            <a:r>
              <a:rPr lang="en-US" sz="1400" dirty="0" smtClean="0">
                <a:cs typeface="NotesEsa"/>
              </a:rPr>
              <a:t>the fast </a:t>
            </a:r>
            <a:r>
              <a:rPr lang="en-US" sz="1400" dirty="0">
                <a:cs typeface="NotesEsa"/>
              </a:rPr>
              <a:t>access to all data</a:t>
            </a:r>
          </a:p>
          <a:p>
            <a:pPr eaLnBrk="1" hangingPunct="1">
              <a:buFont typeface="Arial"/>
              <a:buChar char="•"/>
            </a:pPr>
            <a:r>
              <a:rPr lang="en-US" sz="1400" dirty="0">
                <a:cs typeface="NotesEsa"/>
              </a:rPr>
              <a:t>Extension 2017-2018:</a:t>
            </a:r>
          </a:p>
          <a:p>
            <a:pPr marL="1152900" lvl="1" indent="-342900" eaLnBrk="1" hangingPunct="1">
              <a:buFont typeface="Arial"/>
              <a:buChar char="•"/>
            </a:pPr>
            <a:r>
              <a:rPr lang="en-US" sz="1400" dirty="0">
                <a:ea typeface="ＭＳ Ｐゴシック" charset="0"/>
                <a:cs typeface="NotesEsa"/>
              </a:rPr>
              <a:t>All four science objectives presented in 2014 can be achieved</a:t>
            </a:r>
          </a:p>
          <a:p>
            <a:pPr eaLnBrk="1" hangingPunct="1">
              <a:buFont typeface="Arial"/>
              <a:buChar char="•"/>
            </a:pPr>
            <a:r>
              <a:rPr lang="en-US" sz="1400" dirty="0">
                <a:cs typeface="NotesEsa"/>
              </a:rPr>
              <a:t>Extension 2019-2020 new science objectives:</a:t>
            </a:r>
          </a:p>
          <a:p>
            <a:pPr marL="1152900" lvl="1" indent="-342900" eaLnBrk="1" hangingPunct="1">
              <a:buFont typeface="Arial"/>
              <a:buChar char="•"/>
            </a:pPr>
            <a:r>
              <a:rPr lang="en-US" sz="1400" dirty="0">
                <a:ea typeface="ＭＳ Ｐゴシック" charset="0"/>
                <a:cs typeface="NotesEsa"/>
              </a:rPr>
              <a:t>To </a:t>
            </a:r>
            <a:r>
              <a:rPr lang="en-US" sz="1400" dirty="0" err="1">
                <a:ea typeface="ＭＳ Ｐゴシック" charset="0"/>
                <a:cs typeface="NotesEsa"/>
              </a:rPr>
              <a:t>characterise</a:t>
            </a:r>
            <a:r>
              <a:rPr lang="en-US" sz="1400" dirty="0">
                <a:ea typeface="ＭＳ Ｐゴシック" charset="0"/>
                <a:cs typeface="NotesEsa"/>
              </a:rPr>
              <a:t> chorus waves at both low and high latitude with 3km inter-spacecraft distance</a:t>
            </a:r>
          </a:p>
          <a:p>
            <a:pPr marL="1152900" lvl="1" indent="-342900" eaLnBrk="1" hangingPunct="1">
              <a:buFont typeface="Arial"/>
              <a:buChar char="•"/>
            </a:pPr>
            <a:r>
              <a:rPr lang="en-US" sz="1400" dirty="0">
                <a:ea typeface="ＭＳ Ｐゴシック" charset="0"/>
                <a:cs typeface="NotesEsa"/>
              </a:rPr>
              <a:t>To investigate bow shock/</a:t>
            </a:r>
            <a:r>
              <a:rPr lang="en-US" sz="1400" dirty="0" err="1">
                <a:ea typeface="ＭＳ Ｐゴシック" charset="0"/>
                <a:cs typeface="NotesEsa"/>
              </a:rPr>
              <a:t>magnetosheath</a:t>
            </a:r>
            <a:r>
              <a:rPr lang="en-US" sz="1400" dirty="0">
                <a:ea typeface="ＭＳ Ｐゴシック" charset="0"/>
                <a:cs typeface="NotesEsa"/>
              </a:rPr>
              <a:t>/magnetopause physics with local solar wind monitor</a:t>
            </a:r>
          </a:p>
          <a:p>
            <a:pPr marL="1152900" lvl="1" indent="-342900" eaLnBrk="1" hangingPunct="1">
              <a:buFont typeface="Arial"/>
              <a:buChar char="•"/>
            </a:pPr>
            <a:r>
              <a:rPr lang="en-US" sz="1400" dirty="0">
                <a:ea typeface="ＭＳ Ｐゴシック" charset="0"/>
                <a:cs typeface="NotesEsa"/>
              </a:rPr>
              <a:t>to investigate evolution of Kelvin–Helmholtz waves on the flank of the magnetosphere</a:t>
            </a:r>
          </a:p>
          <a:p>
            <a:pPr marL="1152900" lvl="1" indent="-342900">
              <a:buFont typeface="Arial"/>
              <a:buChar char="•"/>
            </a:pPr>
            <a:r>
              <a:rPr lang="en-US" sz="1400" dirty="0">
                <a:ea typeface="ＭＳ Ｐゴシック" charset="0"/>
                <a:cs typeface="NotesEsa"/>
              </a:rPr>
              <a:t>To open a call for young scientists to perform Cluster science operations </a:t>
            </a:r>
            <a:r>
              <a:rPr lang="en-US" sz="1400" dirty="0">
                <a:ea typeface="ＭＳ Ｐゴシック" charset="0"/>
                <a:cs typeface="NotesEsa"/>
              </a:rPr>
              <a:t>(</a:t>
            </a:r>
            <a:r>
              <a:rPr lang="en-US" sz="1400" dirty="0" smtClean="0">
                <a:ea typeface="ＭＳ Ｐゴシック" charset="0"/>
                <a:cs typeface="NotesEsa"/>
              </a:rPr>
              <a:t>spacecraft separation </a:t>
            </a:r>
            <a:r>
              <a:rPr lang="en-US" sz="1400" dirty="0" smtClean="0">
                <a:ea typeface="ＭＳ Ｐゴシック" charset="0"/>
                <a:cs typeface="NotesEsa"/>
              </a:rPr>
              <a:t>+ instrument </a:t>
            </a:r>
            <a:r>
              <a:rPr lang="en-US" sz="1400" dirty="0">
                <a:ea typeface="ＭＳ Ｐゴシック" charset="0"/>
                <a:cs typeface="NotesEsa"/>
              </a:rPr>
              <a:t>modes) for 3 months.</a:t>
            </a:r>
          </a:p>
          <a:p>
            <a:pPr marL="1152900" lvl="1" indent="-342900" eaLnBrk="1" hangingPunct="1">
              <a:buFont typeface="Arial"/>
              <a:buChar char="•"/>
            </a:pPr>
            <a:endParaRPr lang="en-US" sz="1400" dirty="0">
              <a:ea typeface="ＭＳ Ｐゴシック" charset="0"/>
            </a:endParaRPr>
          </a:p>
          <a:p>
            <a:pPr marL="1152900" lvl="1" indent="-342900" eaLnBrk="1" hangingPunct="1">
              <a:buFont typeface="Arial"/>
              <a:buChar char="•"/>
            </a:pPr>
            <a:endParaRPr lang="en-US" sz="1400" dirty="0">
              <a:ea typeface="ＭＳ Ｐゴシック" charset="0"/>
            </a:endParaRPr>
          </a:p>
          <a:p>
            <a:pPr marL="1152900" lvl="1" indent="-342900" eaLnBrk="1" hangingPunct="1">
              <a:buFont typeface="Arial"/>
              <a:buChar char="•"/>
            </a:pPr>
            <a:endParaRPr lang="en-US" sz="1400" dirty="0">
              <a:ea typeface="ＭＳ Ｐゴシック" charset="0"/>
            </a:endParaRPr>
          </a:p>
          <a:p>
            <a:pPr marL="1152900" lvl="1" indent="-342900" eaLnBrk="1" hangingPunct="1">
              <a:buFont typeface="Arial"/>
              <a:buChar char="•"/>
            </a:pPr>
            <a:endParaRPr lang="en-US" sz="1400" dirty="0">
              <a:ea typeface="ＭＳ Ｐゴシック" charset="0"/>
            </a:endParaRPr>
          </a:p>
        </p:txBody>
      </p:sp>
    </p:spTree>
    <p:extLst>
      <p:ext uri="{BB962C8B-B14F-4D97-AF65-F5344CB8AC3E}">
        <p14:creationId xmlns:p14="http://schemas.microsoft.com/office/powerpoint/2010/main" val="35644627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r>
              <a:rPr lang="en-US"/>
              <a:t>Cluster Science</a:t>
            </a:r>
          </a:p>
        </p:txBody>
      </p:sp>
      <p:sp>
        <p:nvSpPr>
          <p:cNvPr id="22530" name="Content Placeholder 2"/>
          <p:cNvSpPr>
            <a:spLocks noGrp="1"/>
          </p:cNvSpPr>
          <p:nvPr>
            <p:ph idx="1"/>
          </p:nvPr>
        </p:nvSpPr>
        <p:spPr>
          <a:xfrm>
            <a:off x="514351" y="1846660"/>
            <a:ext cx="8027377" cy="1899047"/>
          </a:xfrm>
        </p:spPr>
        <p:txBody>
          <a:bodyPr/>
          <a:lstStyle/>
          <a:p>
            <a:pPr eaLnBrk="1" hangingPunct="1">
              <a:buFont typeface="Arial"/>
              <a:buChar char="•"/>
              <a:defRPr/>
            </a:pPr>
            <a:r>
              <a:rPr lang="en-US" sz="2000" dirty="0">
                <a:solidFill>
                  <a:schemeClr val="tx1"/>
                </a:solidFill>
                <a:latin typeface="NotesEsa" charset="0"/>
              </a:rPr>
              <a:t>Cluster science performance</a:t>
            </a:r>
          </a:p>
          <a:p>
            <a:pPr eaLnBrk="1" hangingPunct="1">
              <a:buFont typeface="Arial"/>
              <a:buChar char="•"/>
              <a:defRPr/>
            </a:pPr>
            <a:r>
              <a:rPr lang="en-US" sz="2000" dirty="0">
                <a:solidFill>
                  <a:schemeClr val="accent3">
                    <a:lumMod val="85000"/>
                  </a:schemeClr>
                </a:solidFill>
                <a:latin typeface="NotesEsa" charset="0"/>
              </a:rPr>
              <a:t>Cluster confirmation that science objectives planned in 2017-2018 can be achieved</a:t>
            </a:r>
          </a:p>
          <a:p>
            <a:pPr eaLnBrk="1" hangingPunct="1">
              <a:buFont typeface="Arial"/>
              <a:buChar char="•"/>
              <a:defRPr/>
            </a:pPr>
            <a:r>
              <a:rPr lang="en-US" sz="2000" dirty="0">
                <a:solidFill>
                  <a:schemeClr val="accent3">
                    <a:lumMod val="85000"/>
                  </a:schemeClr>
                </a:solidFill>
                <a:latin typeface="NotesEsa" charset="0"/>
              </a:rPr>
              <a:t>Cluster new science objectives for 2019-2020</a:t>
            </a:r>
          </a:p>
        </p:txBody>
      </p:sp>
    </p:spTree>
    <p:extLst>
      <p:ext uri="{BB962C8B-B14F-4D97-AF65-F5344CB8AC3E}">
        <p14:creationId xmlns:p14="http://schemas.microsoft.com/office/powerpoint/2010/main" val="13504117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a:t>Cluster refereed publications 1</a:t>
            </a:r>
          </a:p>
        </p:txBody>
      </p:sp>
      <p:graphicFrame>
        <p:nvGraphicFramePr>
          <p:cNvPr id="5" name="Chart 4"/>
          <p:cNvGraphicFramePr>
            <a:graphicFrameLocks/>
          </p:cNvGraphicFramePr>
          <p:nvPr>
            <p:extLst>
              <p:ext uri="{D42A27DB-BD31-4B8C-83A1-F6EECF244321}">
                <p14:modId xmlns:p14="http://schemas.microsoft.com/office/powerpoint/2010/main" val="1341436265"/>
              </p:ext>
            </p:extLst>
          </p:nvPr>
        </p:nvGraphicFramePr>
        <p:xfrm>
          <a:off x="579269" y="907507"/>
          <a:ext cx="7936523" cy="3552825"/>
        </p:xfrm>
        <a:graphic>
          <a:graphicData uri="http://schemas.openxmlformats.org/drawingml/2006/chart">
            <c:chart xmlns:c="http://schemas.openxmlformats.org/drawingml/2006/chart" xmlns:r="http://schemas.openxmlformats.org/officeDocument/2006/relationships" r:id="rId2"/>
          </a:graphicData>
        </a:graphic>
      </p:graphicFrame>
      <p:sp>
        <p:nvSpPr>
          <p:cNvPr id="24580" name="TextBox 6"/>
          <p:cNvSpPr txBox="1">
            <a:spLocks noChangeArrowheads="1"/>
          </p:cNvSpPr>
          <p:nvPr/>
        </p:nvSpPr>
        <p:spPr bwMode="auto">
          <a:xfrm>
            <a:off x="7651390" y="1107538"/>
            <a:ext cx="108292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b="1" dirty="0" smtClean="0">
                <a:latin typeface="Arial" charset="0"/>
                <a:cs typeface="Arial" charset="0"/>
              </a:rPr>
              <a:t>August </a:t>
            </a:r>
            <a:r>
              <a:rPr lang="en-US" sz="1200" b="1" dirty="0">
                <a:latin typeface="Arial" charset="0"/>
                <a:cs typeface="Arial" charset="0"/>
              </a:rPr>
              <a:t>2016</a:t>
            </a:r>
          </a:p>
        </p:txBody>
      </p:sp>
      <p:cxnSp>
        <p:nvCxnSpPr>
          <p:cNvPr id="8" name="Straight Connector 7"/>
          <p:cNvCxnSpPr/>
          <p:nvPr/>
        </p:nvCxnSpPr>
        <p:spPr>
          <a:xfrm flipV="1">
            <a:off x="7791917" y="1580230"/>
            <a:ext cx="430823" cy="177404"/>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213948" y="1591720"/>
            <a:ext cx="7326" cy="159544"/>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76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35220" y="213181"/>
            <a:ext cx="8229600" cy="430887"/>
          </a:xfrm>
        </p:spPr>
        <p:txBody>
          <a:bodyPr/>
          <a:lstStyle/>
          <a:p>
            <a:pPr eaLnBrk="1" hangingPunct="1"/>
            <a:r>
              <a:rPr lang="en-US"/>
              <a:t>Cluster refereed publications 2</a:t>
            </a:r>
          </a:p>
        </p:txBody>
      </p:sp>
      <p:graphicFrame>
        <p:nvGraphicFramePr>
          <p:cNvPr id="8" name="Group 4"/>
          <p:cNvGraphicFramePr>
            <a:graphicFrameLocks noGrp="1"/>
          </p:cNvGraphicFramePr>
          <p:nvPr>
            <p:extLst>
              <p:ext uri="{D42A27DB-BD31-4B8C-83A1-F6EECF244321}">
                <p14:modId xmlns:p14="http://schemas.microsoft.com/office/powerpoint/2010/main" val="1729836395"/>
              </p:ext>
            </p:extLst>
          </p:nvPr>
        </p:nvGraphicFramePr>
        <p:xfrm>
          <a:off x="324803" y="873924"/>
          <a:ext cx="3072912" cy="3560470"/>
        </p:xfrm>
        <a:graphic>
          <a:graphicData uri="http://schemas.openxmlformats.org/drawingml/2006/table">
            <a:tbl>
              <a:tblPr/>
              <a:tblGrid>
                <a:gridCol w="2486543"/>
                <a:gridCol w="586369"/>
              </a:tblGrid>
              <a:tr h="35604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5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rPr>
                        <a:t>Journals</a:t>
                      </a: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c hMerge="1">
                  <a:txBody>
                    <a:bodyPr/>
                    <a:lstStyle/>
                    <a:p>
                      <a:endParaRPr lang="en-US"/>
                    </a:p>
                  </a:txBody>
                  <a:tcPr/>
                </a:tc>
              </a:tr>
              <a:tr h="35604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Nature/Science</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26</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r>
              <a:tr h="35604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a:ln>
                            <a:noFill/>
                          </a:ln>
                          <a:solidFill>
                            <a:srgbClr val="515151"/>
                          </a:solidFill>
                          <a:effectLst/>
                          <a:latin typeface="Gill Sans" charset="0"/>
                          <a:ea typeface="ヒラギノ角ゴ ProN W3" charset="0"/>
                          <a:cs typeface="Gill Sans" charset="0"/>
                          <a:sym typeface="Gill Sans" charset="0"/>
                        </a:rPr>
                        <a:t>JGR</a:t>
                      </a: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818</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r>
              <a:tr h="35604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a:ln>
                            <a:noFill/>
                          </a:ln>
                          <a:solidFill>
                            <a:srgbClr val="515151"/>
                          </a:solidFill>
                          <a:effectLst/>
                          <a:latin typeface="Gill Sans" charset="0"/>
                          <a:ea typeface="ヒラギノ角ゴ ProN W3" charset="0"/>
                          <a:cs typeface="Gill Sans" charset="0"/>
                          <a:sym typeface="Gill Sans" charset="0"/>
                        </a:rPr>
                        <a:t>GRL</a:t>
                      </a: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234</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r>
              <a:tr h="35604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a:ln>
                            <a:noFill/>
                          </a:ln>
                          <a:solidFill>
                            <a:srgbClr val="515151"/>
                          </a:solidFill>
                          <a:effectLst/>
                          <a:latin typeface="Gill Sans" charset="0"/>
                          <a:ea typeface="ヒラギノ角ゴ ProN W3" charset="0"/>
                          <a:cs typeface="Gill Sans" charset="0"/>
                          <a:sym typeface="Gill Sans" charset="0"/>
                        </a:rPr>
                        <a:t>Annales Geophysicae</a:t>
                      </a: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516</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r>
              <a:tr h="35604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a:ln>
                            <a:noFill/>
                          </a:ln>
                          <a:solidFill>
                            <a:srgbClr val="515151"/>
                          </a:solidFill>
                          <a:effectLst/>
                          <a:latin typeface="Gill Sans" charset="0"/>
                          <a:ea typeface="ヒラギノ角ゴ ProN W3" charset="0"/>
                          <a:cs typeface="Gill Sans" charset="0"/>
                          <a:sym typeface="Gill Sans" charset="0"/>
                        </a:rPr>
                        <a:t>Physics of Plasmas</a:t>
                      </a: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61</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r>
              <a:tr h="35604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rPr>
                        <a:t>Physical Review Letters</a:t>
                      </a: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69</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r>
              <a:tr h="35604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Astrophysical Journal (incl. </a:t>
                      </a:r>
                      <a:r>
                        <a:rPr kumimoji="0" lang="en-US" sz="1000" b="0" i="0" u="none" strike="noStrike" cap="none" normalizeH="0" baseline="0" dirty="0" err="1" smtClean="0">
                          <a:ln>
                            <a:noFill/>
                          </a:ln>
                          <a:solidFill>
                            <a:srgbClr val="515151"/>
                          </a:solidFill>
                          <a:effectLst/>
                          <a:latin typeface="Gill Sans" charset="0"/>
                          <a:ea typeface="ヒラギノ角ゴ ProN W3" charset="0"/>
                          <a:cs typeface="Gill Sans" charset="0"/>
                          <a:sym typeface="Gill Sans" charset="0"/>
                        </a:rPr>
                        <a:t>Lett</a:t>
                      </a: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59</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r>
              <a:tr h="35604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Others</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611</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r>
              <a:tr h="35604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Total</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000" b="0" i="0" u="none" strike="noStrike" cap="none" normalizeH="0" baseline="0" dirty="0" smtClean="0">
                          <a:ln>
                            <a:noFill/>
                          </a:ln>
                          <a:solidFill>
                            <a:srgbClr val="515151"/>
                          </a:solidFill>
                          <a:effectLst/>
                          <a:latin typeface="Gill Sans" charset="0"/>
                          <a:ea typeface="ヒラギノ角ゴ ProN W3" charset="0"/>
                          <a:cs typeface="Gill Sans" charset="0"/>
                          <a:sym typeface="Gill Sans" charset="0"/>
                        </a:rPr>
                        <a:t>2394</a:t>
                      </a:r>
                      <a:endParaRPr kumimoji="0" lang="en-US" sz="1000" b="0" i="0" u="none" strike="noStrike" cap="none" normalizeH="0" baseline="0" dirty="0">
                        <a:ln>
                          <a:noFill/>
                        </a:ln>
                        <a:solidFill>
                          <a:srgbClr val="515151"/>
                        </a:solidFill>
                        <a:effectLst/>
                        <a:latin typeface="Gill Sans" charset="0"/>
                        <a:ea typeface="ヒラギノ角ゴ ProN W3" charset="0"/>
                        <a:cs typeface="Gill Sans" charset="0"/>
                        <a:sym typeface="Gill Sans" charset="0"/>
                      </a:endParaRPr>
                    </a:p>
                  </a:txBody>
                  <a:tcPr marL="35725" marR="35725" marT="26789" marB="26789" anchor="ctr" horzOverflow="overflow">
                    <a:lnL w="12700" cap="flat" cmpd="sng" algn="ctr">
                      <a:solidFill>
                        <a:srgbClr val="A7AAAB"/>
                      </a:solidFill>
                      <a:prstDash val="solid"/>
                      <a:round/>
                      <a:headEnd type="none" w="med" len="med"/>
                      <a:tailEnd type="none" w="med" len="med"/>
                    </a:lnL>
                    <a:lnR w="12700" cap="flat" cmpd="sng" algn="ctr">
                      <a:solidFill>
                        <a:srgbClr val="A7AAAB"/>
                      </a:solidFill>
                      <a:prstDash val="solid"/>
                      <a:round/>
                      <a:headEnd type="none" w="med" len="med"/>
                      <a:tailEnd type="none" w="med" len="med"/>
                    </a:lnR>
                    <a:lnT w="12700" cap="flat" cmpd="sng" algn="ctr">
                      <a:solidFill>
                        <a:srgbClr val="A7AAAB"/>
                      </a:solidFill>
                      <a:prstDash val="solid"/>
                      <a:round/>
                      <a:headEnd type="none" w="med" len="med"/>
                      <a:tailEnd type="none" w="med" len="med"/>
                    </a:lnT>
                    <a:lnB w="12700" cap="flat" cmpd="sng" algn="ctr">
                      <a:solidFill>
                        <a:srgbClr val="A7AAAB"/>
                      </a:solidFill>
                      <a:prstDash val="solid"/>
                      <a:round/>
                      <a:headEnd type="none" w="med" len="med"/>
                      <a:tailEnd type="none" w="med" len="med"/>
                    </a:lnB>
                    <a:lnTlToBr>
                      <a:noFill/>
                    </a:lnTlToBr>
                    <a:lnBlToTr>
                      <a:noFill/>
                    </a:lnBlToTr>
                    <a:gradFill rotWithShape="0">
                      <a:gsLst>
                        <a:gs pos="0">
                          <a:srgbClr val="FFFFFF"/>
                        </a:gs>
                        <a:gs pos="100000">
                          <a:srgbClr val="E8E9ED"/>
                        </a:gs>
                      </a:gsLst>
                      <a:lin ang="5400000" scaled="1"/>
                    </a:gradFill>
                  </a:tcPr>
                </a:tc>
              </a:tr>
            </a:tbl>
          </a:graphicData>
        </a:graphic>
      </p:graphicFrame>
      <p:graphicFrame>
        <p:nvGraphicFramePr>
          <p:cNvPr id="13" name="Chart 12"/>
          <p:cNvGraphicFramePr>
            <a:graphicFrameLocks/>
          </p:cNvGraphicFramePr>
          <p:nvPr>
            <p:extLst>
              <p:ext uri="{D42A27DB-BD31-4B8C-83A1-F6EECF244321}">
                <p14:modId xmlns:p14="http://schemas.microsoft.com/office/powerpoint/2010/main" val="1594605776"/>
              </p:ext>
            </p:extLst>
          </p:nvPr>
        </p:nvGraphicFramePr>
        <p:xfrm>
          <a:off x="4145569" y="1575951"/>
          <a:ext cx="4572000" cy="2057400"/>
        </p:xfrm>
        <a:graphic>
          <a:graphicData uri="http://schemas.openxmlformats.org/drawingml/2006/chart">
            <c:chart xmlns:c="http://schemas.openxmlformats.org/drawingml/2006/chart" xmlns:r="http://schemas.openxmlformats.org/officeDocument/2006/relationships" r:id="rId2"/>
          </a:graphicData>
        </a:graphic>
      </p:graphicFrame>
      <p:sp>
        <p:nvSpPr>
          <p:cNvPr id="25631" name="TextBox 13"/>
          <p:cNvSpPr txBox="1">
            <a:spLocks noChangeArrowheads="1"/>
          </p:cNvSpPr>
          <p:nvPr/>
        </p:nvSpPr>
        <p:spPr bwMode="auto">
          <a:xfrm>
            <a:off x="4763915" y="3332458"/>
            <a:ext cx="675773" cy="54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500" b="1" dirty="0">
                <a:solidFill>
                  <a:srgbClr val="000000"/>
                </a:solidFill>
                <a:latin typeface="NotesEsa" charset="0"/>
              </a:rPr>
              <a:t>Europe</a:t>
            </a:r>
          </a:p>
          <a:p>
            <a:pPr eaLnBrk="1" hangingPunct="1"/>
            <a:r>
              <a:rPr lang="en-US" sz="1500" b="1" dirty="0">
                <a:solidFill>
                  <a:srgbClr val="000000"/>
                </a:solidFill>
                <a:latin typeface="NotesEsa" charset="0"/>
              </a:rPr>
              <a:t>50%</a:t>
            </a:r>
          </a:p>
        </p:txBody>
      </p:sp>
      <p:sp>
        <p:nvSpPr>
          <p:cNvPr id="25632" name="TextBox 14"/>
          <p:cNvSpPr txBox="1">
            <a:spLocks noChangeArrowheads="1"/>
          </p:cNvSpPr>
          <p:nvPr/>
        </p:nvSpPr>
        <p:spPr bwMode="auto">
          <a:xfrm>
            <a:off x="8157473" y="2412031"/>
            <a:ext cx="567741" cy="54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500" b="1" dirty="0">
                <a:solidFill>
                  <a:srgbClr val="000000"/>
                </a:solidFill>
                <a:latin typeface="NotesEsa" charset="0"/>
              </a:rPr>
              <a:t>China</a:t>
            </a:r>
          </a:p>
          <a:p>
            <a:pPr eaLnBrk="1" hangingPunct="1"/>
            <a:r>
              <a:rPr lang="en-US" sz="1500" b="1" dirty="0" smtClean="0">
                <a:solidFill>
                  <a:srgbClr val="000000"/>
                </a:solidFill>
                <a:latin typeface="NotesEsa" charset="0"/>
              </a:rPr>
              <a:t>12%</a:t>
            </a:r>
            <a:endParaRPr lang="en-US" sz="1500" b="1" dirty="0">
              <a:solidFill>
                <a:srgbClr val="000000"/>
              </a:solidFill>
              <a:latin typeface="NotesEsa" charset="0"/>
            </a:endParaRPr>
          </a:p>
        </p:txBody>
      </p:sp>
      <p:sp>
        <p:nvSpPr>
          <p:cNvPr id="25633" name="TextBox 15"/>
          <p:cNvSpPr txBox="1">
            <a:spLocks noChangeArrowheads="1"/>
          </p:cNvSpPr>
          <p:nvPr/>
        </p:nvSpPr>
        <p:spPr bwMode="auto">
          <a:xfrm>
            <a:off x="7266439" y="1308940"/>
            <a:ext cx="544978" cy="54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500" b="1" dirty="0">
                <a:solidFill>
                  <a:srgbClr val="000000"/>
                </a:solidFill>
                <a:latin typeface="NotesEsa" charset="0"/>
              </a:rPr>
              <a:t>USA</a:t>
            </a:r>
          </a:p>
          <a:p>
            <a:pPr eaLnBrk="1" hangingPunct="1"/>
            <a:r>
              <a:rPr lang="en-US" sz="1500" b="1" dirty="0">
                <a:solidFill>
                  <a:srgbClr val="000000"/>
                </a:solidFill>
                <a:latin typeface="NotesEsa" charset="0"/>
              </a:rPr>
              <a:t>25%</a:t>
            </a:r>
          </a:p>
        </p:txBody>
      </p:sp>
      <p:sp>
        <p:nvSpPr>
          <p:cNvPr id="25634" name="TextBox 16"/>
          <p:cNvSpPr txBox="1">
            <a:spLocks noChangeArrowheads="1"/>
          </p:cNvSpPr>
          <p:nvPr/>
        </p:nvSpPr>
        <p:spPr bwMode="auto">
          <a:xfrm>
            <a:off x="5033314" y="1163082"/>
            <a:ext cx="1506748" cy="54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500" b="1" dirty="0">
                <a:solidFill>
                  <a:srgbClr val="000000"/>
                </a:solidFill>
                <a:latin typeface="NotesEsa" charset="0"/>
              </a:rPr>
              <a:t>Rest of the World</a:t>
            </a:r>
          </a:p>
          <a:p>
            <a:pPr eaLnBrk="1" hangingPunct="1"/>
            <a:r>
              <a:rPr lang="en-US" sz="1500" b="1" dirty="0">
                <a:solidFill>
                  <a:srgbClr val="000000"/>
                </a:solidFill>
                <a:latin typeface="NotesEsa" charset="0"/>
              </a:rPr>
              <a:t>         13%</a:t>
            </a:r>
          </a:p>
        </p:txBody>
      </p:sp>
    </p:spTree>
    <p:extLst>
      <p:ext uri="{BB962C8B-B14F-4D97-AF65-F5344CB8AC3E}">
        <p14:creationId xmlns:p14="http://schemas.microsoft.com/office/powerpoint/2010/main" val="30836837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_sc_separation_2001-2017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216" y="749300"/>
            <a:ext cx="5576359" cy="3822700"/>
          </a:xfrm>
          <a:prstGeom prst="rect">
            <a:avLst/>
          </a:prstGeom>
        </p:spPr>
      </p:pic>
      <p:sp>
        <p:nvSpPr>
          <p:cNvPr id="27649" name="Title 1"/>
          <p:cNvSpPr>
            <a:spLocks noGrp="1"/>
          </p:cNvSpPr>
          <p:nvPr>
            <p:ph type="title"/>
          </p:nvPr>
        </p:nvSpPr>
        <p:spPr/>
        <p:txBody>
          <a:bodyPr/>
          <a:lstStyle/>
          <a:p>
            <a:pPr eaLnBrk="1" hangingPunct="1"/>
            <a:r>
              <a:rPr lang="en-US"/>
              <a:t>Cluster inter-spacecraft distances</a:t>
            </a:r>
          </a:p>
        </p:txBody>
      </p:sp>
      <p:sp>
        <p:nvSpPr>
          <p:cNvPr id="27650" name="Content Placeholder 2"/>
          <p:cNvSpPr>
            <a:spLocks noGrp="1"/>
          </p:cNvSpPr>
          <p:nvPr>
            <p:ph idx="1"/>
          </p:nvPr>
        </p:nvSpPr>
        <p:spPr>
          <a:xfrm>
            <a:off x="166306" y="1165104"/>
            <a:ext cx="3228243" cy="3609975"/>
          </a:xfrm>
        </p:spPr>
        <p:txBody>
          <a:bodyPr/>
          <a:lstStyle/>
          <a:p>
            <a:pPr eaLnBrk="1" hangingPunct="1">
              <a:buFont typeface="Arial"/>
              <a:buChar char="•"/>
            </a:pPr>
            <a:r>
              <a:rPr lang="en-US" dirty="0" smtClean="0">
                <a:latin typeface="NotesEsa" charset="0"/>
              </a:rPr>
              <a:t>41 constellation </a:t>
            </a:r>
            <a:r>
              <a:rPr lang="en-US" dirty="0" err="1" smtClean="0">
                <a:latin typeface="NotesEsa" charset="0"/>
              </a:rPr>
              <a:t>manoeuvres</a:t>
            </a:r>
            <a:endParaRPr lang="en-US" dirty="0" smtClean="0">
              <a:latin typeface="NotesEsa" charset="0"/>
            </a:endParaRPr>
          </a:p>
          <a:p>
            <a:pPr eaLnBrk="1" hangingPunct="1">
              <a:buFont typeface="Arial"/>
              <a:buChar char="•"/>
            </a:pPr>
            <a:r>
              <a:rPr lang="en-US" dirty="0" smtClean="0">
                <a:latin typeface="NotesEsa" charset="0"/>
              </a:rPr>
              <a:t>2</a:t>
            </a:r>
            <a:r>
              <a:rPr lang="en-US" baseline="30000" dirty="0" smtClean="0">
                <a:latin typeface="NotesEsa" charset="0"/>
              </a:rPr>
              <a:t>nd</a:t>
            </a:r>
            <a:r>
              <a:rPr lang="en-US" dirty="0" smtClean="0">
                <a:latin typeface="NotesEsa" charset="0"/>
              </a:rPr>
              <a:t> Guest Investigator (GI)  </a:t>
            </a:r>
            <a:r>
              <a:rPr lang="en-US" dirty="0">
                <a:latin typeface="NotesEsa" charset="0"/>
              </a:rPr>
              <a:t>operations completed </a:t>
            </a:r>
          </a:p>
          <a:p>
            <a:pPr eaLnBrk="1" hangingPunct="1">
              <a:buFont typeface="Arial"/>
              <a:buChar char="•"/>
            </a:pPr>
            <a:r>
              <a:rPr lang="en-US" dirty="0" smtClean="0">
                <a:latin typeface="NotesEsa" charset="0"/>
              </a:rPr>
              <a:t>Large </a:t>
            </a:r>
            <a:r>
              <a:rPr lang="en-US" dirty="0">
                <a:latin typeface="NotesEsa" charset="0"/>
              </a:rPr>
              <a:t>distances </a:t>
            </a:r>
            <a:r>
              <a:rPr lang="en-US" dirty="0" smtClean="0">
                <a:latin typeface="NotesEsa" charset="0"/>
              </a:rPr>
              <a:t>(27000 km) repeated </a:t>
            </a:r>
            <a:r>
              <a:rPr lang="en-US" dirty="0">
                <a:latin typeface="NotesEsa" charset="0"/>
              </a:rPr>
              <a:t>in Spring 2016</a:t>
            </a:r>
          </a:p>
          <a:p>
            <a:pPr eaLnBrk="1" hangingPunct="1">
              <a:buFont typeface="Arial"/>
              <a:buChar char="•"/>
            </a:pPr>
            <a:r>
              <a:rPr lang="en-US" dirty="0">
                <a:latin typeface="NotesEsa" charset="0"/>
              </a:rPr>
              <a:t>Smallest distance achieved in 2016: </a:t>
            </a:r>
            <a:r>
              <a:rPr lang="en-US" u="sng" dirty="0">
                <a:latin typeface="NotesEsa" charset="0"/>
              </a:rPr>
              <a:t>3</a:t>
            </a:r>
            <a:r>
              <a:rPr lang="en-US" dirty="0">
                <a:latin typeface="NotesEsa" charset="0"/>
              </a:rPr>
              <a:t> km</a:t>
            </a:r>
          </a:p>
          <a:p>
            <a:pPr eaLnBrk="1" hangingPunct="1">
              <a:buFont typeface="Arial"/>
              <a:buChar char="•"/>
            </a:pPr>
            <a:r>
              <a:rPr lang="en-US" dirty="0">
                <a:latin typeface="NotesEsa" charset="0"/>
              </a:rPr>
              <a:t>New tetrahedron in 2016-2017</a:t>
            </a:r>
          </a:p>
          <a:p>
            <a:pPr eaLnBrk="1" hangingPunct="1">
              <a:buFont typeface="Arial"/>
              <a:buChar char="•"/>
            </a:pPr>
            <a:endParaRPr lang="en-US" dirty="0">
              <a:latin typeface="NotesEsa" charset="0"/>
            </a:endParaRPr>
          </a:p>
        </p:txBody>
      </p:sp>
      <p:sp>
        <p:nvSpPr>
          <p:cNvPr id="27652" name="TextBox 2"/>
          <p:cNvSpPr txBox="1">
            <a:spLocks noChangeArrowheads="1"/>
          </p:cNvSpPr>
          <p:nvPr/>
        </p:nvSpPr>
        <p:spPr bwMode="auto">
          <a:xfrm>
            <a:off x="7683500" y="3655694"/>
            <a:ext cx="490797" cy="23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000" dirty="0"/>
              <a:t>3 km</a:t>
            </a:r>
          </a:p>
        </p:txBody>
      </p:sp>
      <p:cxnSp>
        <p:nvCxnSpPr>
          <p:cNvPr id="5" name="Straight Arrow Connector 4"/>
          <p:cNvCxnSpPr/>
          <p:nvPr/>
        </p:nvCxnSpPr>
        <p:spPr>
          <a:xfrm flipV="1">
            <a:off x="8193347" y="3656489"/>
            <a:ext cx="275599" cy="900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3244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US"/>
              <a:t>Cluster Science</a:t>
            </a:r>
          </a:p>
        </p:txBody>
      </p:sp>
      <p:sp>
        <p:nvSpPr>
          <p:cNvPr id="22530" name="Content Placeholder 2"/>
          <p:cNvSpPr>
            <a:spLocks noGrp="1"/>
          </p:cNvSpPr>
          <p:nvPr>
            <p:ph idx="1"/>
          </p:nvPr>
        </p:nvSpPr>
        <p:spPr>
          <a:xfrm>
            <a:off x="514351" y="1846660"/>
            <a:ext cx="8027377" cy="1899047"/>
          </a:xfrm>
        </p:spPr>
        <p:txBody>
          <a:bodyPr/>
          <a:lstStyle/>
          <a:p>
            <a:pPr eaLnBrk="1" hangingPunct="1">
              <a:buFont typeface="Arial"/>
              <a:buChar char="•"/>
              <a:defRPr/>
            </a:pPr>
            <a:r>
              <a:rPr lang="en-US" sz="2000" dirty="0">
                <a:solidFill>
                  <a:schemeClr val="accent3">
                    <a:lumMod val="85000"/>
                  </a:schemeClr>
                </a:solidFill>
                <a:latin typeface="NotesEsa" charset="0"/>
              </a:rPr>
              <a:t>Cluster science performance</a:t>
            </a:r>
          </a:p>
          <a:p>
            <a:pPr eaLnBrk="1" hangingPunct="1">
              <a:buFont typeface="Arial"/>
              <a:buChar char="•"/>
              <a:defRPr/>
            </a:pPr>
            <a:r>
              <a:rPr lang="en-US" sz="2000" dirty="0">
                <a:latin typeface="NotesEsa" charset="0"/>
              </a:rPr>
              <a:t>Cluster confirmation that science objectives planned in 2017-2018 can be achieved</a:t>
            </a:r>
          </a:p>
          <a:p>
            <a:pPr eaLnBrk="1" hangingPunct="1">
              <a:buFont typeface="Arial"/>
              <a:buChar char="•"/>
              <a:defRPr/>
            </a:pPr>
            <a:r>
              <a:rPr lang="en-US" sz="2000" dirty="0">
                <a:solidFill>
                  <a:srgbClr val="D9D9D9"/>
                </a:solidFill>
                <a:latin typeface="NotesEsa" charset="0"/>
              </a:rPr>
              <a:t>Cluster new science objectives for 2019-2020</a:t>
            </a:r>
          </a:p>
        </p:txBody>
      </p:sp>
    </p:spTree>
    <p:extLst>
      <p:ext uri="{BB962C8B-B14F-4D97-AF65-F5344CB8AC3E}">
        <p14:creationId xmlns:p14="http://schemas.microsoft.com/office/powerpoint/2010/main" val="39856366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US"/>
              <a:t>Scientific performance for 2017 and 2018 </a:t>
            </a:r>
          </a:p>
        </p:txBody>
      </p:sp>
      <p:sp>
        <p:nvSpPr>
          <p:cNvPr id="5" name="Content Placeholder 2"/>
          <p:cNvSpPr txBox="1">
            <a:spLocks/>
          </p:cNvSpPr>
          <p:nvPr/>
        </p:nvSpPr>
        <p:spPr bwMode="auto">
          <a:xfrm>
            <a:off x="556847" y="725649"/>
            <a:ext cx="8028843" cy="4021906"/>
          </a:xfrm>
          <a:prstGeom prst="rect">
            <a:avLst/>
          </a:prstGeom>
          <a:solidFill>
            <a:srgbClr val="FFFFFF"/>
          </a:solidFill>
          <a:ln>
            <a:noFill/>
          </a:ln>
          <a:extLst>
            <a:ext uri="{FAA26D3D-D897-4be2-8F04-BA451C77F1D7}">
              <ma14:placeholderFlag xmlns:ma14="http://schemas.microsoft.com/office/mac/drawingml/2011/main" val="1"/>
            </a:ext>
          </a:extLst>
        </p:spPr>
        <p:txBody>
          <a:bodyPr lIns="77925" tIns="38963" rIns="77925" bIns="38963"/>
          <a:lstStyle>
            <a:lvl1pPr marL="342900" indent="-342900" eaLnBrk="0" hangingPunct="0">
              <a:defRPr sz="2400">
                <a:solidFill>
                  <a:schemeClr val="tx1"/>
                </a:solidFill>
                <a:latin typeface="Verdana" charset="0"/>
                <a:ea typeface="ＭＳ Ｐゴシック" charset="0"/>
                <a:cs typeface="ＭＳ Ｐゴシック" charset="0"/>
              </a:defRPr>
            </a:lvl1pPr>
            <a:lvl2pPr marL="827088"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lnSpc>
                <a:spcPct val="95000"/>
              </a:lnSpc>
              <a:spcBef>
                <a:spcPct val="45000"/>
              </a:spcBef>
              <a:buClr>
                <a:srgbClr val="EBE74F"/>
              </a:buClr>
              <a:buFont typeface="Wingdings" charset="0"/>
              <a:buChar char="n"/>
            </a:pPr>
            <a:r>
              <a:rPr lang="en-GB" sz="1600" b="1" dirty="0">
                <a:solidFill>
                  <a:schemeClr val="bg2"/>
                </a:solidFill>
                <a:latin typeface="NotesEsa" charset="0"/>
              </a:rPr>
              <a:t>to characterise the jet braking region </a:t>
            </a:r>
            <a:r>
              <a:rPr lang="en-US" sz="1600" b="1" dirty="0">
                <a:solidFill>
                  <a:schemeClr val="bg2"/>
                </a:solidFill>
                <a:latin typeface="NotesEsa" charset="0"/>
              </a:rPr>
              <a:t>with Cluster at multi-scales</a:t>
            </a:r>
          </a:p>
          <a:p>
            <a:pPr lvl="1" eaLnBrk="1" hangingPunct="1">
              <a:lnSpc>
                <a:spcPct val="95000"/>
              </a:lnSpc>
              <a:spcBef>
                <a:spcPct val="45000"/>
              </a:spcBef>
              <a:buClr>
                <a:srgbClr val="0098DB"/>
              </a:buClr>
              <a:buFontTx/>
              <a:buChar char="•"/>
            </a:pPr>
            <a:r>
              <a:rPr lang="en-US" sz="1600" i="1" dirty="0">
                <a:solidFill>
                  <a:schemeClr val="bg2"/>
                </a:solidFill>
                <a:latin typeface="NotesEsa" charset="0"/>
              </a:rPr>
              <a:t>Orbit is as expected and instruments are working </a:t>
            </a:r>
            <a:r>
              <a:rPr lang="en-US" sz="1600" i="1" dirty="0" smtClean="0">
                <a:solidFill>
                  <a:schemeClr val="bg2"/>
                </a:solidFill>
                <a:latin typeface="NotesEsa" charset="0"/>
              </a:rPr>
              <a:t>nominally (mission extension review)</a:t>
            </a:r>
            <a:endParaRPr lang="en-US" sz="1600" i="1" dirty="0">
              <a:solidFill>
                <a:schemeClr val="bg2"/>
              </a:solidFill>
              <a:latin typeface="NotesEsa" charset="0"/>
            </a:endParaRPr>
          </a:p>
          <a:p>
            <a:pPr eaLnBrk="1" hangingPunct="1">
              <a:lnSpc>
                <a:spcPct val="95000"/>
              </a:lnSpc>
              <a:spcBef>
                <a:spcPct val="45000"/>
              </a:spcBef>
              <a:buClr>
                <a:srgbClr val="EBE74F"/>
              </a:buClr>
              <a:buFont typeface="Wingdings" charset="0"/>
              <a:buChar char="n"/>
            </a:pPr>
            <a:r>
              <a:rPr lang="en-GB" sz="1600" b="1" dirty="0">
                <a:solidFill>
                  <a:schemeClr val="bg2"/>
                </a:solidFill>
                <a:latin typeface="NotesEsa" charset="0"/>
              </a:rPr>
              <a:t>to determine the extent of the polar cusp in longitude and investigate its dawn dusk asymmetries </a:t>
            </a:r>
          </a:p>
          <a:p>
            <a:pPr lvl="1" eaLnBrk="1" hangingPunct="1">
              <a:lnSpc>
                <a:spcPct val="95000"/>
              </a:lnSpc>
              <a:spcBef>
                <a:spcPct val="45000"/>
              </a:spcBef>
              <a:buClr>
                <a:srgbClr val="0098DB"/>
              </a:buClr>
              <a:buFontTx/>
              <a:buChar char="•"/>
            </a:pPr>
            <a:r>
              <a:rPr lang="en-US" sz="1600" i="1" dirty="0">
                <a:solidFill>
                  <a:schemeClr val="bg2"/>
                </a:solidFill>
                <a:latin typeface="NotesEsa" charset="0"/>
              </a:rPr>
              <a:t>Orbit is as expected and instruments are working nominally</a:t>
            </a:r>
            <a:endParaRPr lang="en-US" sz="1600" dirty="0">
              <a:solidFill>
                <a:schemeClr val="bg2"/>
              </a:solidFill>
              <a:latin typeface="NotesEsa" charset="0"/>
            </a:endParaRPr>
          </a:p>
          <a:p>
            <a:pPr eaLnBrk="1" hangingPunct="1">
              <a:lnSpc>
                <a:spcPct val="95000"/>
              </a:lnSpc>
              <a:spcBef>
                <a:spcPct val="45000"/>
              </a:spcBef>
              <a:buClr>
                <a:srgbClr val="EBE74F"/>
              </a:buClr>
              <a:buFont typeface="Wingdings" charset="0"/>
              <a:buChar char="n"/>
            </a:pPr>
            <a:r>
              <a:rPr lang="en-GB" sz="1600" b="1" dirty="0">
                <a:solidFill>
                  <a:schemeClr val="bg2"/>
                </a:solidFill>
                <a:latin typeface="NotesEsa" charset="0"/>
              </a:rPr>
              <a:t>to study the magnetosphere-ionosphere coupling together with Swarm </a:t>
            </a:r>
            <a:r>
              <a:rPr lang="en-US" sz="1600" b="1" dirty="0">
                <a:solidFill>
                  <a:schemeClr val="bg2"/>
                </a:solidFill>
                <a:latin typeface="NotesEsa" charset="0"/>
              </a:rPr>
              <a:t>with 60-90 deg. orbits</a:t>
            </a:r>
            <a:r>
              <a:rPr lang="en-GB" sz="1600" b="1" dirty="0">
                <a:solidFill>
                  <a:schemeClr val="bg2"/>
                </a:solidFill>
                <a:latin typeface="NotesEsa" charset="0"/>
              </a:rPr>
              <a:t> </a:t>
            </a:r>
          </a:p>
          <a:p>
            <a:pPr lvl="1" eaLnBrk="1" hangingPunct="1">
              <a:lnSpc>
                <a:spcPct val="95000"/>
              </a:lnSpc>
              <a:spcBef>
                <a:spcPct val="45000"/>
              </a:spcBef>
              <a:buClr>
                <a:srgbClr val="0098DB"/>
              </a:buClr>
              <a:buFontTx/>
              <a:buChar char="•"/>
            </a:pPr>
            <a:r>
              <a:rPr lang="en-US" sz="1600" i="1" dirty="0">
                <a:solidFill>
                  <a:schemeClr val="bg2"/>
                </a:solidFill>
                <a:latin typeface="NotesEsa" charset="0"/>
              </a:rPr>
              <a:t>Cluster and </a:t>
            </a:r>
            <a:r>
              <a:rPr lang="en-US" sz="1600" i="1" dirty="0" smtClean="0">
                <a:solidFill>
                  <a:schemeClr val="bg2"/>
                </a:solidFill>
                <a:latin typeface="NotesEsa" charset="0"/>
              </a:rPr>
              <a:t>Swarm </a:t>
            </a:r>
            <a:r>
              <a:rPr lang="en-US" sz="1600" i="1" dirty="0">
                <a:solidFill>
                  <a:schemeClr val="bg2"/>
                </a:solidFill>
                <a:latin typeface="NotesEsa" charset="0"/>
              </a:rPr>
              <a:t>working as expected. </a:t>
            </a:r>
            <a:r>
              <a:rPr lang="en-GB" sz="1600" i="1" dirty="0">
                <a:solidFill>
                  <a:schemeClr val="bg2"/>
                </a:solidFill>
                <a:latin typeface="NotesEsa" charset="0"/>
              </a:rPr>
              <a:t>Swarm collaborations </a:t>
            </a:r>
            <a:r>
              <a:rPr lang="en-GB" sz="1600" i="1" dirty="0" smtClean="0">
                <a:solidFill>
                  <a:schemeClr val="bg2"/>
                </a:solidFill>
                <a:latin typeface="NotesEsa" charset="0"/>
              </a:rPr>
              <a:t>initiated. </a:t>
            </a:r>
            <a:r>
              <a:rPr lang="en-US" sz="1600" i="1" dirty="0" smtClean="0">
                <a:solidFill>
                  <a:schemeClr val="bg2"/>
                </a:solidFill>
                <a:latin typeface="NotesEsa" charset="0"/>
              </a:rPr>
              <a:t>Swarm </a:t>
            </a:r>
            <a:r>
              <a:rPr lang="en-US" sz="1600" i="1" dirty="0">
                <a:solidFill>
                  <a:schemeClr val="bg2"/>
                </a:solidFill>
                <a:latin typeface="NotesEsa" charset="0"/>
              </a:rPr>
              <a:t>nominal mission up to May 2018 which is enough for investigation</a:t>
            </a:r>
            <a:endParaRPr lang="en-US" sz="1600" dirty="0">
              <a:solidFill>
                <a:schemeClr val="bg2"/>
              </a:solidFill>
              <a:latin typeface="NotesEsa" charset="0"/>
            </a:endParaRPr>
          </a:p>
          <a:p>
            <a:pPr eaLnBrk="1" hangingPunct="1">
              <a:lnSpc>
                <a:spcPct val="95000"/>
              </a:lnSpc>
              <a:spcBef>
                <a:spcPct val="45000"/>
              </a:spcBef>
              <a:buClr>
                <a:srgbClr val="EBE74F"/>
              </a:buClr>
              <a:buFont typeface="Wingdings" charset="0"/>
              <a:buChar char="n"/>
            </a:pPr>
            <a:r>
              <a:rPr lang="en-GB" sz="1600" b="1" dirty="0">
                <a:solidFill>
                  <a:schemeClr val="bg2"/>
                </a:solidFill>
                <a:latin typeface="NotesEsa" charset="0"/>
              </a:rPr>
              <a:t>to investigate the macro and micro physics scales of the magnetosphere simultaneously using THEMIS, Van Allen Probes and MMS constellation missions</a:t>
            </a:r>
          </a:p>
          <a:p>
            <a:pPr lvl="1" eaLnBrk="1" hangingPunct="1">
              <a:lnSpc>
                <a:spcPct val="95000"/>
              </a:lnSpc>
              <a:spcBef>
                <a:spcPct val="45000"/>
              </a:spcBef>
              <a:buClr>
                <a:srgbClr val="0098DB"/>
              </a:buClr>
              <a:buFontTx/>
              <a:buChar char="•"/>
            </a:pPr>
            <a:r>
              <a:rPr lang="en-GB" sz="1600" i="1" dirty="0">
                <a:solidFill>
                  <a:schemeClr val="bg2"/>
                </a:solidFill>
                <a:latin typeface="NotesEsa" charset="0"/>
              </a:rPr>
              <a:t>THEMIS, Van Allen </a:t>
            </a:r>
            <a:r>
              <a:rPr lang="en-GB" sz="1600" i="1" dirty="0" smtClean="0">
                <a:solidFill>
                  <a:schemeClr val="bg2"/>
                </a:solidFill>
                <a:latin typeface="NotesEsa" charset="0"/>
              </a:rPr>
              <a:t>Probes collaborations </a:t>
            </a:r>
            <a:r>
              <a:rPr lang="en-GB" sz="1600" i="1" dirty="0">
                <a:solidFill>
                  <a:schemeClr val="bg2"/>
                </a:solidFill>
                <a:latin typeface="NotesEsa" charset="0"/>
              </a:rPr>
              <a:t>initiated. MMS launched as planned in March 2015. THEMIS-Cluster workshop in Nov. 2016 (MMS invited but it was too early for them)</a:t>
            </a:r>
            <a:endParaRPr lang="en-US" sz="1600" i="1" dirty="0">
              <a:solidFill>
                <a:schemeClr val="bg2"/>
              </a:solidFill>
              <a:latin typeface="NotesEsa" charset="0"/>
            </a:endParaRPr>
          </a:p>
          <a:p>
            <a:pPr lvl="1" eaLnBrk="1" hangingPunct="1">
              <a:lnSpc>
                <a:spcPct val="95000"/>
              </a:lnSpc>
              <a:spcBef>
                <a:spcPct val="45000"/>
              </a:spcBef>
              <a:buClr>
                <a:srgbClr val="0098DB"/>
              </a:buClr>
              <a:buFontTx/>
              <a:buChar char="•"/>
            </a:pPr>
            <a:endParaRPr lang="en-GB" sz="1600" dirty="0">
              <a:solidFill>
                <a:schemeClr val="bg2"/>
              </a:solidFill>
              <a:latin typeface="NotesEsa" charset="0"/>
            </a:endParaRPr>
          </a:p>
          <a:p>
            <a:pPr lvl="1" eaLnBrk="1" hangingPunct="1">
              <a:lnSpc>
                <a:spcPct val="95000"/>
              </a:lnSpc>
              <a:spcBef>
                <a:spcPct val="45000"/>
              </a:spcBef>
              <a:buClr>
                <a:srgbClr val="0098DB"/>
              </a:buClr>
              <a:buFontTx/>
              <a:buChar char="•"/>
            </a:pPr>
            <a:endParaRPr lang="en-US" sz="1600" dirty="0">
              <a:solidFill>
                <a:schemeClr val="bg2"/>
              </a:solidFill>
              <a:latin typeface="NotesEsa" charset="0"/>
            </a:endParaRPr>
          </a:p>
          <a:p>
            <a:pPr eaLnBrk="1" hangingPunct="1">
              <a:lnSpc>
                <a:spcPct val="95000"/>
              </a:lnSpc>
              <a:spcBef>
                <a:spcPct val="45000"/>
              </a:spcBef>
              <a:buClr>
                <a:srgbClr val="EBE74F"/>
              </a:buClr>
              <a:buFont typeface="Wingdings" charset="0"/>
              <a:buChar char="n"/>
            </a:pPr>
            <a:endParaRPr lang="en-US" sz="1600" b="1" dirty="0">
              <a:solidFill>
                <a:schemeClr val="bg2"/>
              </a:solidFill>
              <a:latin typeface="NotesEsa" charset="0"/>
            </a:endParaRPr>
          </a:p>
        </p:txBody>
      </p:sp>
    </p:spTree>
    <p:extLst>
      <p:ext uri="{BB962C8B-B14F-4D97-AF65-F5344CB8AC3E}">
        <p14:creationId xmlns:p14="http://schemas.microsoft.com/office/powerpoint/2010/main" val="369060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4">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fontScheme name="1_Default Design">
    <a:majorFont>
      <a:latin typeface="NotesEsa"/>
      <a:ea typeface=""/>
      <a:cs typeface=""/>
    </a:majorFont>
    <a:minorFont>
      <a:latin typeface="NotesEs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2279E-2C4C-4C93-8498-455A58D1433E}">
  <ds:schemaRefs>
    <ds:schemaRef ds:uri="http://schemas.microsoft.com/office/2006/metadata/properties"/>
    <ds:schemaRef ds:uri="http://schemas.microsoft.com/office/2006/documentManagement/types"/>
    <ds:schemaRef ds:uri="f2760952-b3bb-408f-ace6-eb1e07642b86"/>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 ESA Presentation 16-9.potx</Template>
  <TotalTime>963</TotalTime>
  <Words>3014</Words>
  <Application>Microsoft Macintosh PowerPoint</Application>
  <PresentationFormat>On-screen Show (16:9)</PresentationFormat>
  <Paragraphs>280</Paragraphs>
  <Slides>31</Slides>
  <Notes>10</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NEW ESA Presentation 16-9</vt:lpstr>
      <vt:lpstr>Dessin de Designer</vt:lpstr>
      <vt:lpstr>PowerPoint Presentation</vt:lpstr>
      <vt:lpstr>Cluster Science</vt:lpstr>
      <vt:lpstr>Cluster</vt:lpstr>
      <vt:lpstr>Cluster Science</vt:lpstr>
      <vt:lpstr>Cluster refereed publications 1</vt:lpstr>
      <vt:lpstr>Cluster refereed publications 2</vt:lpstr>
      <vt:lpstr>Cluster inter-spacecraft distances</vt:lpstr>
      <vt:lpstr>Cluster Science</vt:lpstr>
      <vt:lpstr>Scientific performance for 2017 and 2018 </vt:lpstr>
      <vt:lpstr>Cluster Science</vt:lpstr>
      <vt:lpstr>Cluster Science Objectives for 2019-2020 </vt:lpstr>
      <vt:lpstr>Cluster Science Objectives for 2019-2020 </vt:lpstr>
      <vt:lpstr>PowerPoint Presentation</vt:lpstr>
      <vt:lpstr>PowerPoint Presentation</vt:lpstr>
      <vt:lpstr>PowerPoint Presentation</vt:lpstr>
      <vt:lpstr>PowerPoint Presentation</vt:lpstr>
      <vt:lpstr>PowerPoint Presentation</vt:lpstr>
      <vt:lpstr>PowerPoint Presentation</vt:lpstr>
      <vt:lpstr>Cluster Science Objectives for 2019-2020 </vt:lpstr>
      <vt:lpstr>Cluster measurements of dayside plasma boundaries and structures</vt:lpstr>
      <vt:lpstr>Solar wind “classical” L1 monitor</vt:lpstr>
      <vt:lpstr>C1 as “local” solar wind monitor: lag other s/c by 8h</vt:lpstr>
      <vt:lpstr>Cluster Science Objectives for 2019-2020</vt:lpstr>
      <vt:lpstr>Kelvin-Helmholtz waves observed by Cluster</vt:lpstr>
      <vt:lpstr>Ideal configuration of Cluster-MMS to study K-H waves evolution</vt:lpstr>
      <vt:lpstr>Cluster Science Objectives for 2019-2020 </vt:lpstr>
      <vt:lpstr>Science Operations Planning by Young scientists 1/2</vt:lpstr>
      <vt:lpstr>Science Operations Planning by Young scientists 2/2</vt:lpstr>
      <vt:lpstr>Why is Cluster unique?</vt:lpstr>
      <vt:lpstr>Cluster Science Archive</vt:lpstr>
      <vt:lpstr>Summary and conclusion</vt:lpstr>
    </vt:vector>
  </TitlesOfParts>
  <Manager/>
  <Company>ESA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
  <cp:keywords/>
  <dc:description/>
  <cp:lastModifiedBy>C. Philippe Escoubet</cp:lastModifiedBy>
  <cp:revision>449</cp:revision>
  <cp:lastPrinted>2008-08-26T16:26:23Z</cp:lastPrinted>
  <dcterms:created xsi:type="dcterms:W3CDTF">2009-03-03T09:28:14Z</dcterms:created>
  <dcterms:modified xsi:type="dcterms:W3CDTF">2016-10-05T09:15:01Z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