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27" r:id="rId2"/>
    <p:sldId id="323" r:id="rId3"/>
    <p:sldId id="257" r:id="rId4"/>
    <p:sldId id="277" r:id="rId5"/>
    <p:sldId id="395" r:id="rId6"/>
    <p:sldId id="282" r:id="rId7"/>
    <p:sldId id="276" r:id="rId8"/>
    <p:sldId id="329" r:id="rId9"/>
    <p:sldId id="414" r:id="rId10"/>
    <p:sldId id="278" r:id="rId11"/>
    <p:sldId id="320" r:id="rId12"/>
    <p:sldId id="259" r:id="rId13"/>
    <p:sldId id="306" r:id="rId14"/>
    <p:sldId id="308" r:id="rId15"/>
    <p:sldId id="397" r:id="rId16"/>
    <p:sldId id="309" r:id="rId17"/>
    <p:sldId id="289" r:id="rId18"/>
    <p:sldId id="279" r:id="rId19"/>
    <p:sldId id="311" r:id="rId20"/>
    <p:sldId id="307" r:id="rId21"/>
    <p:sldId id="260" r:id="rId22"/>
    <p:sldId id="261" r:id="rId23"/>
    <p:sldId id="285" r:id="rId24"/>
    <p:sldId id="312" r:id="rId25"/>
    <p:sldId id="315" r:id="rId26"/>
    <p:sldId id="304" r:id="rId27"/>
    <p:sldId id="272" r:id="rId28"/>
    <p:sldId id="280" r:id="rId29"/>
    <p:sldId id="316" r:id="rId30"/>
    <p:sldId id="313" r:id="rId31"/>
    <p:sldId id="314" r:id="rId32"/>
    <p:sldId id="409" r:id="rId33"/>
    <p:sldId id="262" r:id="rId34"/>
    <p:sldId id="324" r:id="rId35"/>
    <p:sldId id="263" r:id="rId36"/>
    <p:sldId id="286" r:id="rId37"/>
    <p:sldId id="264" r:id="rId38"/>
    <p:sldId id="265" r:id="rId39"/>
    <p:sldId id="290" r:id="rId40"/>
    <p:sldId id="266" r:id="rId41"/>
    <p:sldId id="269" r:id="rId42"/>
    <p:sldId id="300" r:id="rId43"/>
    <p:sldId id="298" r:id="rId44"/>
    <p:sldId id="301" r:id="rId45"/>
    <p:sldId id="318" r:id="rId46"/>
    <p:sldId id="271" r:id="rId47"/>
    <p:sldId id="319" r:id="rId48"/>
    <p:sldId id="410" r:id="rId49"/>
    <p:sldId id="393" r:id="rId50"/>
    <p:sldId id="303" r:id="rId51"/>
    <p:sldId id="417" r:id="rId52"/>
    <p:sldId id="408" r:id="rId53"/>
    <p:sldId id="389" r:id="rId54"/>
    <p:sldId id="388" r:id="rId55"/>
    <p:sldId id="325" r:id="rId56"/>
    <p:sldId id="267" r:id="rId57"/>
    <p:sldId id="381" r:id="rId58"/>
    <p:sldId id="416" r:id="rId59"/>
    <p:sldId id="411" r:id="rId60"/>
    <p:sldId id="412" r:id="rId61"/>
    <p:sldId id="413" r:id="rId62"/>
    <p:sldId id="394" r:id="rId63"/>
    <p:sldId id="415"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4" autoAdjust="0"/>
    <p:restoredTop sz="94660"/>
  </p:normalViewPr>
  <p:slideViewPr>
    <p:cSldViewPr snapToGrid="0">
      <p:cViewPr varScale="1">
        <p:scale>
          <a:sx n="111" d="100"/>
          <a:sy n="111" d="100"/>
        </p:scale>
        <p:origin x="234" y="102"/>
      </p:cViewPr>
      <p:guideLst/>
    </p:cSldViewPr>
  </p:slideViewPr>
  <p:notesTextViewPr>
    <p:cViewPr>
      <p:scale>
        <a:sx n="1" d="1"/>
        <a:sy n="1" d="1"/>
      </p:scale>
      <p:origin x="0" y="0"/>
    </p:cViewPr>
  </p:notesTextViewPr>
  <p:sorterViewPr>
    <p:cViewPr varScale="1">
      <p:scale>
        <a:sx n="1" d="1"/>
        <a:sy n="1" d="1"/>
      </p:scale>
      <p:origin x="0" y="-131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1/22/2019</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1B9F03-34CC-420F-A2C0-2D024C20DF22}"/>
              </a:ext>
            </a:extLst>
          </p:cNvPr>
          <p:cNvSpPr>
            <a:spLocks noGrp="1"/>
          </p:cNvSpPr>
          <p:nvPr>
            <p:ph type="ctrTitle"/>
          </p:nvPr>
        </p:nvSpPr>
        <p:spPr>
          <a:xfrm>
            <a:off x="499532" y="495826"/>
            <a:ext cx="11286067" cy="1824680"/>
          </a:xfrm>
        </p:spPr>
        <p:txBody>
          <a:bodyPr>
            <a:normAutofit/>
          </a:bodyPr>
          <a:lstStyle/>
          <a:p>
            <a:r>
              <a:rPr lang="en-US" sz="4400" dirty="0"/>
              <a:t>Fifteen Years of a</a:t>
            </a:r>
            <a:br>
              <a:rPr lang="en-US" sz="4400" dirty="0"/>
            </a:br>
            <a:r>
              <a:rPr lang="en-US" sz="4400" dirty="0"/>
              <a:t>Mars-Orbiting Radar</a:t>
            </a:r>
          </a:p>
        </p:txBody>
      </p:sp>
      <p:sp>
        <p:nvSpPr>
          <p:cNvPr id="2" name="Subtitle 1">
            <a:extLst>
              <a:ext uri="{FF2B5EF4-FFF2-40B4-BE49-F238E27FC236}">
                <a16:creationId xmlns:a16="http://schemas.microsoft.com/office/drawing/2014/main" id="{F963B60B-13AE-496A-915C-F2AF5B0E5562}"/>
              </a:ext>
            </a:extLst>
          </p:cNvPr>
          <p:cNvSpPr>
            <a:spLocks noGrp="1"/>
          </p:cNvSpPr>
          <p:nvPr>
            <p:ph type="subTitle" idx="1"/>
          </p:nvPr>
        </p:nvSpPr>
        <p:spPr>
          <a:xfrm>
            <a:off x="1" y="2827867"/>
            <a:ext cx="12192000" cy="3184744"/>
          </a:xfrm>
        </p:spPr>
        <p:txBody>
          <a:bodyPr>
            <a:normAutofit/>
          </a:bodyPr>
          <a:lstStyle/>
          <a:p>
            <a:r>
              <a:rPr lang="en-US" sz="2800" b="1" i="1" dirty="0"/>
              <a:t>Andy Kopf</a:t>
            </a:r>
          </a:p>
          <a:p>
            <a:r>
              <a:rPr lang="en-US" sz="2800" b="1" i="1" dirty="0"/>
              <a:t>Univ. of Iowa MARSIS Team Manager</a:t>
            </a:r>
          </a:p>
          <a:p>
            <a:endParaRPr lang="en-US" sz="2800" b="1" i="1" dirty="0"/>
          </a:p>
          <a:p>
            <a:r>
              <a:rPr lang="en-US" sz="2800" b="1" i="1" dirty="0"/>
              <a:t>UNI Department Colloquium</a:t>
            </a:r>
          </a:p>
          <a:p>
            <a:r>
              <a:rPr lang="en-US" sz="2800" b="1" i="1" dirty="0"/>
              <a:t>January 23, 2019</a:t>
            </a:r>
          </a:p>
          <a:p>
            <a:endParaRPr lang="en-US" i="1" dirty="0"/>
          </a:p>
        </p:txBody>
      </p:sp>
      <p:pic>
        <p:nvPicPr>
          <p:cNvPr id="4" name="Picture 3">
            <a:extLst>
              <a:ext uri="{FF2B5EF4-FFF2-40B4-BE49-F238E27FC236}">
                <a16:creationId xmlns:a16="http://schemas.microsoft.com/office/drawing/2014/main" id="{8EC5385A-B3CA-494E-A071-2FF48136641E}"/>
              </a:ext>
            </a:extLst>
          </p:cNvPr>
          <p:cNvPicPr>
            <a:picLocks noChangeAspect="1"/>
          </p:cNvPicPr>
          <p:nvPr/>
        </p:nvPicPr>
        <p:blipFill>
          <a:blip r:embed="rId2"/>
          <a:stretch>
            <a:fillRect/>
          </a:stretch>
        </p:blipFill>
        <p:spPr>
          <a:xfrm>
            <a:off x="111276" y="4030133"/>
            <a:ext cx="2833852" cy="2827867"/>
          </a:xfrm>
          <a:prstGeom prst="rect">
            <a:avLst/>
          </a:prstGeom>
        </p:spPr>
      </p:pic>
      <p:pic>
        <p:nvPicPr>
          <p:cNvPr id="7" name="Picture 6">
            <a:extLst>
              <a:ext uri="{FF2B5EF4-FFF2-40B4-BE49-F238E27FC236}">
                <a16:creationId xmlns:a16="http://schemas.microsoft.com/office/drawing/2014/main" id="{DAC5B565-6DCB-450B-BF3F-ADEBB9846538}"/>
              </a:ext>
            </a:extLst>
          </p:cNvPr>
          <p:cNvPicPr>
            <a:picLocks noChangeAspect="1"/>
          </p:cNvPicPr>
          <p:nvPr/>
        </p:nvPicPr>
        <p:blipFill>
          <a:blip r:embed="rId3">
            <a:duotone>
              <a:schemeClr val="accent1">
                <a:shade val="45000"/>
                <a:satMod val="135000"/>
              </a:schemeClr>
              <a:prstClr val="white"/>
            </a:duotone>
          </a:blip>
          <a:stretch>
            <a:fillRect/>
          </a:stretch>
        </p:blipFill>
        <p:spPr>
          <a:xfrm>
            <a:off x="8720667" y="4453473"/>
            <a:ext cx="3294693" cy="1879005"/>
          </a:xfrm>
          <a:prstGeom prst="rect">
            <a:avLst/>
          </a:prstGeom>
        </p:spPr>
      </p:pic>
    </p:spTree>
    <p:extLst>
      <p:ext uri="{BB962C8B-B14F-4D97-AF65-F5344CB8AC3E}">
        <p14:creationId xmlns:p14="http://schemas.microsoft.com/office/powerpoint/2010/main" val="187200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860472" cy="1326321"/>
          </a:xfrm>
        </p:spPr>
        <p:txBody>
          <a:bodyPr>
            <a:normAutofit/>
          </a:bodyPr>
          <a:lstStyle/>
          <a:p>
            <a:r>
              <a:rPr lang="en-US" sz="4400" dirty="0"/>
              <a:t>Early Studies at Mars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4146" y="2881492"/>
            <a:ext cx="5569845" cy="3845575"/>
          </a:xfrm>
        </p:spPr>
      </p:pic>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53991" y="2878954"/>
            <a:ext cx="4932863" cy="3878262"/>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456" y="181768"/>
            <a:ext cx="5376742" cy="2697186"/>
          </a:xfrm>
          <a:prstGeom prst="rect">
            <a:avLst/>
          </a:prstGeom>
        </p:spPr>
      </p:pic>
    </p:spTree>
    <p:extLst>
      <p:ext uri="{BB962C8B-B14F-4D97-AF65-F5344CB8AC3E}">
        <p14:creationId xmlns:p14="http://schemas.microsoft.com/office/powerpoint/2010/main" val="133679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marsis</a:t>
            </a:r>
            <a:endParaRPr lang="en-US" sz="4400" dirty="0"/>
          </a:p>
        </p:txBody>
      </p:sp>
      <p:sp>
        <p:nvSpPr>
          <p:cNvPr id="3" name="Content Placeholder 2"/>
          <p:cNvSpPr>
            <a:spLocks noGrp="1"/>
          </p:cNvSpPr>
          <p:nvPr>
            <p:ph sz="half" idx="1"/>
          </p:nvPr>
        </p:nvSpPr>
        <p:spPr>
          <a:xfrm>
            <a:off x="913795" y="2088319"/>
            <a:ext cx="5292272" cy="3702881"/>
          </a:xfrm>
        </p:spPr>
        <p:txBody>
          <a:bodyPr/>
          <a:lstStyle/>
          <a:p>
            <a:r>
              <a:rPr lang="en-US" b="1" dirty="0"/>
              <a:t>M</a:t>
            </a:r>
            <a:r>
              <a:rPr lang="en-US" dirty="0"/>
              <a:t>ars </a:t>
            </a:r>
            <a:r>
              <a:rPr lang="en-US" b="1" dirty="0"/>
              <a:t>A</a:t>
            </a:r>
            <a:r>
              <a:rPr lang="en-US" dirty="0"/>
              <a:t>dvanced </a:t>
            </a:r>
            <a:r>
              <a:rPr lang="en-US" b="1" dirty="0"/>
              <a:t>R</a:t>
            </a:r>
            <a:r>
              <a:rPr lang="en-US" dirty="0"/>
              <a:t>adar for </a:t>
            </a:r>
            <a:r>
              <a:rPr lang="en-US" b="1" dirty="0"/>
              <a:t>S</a:t>
            </a:r>
            <a:r>
              <a:rPr lang="en-US" dirty="0"/>
              <a:t>ubsurface and </a:t>
            </a:r>
            <a:r>
              <a:rPr lang="en-US" b="1" dirty="0"/>
              <a:t>I</a:t>
            </a:r>
            <a:r>
              <a:rPr lang="en-US" dirty="0"/>
              <a:t>onosphere </a:t>
            </a:r>
            <a:r>
              <a:rPr lang="en-US" b="1" dirty="0"/>
              <a:t>S</a:t>
            </a:r>
            <a:r>
              <a:rPr lang="en-US" dirty="0"/>
              <a:t>ounding</a:t>
            </a:r>
          </a:p>
          <a:p>
            <a:r>
              <a:rPr lang="en-US" dirty="0"/>
              <a:t>Twin 20-meter dipole antennae</a:t>
            </a:r>
          </a:p>
          <a:p>
            <a:r>
              <a:rPr lang="en-US" dirty="0"/>
              <a:t>7 meter monopole</a:t>
            </a:r>
          </a:p>
          <a:p>
            <a:r>
              <a:rPr lang="en-US" dirty="0"/>
              <a:t>Capable of operating in two main modes, one for ionospheric science (AIS), the other for subsurface radar sounding</a:t>
            </a:r>
          </a:p>
          <a:p>
            <a:pPr lvl="1"/>
            <a:r>
              <a:rPr lang="en-US" dirty="0"/>
              <a:t>Operates in only one at a time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81355" y="1645949"/>
            <a:ext cx="5008418" cy="5008418"/>
          </a:xfrm>
        </p:spPr>
      </p:pic>
    </p:spTree>
    <p:extLst>
      <p:ext uri="{BB962C8B-B14F-4D97-AF65-F5344CB8AC3E}">
        <p14:creationId xmlns:p14="http://schemas.microsoft.com/office/powerpoint/2010/main" val="4167740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7304810" cy="1326321"/>
          </a:xfrm>
        </p:spPr>
        <p:txBody>
          <a:bodyPr>
            <a:normAutofit/>
          </a:bodyPr>
          <a:lstStyle/>
          <a:p>
            <a:r>
              <a:rPr lang="en-US" sz="4400" dirty="0"/>
              <a:t>Testing MARSIS</a:t>
            </a:r>
          </a:p>
        </p:txBody>
      </p:sp>
      <p:sp>
        <p:nvSpPr>
          <p:cNvPr id="4" name="Content Placeholder 3"/>
          <p:cNvSpPr>
            <a:spLocks noGrp="1"/>
          </p:cNvSpPr>
          <p:nvPr>
            <p:ph sz="half" idx="1"/>
          </p:nvPr>
        </p:nvSpPr>
        <p:spPr>
          <a:xfrm>
            <a:off x="717630" y="1707319"/>
            <a:ext cx="6586025" cy="3702881"/>
          </a:xfrm>
        </p:spPr>
        <p:txBody>
          <a:bodyPr/>
          <a:lstStyle/>
          <a:p>
            <a:r>
              <a:rPr lang="en-US" dirty="0"/>
              <a:t>Instrument was attached to a large box-shaped structure, lifted into the air by a helicopter</a:t>
            </a:r>
          </a:p>
          <a:p>
            <a:r>
              <a:rPr lang="en-US" dirty="0"/>
              <a:t>Tested by targeting the Rocky Mountains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52990" y="3033641"/>
            <a:ext cx="5650665" cy="3735664"/>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809" y="87698"/>
            <a:ext cx="4793672" cy="6684693"/>
          </a:xfrm>
          <a:prstGeom prst="rect">
            <a:avLst/>
          </a:prstGeom>
        </p:spPr>
      </p:pic>
    </p:spTree>
    <p:extLst>
      <p:ext uri="{BB962C8B-B14F-4D97-AF65-F5344CB8AC3E}">
        <p14:creationId xmlns:p14="http://schemas.microsoft.com/office/powerpoint/2010/main" val="88726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Making it fit</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33945" y="1747831"/>
            <a:ext cx="3279209" cy="487338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96791" y="1749028"/>
            <a:ext cx="5860473" cy="4869077"/>
          </a:xfrm>
        </p:spPr>
      </p:pic>
    </p:spTree>
    <p:extLst>
      <p:ext uri="{BB962C8B-B14F-4D97-AF65-F5344CB8AC3E}">
        <p14:creationId xmlns:p14="http://schemas.microsoft.com/office/powerpoint/2010/main" val="37346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installation</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1329" y="1775097"/>
            <a:ext cx="4717589" cy="4717589"/>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8917" y="1775097"/>
            <a:ext cx="6287727" cy="4715796"/>
          </a:xfrm>
        </p:spPr>
      </p:pic>
    </p:spTree>
    <p:extLst>
      <p:ext uri="{BB962C8B-B14F-4D97-AF65-F5344CB8AC3E}">
        <p14:creationId xmlns:p14="http://schemas.microsoft.com/office/powerpoint/2010/main" val="1129551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Mars express</a:t>
            </a:r>
          </a:p>
        </p:txBody>
      </p:sp>
      <p:sp>
        <p:nvSpPr>
          <p:cNvPr id="4" name="Content Placeholder 3"/>
          <p:cNvSpPr>
            <a:spLocks noGrp="1"/>
          </p:cNvSpPr>
          <p:nvPr>
            <p:ph sz="half" idx="1"/>
          </p:nvPr>
        </p:nvSpPr>
        <p:spPr>
          <a:xfrm>
            <a:off x="913795" y="2088319"/>
            <a:ext cx="5106004" cy="4417256"/>
          </a:xfrm>
        </p:spPr>
        <p:txBody>
          <a:bodyPr/>
          <a:lstStyle/>
          <a:p>
            <a:r>
              <a:rPr lang="en-US" dirty="0"/>
              <a:t>Operated by European Space Agency with NASA collaboration</a:t>
            </a:r>
          </a:p>
          <a:p>
            <a:r>
              <a:rPr lang="en-US" dirty="0"/>
              <a:t>Launched: June 2, 2003</a:t>
            </a:r>
          </a:p>
          <a:p>
            <a:r>
              <a:rPr lang="en-US" dirty="0"/>
              <a:t>Mars Arrival: December 25, 2003</a:t>
            </a:r>
          </a:p>
          <a:p>
            <a:r>
              <a:rPr lang="en-US" dirty="0"/>
              <a:t>Carried </a:t>
            </a:r>
            <a:r>
              <a:rPr lang="en-US" b="1" i="1" dirty="0"/>
              <a:t>Beagle 2</a:t>
            </a:r>
            <a:r>
              <a:rPr lang="en-US" dirty="0"/>
              <a:t> lander</a:t>
            </a:r>
          </a:p>
          <a:p>
            <a:pPr lvl="1"/>
            <a:r>
              <a:rPr lang="en-US" dirty="0"/>
              <a:t>Landed but failed to communicate.</a:t>
            </a:r>
          </a:p>
          <a:p>
            <a:r>
              <a:rPr lang="en-US" dirty="0"/>
              <a:t>MARSIS Deployed: May 4 – June 10, 2005</a:t>
            </a:r>
          </a:p>
          <a:p>
            <a:r>
              <a:rPr lang="en-US" dirty="0"/>
              <a:t>MARSIS Science: July 2005 – Present</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71002" y="2087563"/>
            <a:ext cx="4499858" cy="3703637"/>
          </a:xfrm>
        </p:spPr>
      </p:pic>
      <p:pic>
        <p:nvPicPr>
          <p:cNvPr id="5" name="Picture 4">
            <a:extLst>
              <a:ext uri="{FF2B5EF4-FFF2-40B4-BE49-F238E27FC236}">
                <a16:creationId xmlns:a16="http://schemas.microsoft.com/office/drawing/2014/main" id="{3D37C633-A786-44F2-826A-FE7E939FD33C}"/>
              </a:ext>
            </a:extLst>
          </p:cNvPr>
          <p:cNvPicPr>
            <a:picLocks noChangeAspect="1"/>
          </p:cNvPicPr>
          <p:nvPr/>
        </p:nvPicPr>
        <p:blipFill>
          <a:blip r:embed="rId3"/>
          <a:stretch>
            <a:fillRect/>
          </a:stretch>
        </p:blipFill>
        <p:spPr>
          <a:xfrm>
            <a:off x="6471002" y="2087563"/>
            <a:ext cx="5052664" cy="3702881"/>
          </a:xfrm>
          <a:prstGeom prst="rect">
            <a:avLst/>
          </a:prstGeom>
        </p:spPr>
      </p:pic>
      <p:pic>
        <p:nvPicPr>
          <p:cNvPr id="8" name="Picture 7">
            <a:extLst>
              <a:ext uri="{FF2B5EF4-FFF2-40B4-BE49-F238E27FC236}">
                <a16:creationId xmlns:a16="http://schemas.microsoft.com/office/drawing/2014/main" id="{B49D6AD6-E0D4-4B8C-A3FE-86BC2165E17A}"/>
              </a:ext>
            </a:extLst>
          </p:cNvPr>
          <p:cNvPicPr>
            <a:picLocks noChangeAspect="1"/>
          </p:cNvPicPr>
          <p:nvPr/>
        </p:nvPicPr>
        <p:blipFill>
          <a:blip r:embed="rId4"/>
          <a:stretch>
            <a:fillRect/>
          </a:stretch>
        </p:blipFill>
        <p:spPr>
          <a:xfrm>
            <a:off x="6348590" y="2086806"/>
            <a:ext cx="5194126" cy="3703638"/>
          </a:xfrm>
          <a:prstGeom prst="rect">
            <a:avLst/>
          </a:prstGeom>
        </p:spPr>
      </p:pic>
      <p:pic>
        <p:nvPicPr>
          <p:cNvPr id="10" name="Picture 9">
            <a:extLst>
              <a:ext uri="{FF2B5EF4-FFF2-40B4-BE49-F238E27FC236}">
                <a16:creationId xmlns:a16="http://schemas.microsoft.com/office/drawing/2014/main" id="{152946D3-D48A-4CFD-A4C8-7686EB21A527}"/>
              </a:ext>
            </a:extLst>
          </p:cNvPr>
          <p:cNvPicPr>
            <a:picLocks noChangeAspect="1"/>
          </p:cNvPicPr>
          <p:nvPr/>
        </p:nvPicPr>
        <p:blipFill>
          <a:blip r:embed="rId5"/>
          <a:stretch>
            <a:fillRect/>
          </a:stretch>
        </p:blipFill>
        <p:spPr>
          <a:xfrm>
            <a:off x="924444" y="30525"/>
            <a:ext cx="10618272" cy="6796949"/>
          </a:xfrm>
          <a:prstGeom prst="rect">
            <a:avLst/>
          </a:prstGeom>
        </p:spPr>
      </p:pic>
    </p:spTree>
    <p:extLst>
      <p:ext uri="{BB962C8B-B14F-4D97-AF65-F5344CB8AC3E}">
        <p14:creationId xmlns:p14="http://schemas.microsoft.com/office/powerpoint/2010/main" val="14022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Deploying the antennae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8232" y="1689010"/>
            <a:ext cx="8924886" cy="4888436"/>
          </a:xfrm>
        </p:spPr>
      </p:pic>
    </p:spTree>
    <p:extLst>
      <p:ext uri="{BB962C8B-B14F-4D97-AF65-F5344CB8AC3E}">
        <p14:creationId xmlns:p14="http://schemas.microsoft.com/office/powerpoint/2010/main" val="248445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ORBIT PARAMETERS</a:t>
            </a:r>
          </a:p>
        </p:txBody>
      </p:sp>
      <p:sp>
        <p:nvSpPr>
          <p:cNvPr id="3" name="Content Placeholder 2"/>
          <p:cNvSpPr>
            <a:spLocks noGrp="1"/>
          </p:cNvSpPr>
          <p:nvPr>
            <p:ph sz="half" idx="1"/>
          </p:nvPr>
        </p:nvSpPr>
        <p:spPr/>
        <p:txBody>
          <a:bodyPr/>
          <a:lstStyle/>
          <a:p>
            <a:r>
              <a:rPr lang="en-US" dirty="0"/>
              <a:t>Periareion – ~300 km</a:t>
            </a:r>
          </a:p>
          <a:p>
            <a:r>
              <a:rPr lang="en-US" dirty="0" err="1"/>
              <a:t>Apoareion</a:t>
            </a:r>
            <a:r>
              <a:rPr lang="en-US" dirty="0"/>
              <a:t> – ~10000 km</a:t>
            </a:r>
          </a:p>
          <a:p>
            <a:r>
              <a:rPr lang="en-US" dirty="0"/>
              <a:t>Inclination – 86.3 degrees</a:t>
            </a:r>
          </a:p>
          <a:p>
            <a:r>
              <a:rPr lang="en-US" dirty="0"/>
              <a:t>Period – 7.5 hours</a:t>
            </a:r>
          </a:p>
          <a:p>
            <a:r>
              <a:rPr lang="en-US" dirty="0"/>
              <a:t>Orbit drifts gradually, to allow for better planetary coverage along with low-altitude passes of different regions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3143" y="2087563"/>
            <a:ext cx="4695577" cy="3703637"/>
          </a:xfrm>
        </p:spPr>
      </p:pic>
    </p:spTree>
    <p:extLst>
      <p:ext uri="{BB962C8B-B14F-4D97-AF65-F5344CB8AC3E}">
        <p14:creationId xmlns:p14="http://schemas.microsoft.com/office/powerpoint/2010/main" val="1679627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orbit</a:t>
            </a:r>
          </a:p>
        </p:txBody>
      </p:sp>
      <p:pic>
        <p:nvPicPr>
          <p:cNvPr id="4" name="Mars Express' shifting orb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5976" y="1569746"/>
            <a:ext cx="8829397" cy="4966136"/>
          </a:xfrm>
        </p:spPr>
      </p:pic>
    </p:spTree>
    <p:extLst>
      <p:ext uri="{BB962C8B-B14F-4D97-AF65-F5344CB8AC3E}">
        <p14:creationId xmlns:p14="http://schemas.microsoft.com/office/powerpoint/2010/main" val="1382270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Why is precession good?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6215" y="1488425"/>
            <a:ext cx="9008919" cy="5279371"/>
          </a:xfrm>
        </p:spPr>
      </p:pic>
    </p:spTree>
    <p:extLst>
      <p:ext uri="{BB962C8B-B14F-4D97-AF65-F5344CB8AC3E}">
        <p14:creationId xmlns:p14="http://schemas.microsoft.com/office/powerpoint/2010/main" val="84483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 brief outline</a:t>
            </a:r>
          </a:p>
        </p:txBody>
      </p:sp>
      <p:sp>
        <p:nvSpPr>
          <p:cNvPr id="3" name="Content Placeholder 2"/>
          <p:cNvSpPr>
            <a:spLocks noGrp="1"/>
          </p:cNvSpPr>
          <p:nvPr>
            <p:ph idx="1"/>
          </p:nvPr>
        </p:nvSpPr>
        <p:spPr>
          <a:xfrm>
            <a:off x="913795" y="1935921"/>
            <a:ext cx="10353762" cy="4482126"/>
          </a:xfrm>
        </p:spPr>
        <p:txBody>
          <a:bodyPr>
            <a:normAutofit/>
          </a:bodyPr>
          <a:lstStyle/>
          <a:p>
            <a:pPr marL="457200" indent="-457200">
              <a:buFont typeface="+mj-lt"/>
              <a:buAutoNum type="arabicPeriod"/>
            </a:pPr>
            <a:r>
              <a:rPr lang="en-US" sz="3200" dirty="0"/>
              <a:t>Mars, MARSIS, and Mars Express</a:t>
            </a:r>
          </a:p>
          <a:p>
            <a:pPr marL="457200" indent="-457200">
              <a:buFont typeface="+mj-lt"/>
              <a:buAutoNum type="arabicPeriod"/>
            </a:pPr>
            <a:r>
              <a:rPr lang="en-US" sz="3200" dirty="0"/>
              <a:t>Early MARSIS Results and Discoveries</a:t>
            </a:r>
          </a:p>
          <a:p>
            <a:pPr marL="457200" indent="-457200">
              <a:buFont typeface="+mj-lt"/>
              <a:buAutoNum type="arabicPeriod"/>
            </a:pPr>
            <a:r>
              <a:rPr lang="en-US" sz="3200" dirty="0"/>
              <a:t>A Layered Ionosphere – 2008 vs. 2017</a:t>
            </a:r>
          </a:p>
          <a:p>
            <a:pPr marL="457200" indent="-457200">
              <a:buFont typeface="+mj-lt"/>
              <a:buAutoNum type="arabicPeriod"/>
            </a:pPr>
            <a:r>
              <a:rPr lang="en-US" sz="3200" dirty="0"/>
              <a:t>Recent MARSIS Science Highlights</a:t>
            </a:r>
          </a:p>
          <a:p>
            <a:pPr marL="457200" indent="-457200">
              <a:buFont typeface="+mj-lt"/>
              <a:buAutoNum type="arabicPeriod"/>
            </a:pPr>
            <a:r>
              <a:rPr lang="en-US" sz="3200" dirty="0"/>
              <a:t>The Future of MARSIS and Mars Express</a:t>
            </a:r>
          </a:p>
        </p:txBody>
      </p:sp>
    </p:spTree>
    <p:extLst>
      <p:ext uri="{BB962C8B-B14F-4D97-AF65-F5344CB8AC3E}">
        <p14:creationId xmlns:p14="http://schemas.microsoft.com/office/powerpoint/2010/main" val="148480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How </a:t>
            </a:r>
            <a:r>
              <a:rPr lang="en-US" sz="4400" dirty="0" err="1"/>
              <a:t>marsis</a:t>
            </a:r>
            <a:r>
              <a:rPr lang="en-US" sz="4400" dirty="0"/>
              <a:t> works</a:t>
            </a:r>
          </a:p>
        </p:txBody>
      </p:sp>
      <p:sp>
        <p:nvSpPr>
          <p:cNvPr id="4" name="Content Placeholder 3"/>
          <p:cNvSpPr>
            <a:spLocks noGrp="1"/>
          </p:cNvSpPr>
          <p:nvPr>
            <p:ph sz="half" idx="1"/>
          </p:nvPr>
        </p:nvSpPr>
        <p:spPr>
          <a:xfrm>
            <a:off x="581891" y="2088319"/>
            <a:ext cx="4874758" cy="3702881"/>
          </a:xfrm>
        </p:spPr>
        <p:txBody>
          <a:bodyPr/>
          <a:lstStyle/>
          <a:p>
            <a:r>
              <a:rPr lang="en-US" dirty="0"/>
              <a:t>Studies ionosphere at 160 frequencies between 0.1 and 5.4 MHz</a:t>
            </a:r>
          </a:p>
          <a:p>
            <a:r>
              <a:rPr lang="en-US" dirty="0"/>
              <a:t>Observation cycle of 7.54 seconds</a:t>
            </a:r>
          </a:p>
          <a:p>
            <a:r>
              <a:rPr lang="en-US" dirty="0"/>
              <a:t>MARSIS can operate for about 45 minutes out of each orbit, when Mars Express is at altitudes low enough to get a response from the ionosphere</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6649" y="1935921"/>
            <a:ext cx="5955310" cy="4433706"/>
          </a:xfrm>
        </p:spPr>
      </p:pic>
    </p:spTree>
    <p:extLst>
      <p:ext uri="{BB962C8B-B14F-4D97-AF65-F5344CB8AC3E}">
        <p14:creationId xmlns:p14="http://schemas.microsoft.com/office/powerpoint/2010/main" val="1565432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Sounding principles</a:t>
            </a:r>
          </a:p>
        </p:txBody>
      </p:sp>
      <p:sp>
        <p:nvSpPr>
          <p:cNvPr id="4" name="Content Placeholder 3"/>
          <p:cNvSpPr>
            <a:spLocks noGrp="1"/>
          </p:cNvSpPr>
          <p:nvPr>
            <p:ph sz="half" idx="1"/>
          </p:nvPr>
        </p:nvSpPr>
        <p:spPr>
          <a:xfrm>
            <a:off x="498764" y="1839191"/>
            <a:ext cx="5521035" cy="4780221"/>
          </a:xfrm>
        </p:spPr>
        <p:txBody>
          <a:bodyPr>
            <a:normAutofit/>
          </a:bodyPr>
          <a:lstStyle/>
          <a:p>
            <a:r>
              <a:rPr lang="en-US" dirty="0"/>
              <a:t>MARSIS emits its “chirp”, and listens for the reflected echo from the ionosphere</a:t>
            </a:r>
          </a:p>
          <a:p>
            <a:r>
              <a:rPr lang="en-US" dirty="0"/>
              <a:t>Radio signal can propagate freely through space (and the ionosphere) at frequencies above the local plasma frequency</a:t>
            </a:r>
          </a:p>
          <a:p>
            <a:r>
              <a:rPr lang="en-US" dirty="0"/>
              <a:t>Reflection occurs when the pulse frequency equals the ionospheric plasma frequency.  This gives the density (in cm</a:t>
            </a:r>
            <a:r>
              <a:rPr lang="en-US" baseline="30000" dirty="0"/>
              <a:t>-3</a:t>
            </a:r>
            <a:r>
              <a:rPr lang="en-US" dirty="0"/>
              <a:t>), where:</a:t>
            </a:r>
          </a:p>
          <a:p>
            <a:pPr marL="0" indent="0">
              <a:buNone/>
            </a:pPr>
            <a:endParaRPr lang="en-US" dirty="0"/>
          </a:p>
          <a:p>
            <a:r>
              <a:rPr lang="en-US" dirty="0"/>
              <a:t>Cusps appear at density profile maximums, since the group velocity approaches zero.</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839191"/>
            <a:ext cx="4817860" cy="4780221"/>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06" y="5213619"/>
            <a:ext cx="2517422" cy="457200"/>
          </a:xfrm>
          <a:prstGeom prst="rect">
            <a:avLst/>
          </a:prstGeom>
        </p:spPr>
      </p:pic>
    </p:spTree>
    <p:extLst>
      <p:ext uri="{BB962C8B-B14F-4D97-AF65-F5344CB8AC3E}">
        <p14:creationId xmlns:p14="http://schemas.microsoft.com/office/powerpoint/2010/main" val="640248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General observations</a:t>
            </a:r>
          </a:p>
        </p:txBody>
      </p:sp>
      <p:sp>
        <p:nvSpPr>
          <p:cNvPr id="4" name="Content Placeholder 3"/>
          <p:cNvSpPr>
            <a:spLocks noGrp="1"/>
          </p:cNvSpPr>
          <p:nvPr>
            <p:ph sz="half" idx="1"/>
          </p:nvPr>
        </p:nvSpPr>
        <p:spPr>
          <a:xfrm>
            <a:off x="913795" y="2088319"/>
            <a:ext cx="4406350" cy="3702881"/>
          </a:xfrm>
        </p:spPr>
        <p:txBody>
          <a:bodyPr/>
          <a:lstStyle/>
          <a:p>
            <a:r>
              <a:rPr lang="en-US" dirty="0"/>
              <a:t>Ionospheric echo shows altitude profile of the ionosphere</a:t>
            </a:r>
          </a:p>
          <a:p>
            <a:r>
              <a:rPr lang="en-US" dirty="0"/>
              <a:t>Surface reflection can appear at frequencies above maximum plasma frequency of ionosphere</a:t>
            </a:r>
          </a:p>
          <a:p>
            <a:r>
              <a:rPr lang="en-US" dirty="0"/>
              <a:t>Other features, such as plasma harmonics, cyclotron harmonics, and oblique echoes are frequently present as well.</a:t>
            </a:r>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4295" y="1660429"/>
            <a:ext cx="6204305" cy="4813107"/>
          </a:xfrm>
        </p:spPr>
      </p:pic>
    </p:spTree>
    <p:extLst>
      <p:ext uri="{BB962C8B-B14F-4D97-AF65-F5344CB8AC3E}">
        <p14:creationId xmlns:p14="http://schemas.microsoft.com/office/powerpoint/2010/main" val="2638026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a:t>And then we do math…</a:t>
            </a:r>
          </a:p>
        </p:txBody>
      </p:sp>
      <p:sp>
        <p:nvSpPr>
          <p:cNvPr id="6" name="Content Placeholder 5"/>
          <p:cNvSpPr>
            <a:spLocks noGrp="1"/>
          </p:cNvSpPr>
          <p:nvPr>
            <p:ph idx="1"/>
          </p:nvPr>
        </p:nvSpPr>
        <p:spPr/>
        <p:txBody>
          <a:bodyPr/>
          <a:lstStyle/>
          <a:p>
            <a:r>
              <a:rPr lang="en-US" dirty="0"/>
              <a:t>The apparent range gives an estimate for the altitudes of the ionospheric reflection.  However, to be accurate, we must correct for plasma dispersion.</a:t>
            </a:r>
          </a:p>
          <a:p>
            <a:r>
              <a:rPr lang="en-US" dirty="0"/>
              <a:t>Assuming vertical reflection from a horizontally stratified ionosphere, we find that the time delay (as a function of frequency) is:</a:t>
            </a:r>
          </a:p>
          <a:p>
            <a:endParaRPr lang="en-US" dirty="0"/>
          </a:p>
          <a:p>
            <a:endParaRPr lang="en-US" dirty="0"/>
          </a:p>
          <a:p>
            <a:r>
              <a:rPr lang="en-US" dirty="0"/>
              <a:t>This can then be inverted to give the frequency/density as a function of altitude: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736" y="3818941"/>
            <a:ext cx="3645877" cy="914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3498" y="5334000"/>
            <a:ext cx="6134352" cy="914400"/>
          </a:xfrm>
          <a:prstGeom prst="rect">
            <a:avLst/>
          </a:prstGeom>
        </p:spPr>
      </p:pic>
    </p:spTree>
    <p:extLst>
      <p:ext uri="{BB962C8B-B14F-4D97-AF65-F5344CB8AC3E}">
        <p14:creationId xmlns:p14="http://schemas.microsoft.com/office/powerpoint/2010/main" val="891370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Fitting the ionosphere</a:t>
            </a:r>
          </a:p>
        </p:txBody>
      </p:sp>
      <p:sp>
        <p:nvSpPr>
          <p:cNvPr id="4" name="Content Placeholder 3"/>
          <p:cNvSpPr>
            <a:spLocks noGrp="1"/>
          </p:cNvSpPr>
          <p:nvPr>
            <p:ph sz="half" idx="1"/>
          </p:nvPr>
        </p:nvSpPr>
        <p:spPr/>
        <p:txBody>
          <a:bodyPr/>
          <a:lstStyle/>
          <a:p>
            <a:r>
              <a:rPr lang="en-US" dirty="0"/>
              <a:t>Once the altitudes of the traced points have been corrected for dispersion, we can then fit the profile with a Chapman model function to obtain:</a:t>
            </a:r>
          </a:p>
          <a:p>
            <a:pPr lvl="1"/>
            <a:r>
              <a:rPr lang="en-US" dirty="0"/>
              <a:t>Altitude of the density maximum</a:t>
            </a:r>
          </a:p>
          <a:p>
            <a:pPr lvl="1"/>
            <a:r>
              <a:rPr lang="en-US" dirty="0"/>
              <a:t>Maximum density of the ionosphere</a:t>
            </a:r>
          </a:p>
          <a:p>
            <a:r>
              <a:rPr lang="en-US" dirty="0"/>
              <a:t>Both values, but especially the density, are dependent on the solar zenith angle </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49168" y="1733727"/>
            <a:ext cx="4927541" cy="4935122"/>
          </a:xfrm>
        </p:spPr>
      </p:pic>
      <p:pic>
        <p:nvPicPr>
          <p:cNvPr id="5" name="Content Placeholder 5">
            <a:extLst>
              <a:ext uri="{FF2B5EF4-FFF2-40B4-BE49-F238E27FC236}">
                <a16:creationId xmlns:a16="http://schemas.microsoft.com/office/drawing/2014/main" id="{E30557F0-554A-4C14-9F0A-DE12838A2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76" y="2234510"/>
            <a:ext cx="5569845" cy="3845575"/>
          </a:xfrm>
          <a:prstGeom prst="rect">
            <a:avLst/>
          </a:prstGeom>
        </p:spPr>
      </p:pic>
    </p:spTree>
    <p:extLst>
      <p:ext uri="{BB962C8B-B14F-4D97-AF65-F5344CB8AC3E}">
        <p14:creationId xmlns:p14="http://schemas.microsoft.com/office/powerpoint/2010/main" val="21618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1999" cy="1326321"/>
          </a:xfrm>
        </p:spPr>
        <p:txBody>
          <a:bodyPr>
            <a:normAutofit/>
          </a:bodyPr>
          <a:lstStyle/>
          <a:p>
            <a:r>
              <a:rPr lang="en-US" sz="4400" dirty="0"/>
              <a:t>Solar zenith angle dependent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385" y="1503642"/>
            <a:ext cx="10027227" cy="5238675"/>
          </a:xfrm>
        </p:spPr>
      </p:pic>
    </p:spTree>
    <p:extLst>
      <p:ext uri="{BB962C8B-B14F-4D97-AF65-F5344CB8AC3E}">
        <p14:creationId xmlns:p14="http://schemas.microsoft.com/office/powerpoint/2010/main" val="287845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751585" cy="1326321"/>
          </a:xfrm>
        </p:spPr>
        <p:txBody>
          <a:bodyPr>
            <a:normAutofit/>
          </a:bodyPr>
          <a:lstStyle/>
          <a:p>
            <a:r>
              <a:rPr lang="en-US" sz="4400" dirty="0"/>
              <a:t>Plasma harmonics</a:t>
            </a:r>
          </a:p>
        </p:txBody>
      </p:sp>
      <p:sp>
        <p:nvSpPr>
          <p:cNvPr id="4" name="Content Placeholder 3"/>
          <p:cNvSpPr>
            <a:spLocks noGrp="1"/>
          </p:cNvSpPr>
          <p:nvPr>
            <p:ph sz="half" idx="1"/>
          </p:nvPr>
        </p:nvSpPr>
        <p:spPr>
          <a:xfrm>
            <a:off x="529937" y="2088319"/>
            <a:ext cx="4861393" cy="4322872"/>
          </a:xfrm>
        </p:spPr>
        <p:txBody>
          <a:bodyPr>
            <a:normAutofit/>
          </a:bodyPr>
          <a:lstStyle/>
          <a:p>
            <a:r>
              <a:rPr lang="en-US" dirty="0"/>
              <a:t>MARSIS also sees harmonics occur as it steps up in frequency.  These harmonics are associated with the local plasma frequency, and are seen to vary with altitude as the spacecraft orbits Mars.</a:t>
            </a:r>
          </a:p>
          <a:p>
            <a:r>
              <a:rPr lang="en-US" dirty="0"/>
              <a:t>These harmonics only appear in slower-moving (ionospheric) plasma.  Once outside, the faster solar wind plasma is carried away too quickly for the echo to return to Mars Express.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1330" y="1477818"/>
            <a:ext cx="6631710" cy="4381328"/>
          </a:xfrm>
        </p:spPr>
      </p:pic>
    </p:spTree>
    <p:extLst>
      <p:ext uri="{BB962C8B-B14F-4D97-AF65-F5344CB8AC3E}">
        <p14:creationId xmlns:p14="http://schemas.microsoft.com/office/powerpoint/2010/main" val="3971882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Flow boundary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09" y="1935921"/>
            <a:ext cx="11787932" cy="3865419"/>
          </a:xfrm>
        </p:spPr>
      </p:pic>
    </p:spTree>
    <p:extLst>
      <p:ext uri="{BB962C8B-B14F-4D97-AF65-F5344CB8AC3E}">
        <p14:creationId xmlns:p14="http://schemas.microsoft.com/office/powerpoint/2010/main" val="3158353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6" y="2472677"/>
            <a:ext cx="5368567" cy="4258323"/>
          </a:xfrm>
          <a:prstGeom prst="rect">
            <a:avLst/>
          </a:prstGeom>
        </p:spPr>
      </p:pic>
      <p:sp>
        <p:nvSpPr>
          <p:cNvPr id="2" name="Title 1"/>
          <p:cNvSpPr>
            <a:spLocks noGrp="1"/>
          </p:cNvSpPr>
          <p:nvPr>
            <p:ph type="title"/>
          </p:nvPr>
        </p:nvSpPr>
        <p:spPr>
          <a:xfrm>
            <a:off x="1" y="609600"/>
            <a:ext cx="5751585" cy="1326321"/>
          </a:xfrm>
        </p:spPr>
        <p:txBody>
          <a:bodyPr>
            <a:normAutofit/>
          </a:bodyPr>
          <a:lstStyle/>
          <a:p>
            <a:r>
              <a:rPr lang="en-US" sz="4400" dirty="0"/>
              <a:t>Cyclotron harmonics</a:t>
            </a:r>
          </a:p>
        </p:txBody>
      </p:sp>
      <p:sp>
        <p:nvSpPr>
          <p:cNvPr id="4" name="Content Placeholder 3"/>
          <p:cNvSpPr>
            <a:spLocks noGrp="1"/>
          </p:cNvSpPr>
          <p:nvPr>
            <p:ph sz="half" idx="1"/>
          </p:nvPr>
        </p:nvSpPr>
        <p:spPr>
          <a:xfrm>
            <a:off x="529937" y="2088319"/>
            <a:ext cx="5091546" cy="3702881"/>
          </a:xfrm>
        </p:spPr>
        <p:txBody>
          <a:bodyPr>
            <a:normAutofit/>
          </a:bodyPr>
          <a:lstStyle/>
          <a:p>
            <a:r>
              <a:rPr lang="en-US" dirty="0"/>
              <a:t>Oscillation harmonics can also occur at regular time delay intervals.  This has been interpreted as being harmonics of the cyclotron frequency</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1586" y="543791"/>
            <a:ext cx="6271454" cy="5725391"/>
          </a:xfrm>
        </p:spPr>
      </p:pic>
    </p:spTree>
    <p:extLst>
      <p:ext uri="{BB962C8B-B14F-4D97-AF65-F5344CB8AC3E}">
        <p14:creationId xmlns:p14="http://schemas.microsoft.com/office/powerpoint/2010/main" val="2397878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1999" cy="1326321"/>
          </a:xfrm>
        </p:spPr>
        <p:txBody>
          <a:bodyPr>
            <a:normAutofit/>
          </a:bodyPr>
          <a:lstStyle/>
          <a:p>
            <a:r>
              <a:rPr lang="en-US" sz="4400" dirty="0"/>
              <a:t>Mars express “magnetometer”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053" y="1542838"/>
            <a:ext cx="9725891" cy="5214108"/>
          </a:xfrm>
        </p:spPr>
      </p:pic>
    </p:spTree>
    <p:extLst>
      <p:ext uri="{BB962C8B-B14F-4D97-AF65-F5344CB8AC3E}">
        <p14:creationId xmlns:p14="http://schemas.microsoft.com/office/powerpoint/2010/main" val="328555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186" y="619991"/>
            <a:ext cx="10353761" cy="1326321"/>
          </a:xfrm>
        </p:spPr>
        <p:txBody>
          <a:bodyPr>
            <a:normAutofit/>
          </a:bodyPr>
          <a:lstStyle/>
          <a:p>
            <a:r>
              <a:rPr lang="en-US" sz="4400" dirty="0"/>
              <a:t>EARTH VS. MARS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183" y="1610592"/>
            <a:ext cx="11365766" cy="4883728"/>
          </a:xfrm>
        </p:spPr>
      </p:pic>
    </p:spTree>
    <p:extLst>
      <p:ext uri="{BB962C8B-B14F-4D97-AF65-F5344CB8AC3E}">
        <p14:creationId xmlns:p14="http://schemas.microsoft.com/office/powerpoint/2010/main" val="3276106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Oblique echoes</a:t>
            </a:r>
          </a:p>
        </p:txBody>
      </p:sp>
      <p:sp>
        <p:nvSpPr>
          <p:cNvPr id="3" name="Content Placeholder 2"/>
          <p:cNvSpPr>
            <a:spLocks noGrp="1"/>
          </p:cNvSpPr>
          <p:nvPr>
            <p:ph sz="half" idx="1"/>
          </p:nvPr>
        </p:nvSpPr>
        <p:spPr>
          <a:xfrm>
            <a:off x="913795" y="2088319"/>
            <a:ext cx="3190614" cy="3702881"/>
          </a:xfrm>
        </p:spPr>
        <p:txBody>
          <a:bodyPr/>
          <a:lstStyle/>
          <a:p>
            <a:r>
              <a:rPr lang="en-US" dirty="0"/>
              <a:t>Sometimes, additional ionospheric echoes appear with longer time delays than the main echo</a:t>
            </a:r>
          </a:p>
          <a:p>
            <a:r>
              <a:rPr lang="en-US" dirty="0"/>
              <a:t>It is physically impossible for the echo to come from a second straight-down source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04409" y="2084604"/>
            <a:ext cx="7744337" cy="4370630"/>
          </a:xfrm>
        </p:spPr>
      </p:pic>
    </p:spTree>
    <p:extLst>
      <p:ext uri="{BB962C8B-B14F-4D97-AF65-F5344CB8AC3E}">
        <p14:creationId xmlns:p14="http://schemas.microsoft.com/office/powerpoint/2010/main" val="4039676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939" y="1714501"/>
            <a:ext cx="6445228" cy="4987636"/>
          </a:xfrm>
        </p:spPr>
      </p:pic>
      <p:sp>
        <p:nvSpPr>
          <p:cNvPr id="2" name="Title 1"/>
          <p:cNvSpPr>
            <a:spLocks noGrp="1"/>
          </p:cNvSpPr>
          <p:nvPr>
            <p:ph type="title"/>
          </p:nvPr>
        </p:nvSpPr>
        <p:spPr>
          <a:xfrm>
            <a:off x="0" y="609600"/>
            <a:ext cx="6173788" cy="1326321"/>
          </a:xfrm>
        </p:spPr>
        <p:txBody>
          <a:bodyPr>
            <a:normAutofit/>
          </a:bodyPr>
          <a:lstStyle/>
          <a:p>
            <a:r>
              <a:rPr lang="en-US" sz="4400" dirty="0"/>
              <a:t>Oblique echoes</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3786" y="310997"/>
            <a:ext cx="5710547" cy="3342885"/>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787" y="3680601"/>
            <a:ext cx="5710547" cy="3177399"/>
          </a:xfrm>
          <a:prstGeom prst="rect">
            <a:avLst/>
          </a:prstGeom>
        </p:spPr>
      </p:pic>
    </p:spTree>
    <p:extLst>
      <p:ext uri="{BB962C8B-B14F-4D97-AF65-F5344CB8AC3E}">
        <p14:creationId xmlns:p14="http://schemas.microsoft.com/office/powerpoint/2010/main" val="299329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 Layered Ionosphere</a:t>
            </a:r>
          </a:p>
        </p:txBody>
      </p:sp>
    </p:spTree>
    <p:extLst>
      <p:ext uri="{BB962C8B-B14F-4D97-AF65-F5344CB8AC3E}">
        <p14:creationId xmlns:p14="http://schemas.microsoft.com/office/powerpoint/2010/main" val="3439660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Transient Upper layers</a:t>
            </a:r>
          </a:p>
        </p:txBody>
      </p:sp>
      <p:sp>
        <p:nvSpPr>
          <p:cNvPr id="4" name="Content Placeholder 3"/>
          <p:cNvSpPr>
            <a:spLocks noGrp="1"/>
          </p:cNvSpPr>
          <p:nvPr>
            <p:ph sz="half" idx="1"/>
          </p:nvPr>
        </p:nvSpPr>
        <p:spPr>
          <a:xfrm>
            <a:off x="913795" y="2088319"/>
            <a:ext cx="4260878" cy="3702881"/>
          </a:xfrm>
        </p:spPr>
        <p:txBody>
          <a:bodyPr/>
          <a:lstStyle/>
          <a:p>
            <a:r>
              <a:rPr lang="en-US" dirty="0"/>
              <a:t>An additional cusp is frequently observed at lower frequencies than the cusp of the main layer</a:t>
            </a:r>
          </a:p>
          <a:p>
            <a:r>
              <a:rPr lang="en-US" dirty="0"/>
              <a:t>This appearance of this feature implies the presence of an additional peak in the density profile at a lower density, and therefore at a higher altitude</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21305" y="1741794"/>
            <a:ext cx="6284357" cy="4713269"/>
          </a:xfrm>
        </p:spPr>
      </p:pic>
    </p:spTree>
    <p:extLst>
      <p:ext uri="{BB962C8B-B14F-4D97-AF65-F5344CB8AC3E}">
        <p14:creationId xmlns:p14="http://schemas.microsoft.com/office/powerpoint/2010/main" val="3806135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 Non-monotonic profile</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729" y="1652155"/>
            <a:ext cx="9517891" cy="4955857"/>
          </a:xfrm>
        </p:spPr>
      </p:pic>
    </p:spTree>
    <p:extLst>
      <p:ext uri="{BB962C8B-B14F-4D97-AF65-F5344CB8AC3E}">
        <p14:creationId xmlns:p14="http://schemas.microsoft.com/office/powerpoint/2010/main" val="1469377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609600"/>
            <a:ext cx="11845636" cy="1326321"/>
          </a:xfrm>
        </p:spPr>
        <p:txBody>
          <a:bodyPr>
            <a:normAutofit/>
          </a:bodyPr>
          <a:lstStyle/>
          <a:p>
            <a:r>
              <a:rPr lang="en-US" sz="4400" dirty="0"/>
              <a:t>IDENTIFYING THE DISCONTINUITY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5660" y="1600343"/>
            <a:ext cx="6826826" cy="5157522"/>
          </a:xfrm>
        </p:spPr>
      </p:pic>
    </p:spTree>
    <p:extLst>
      <p:ext uri="{BB962C8B-B14F-4D97-AF65-F5344CB8AC3E}">
        <p14:creationId xmlns:p14="http://schemas.microsoft.com/office/powerpoint/2010/main" val="3828188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736" y="609600"/>
            <a:ext cx="6279464" cy="1326321"/>
          </a:xfrm>
        </p:spPr>
        <p:txBody>
          <a:bodyPr>
            <a:normAutofit/>
          </a:bodyPr>
          <a:lstStyle/>
          <a:p>
            <a:r>
              <a:rPr lang="en-US" sz="4400" dirty="0"/>
              <a:t>ORIGINAL STUDY (2008)</a:t>
            </a:r>
          </a:p>
        </p:txBody>
      </p:sp>
      <p:sp>
        <p:nvSpPr>
          <p:cNvPr id="5" name="Content Placeholder 4"/>
          <p:cNvSpPr>
            <a:spLocks noGrp="1"/>
          </p:cNvSpPr>
          <p:nvPr>
            <p:ph sz="half" idx="1"/>
          </p:nvPr>
        </p:nvSpPr>
        <p:spPr>
          <a:xfrm>
            <a:off x="913795" y="2088319"/>
            <a:ext cx="5106004" cy="4146226"/>
          </a:xfrm>
        </p:spPr>
        <p:txBody>
          <a:bodyPr>
            <a:normAutofit/>
          </a:bodyPr>
          <a:lstStyle/>
          <a:p>
            <a:r>
              <a:rPr lang="en-US" dirty="0"/>
              <a:t>All data sets were from fall of 2005</a:t>
            </a:r>
          </a:p>
          <a:p>
            <a:r>
              <a:rPr lang="en-US" dirty="0"/>
              <a:t>These layers are highly transient – they are present roughly 50% of the time for most SZAs, and less near the terminator</a:t>
            </a:r>
          </a:p>
          <a:p>
            <a:r>
              <a:rPr lang="en-US" dirty="0"/>
              <a:t>Peak density is fairly consistent, but does also drop slightly at high SZAs.  Consistently around 4-6 x 10</a:t>
            </a:r>
            <a:r>
              <a:rPr lang="en-US" baseline="30000" dirty="0"/>
              <a:t>4</a:t>
            </a:r>
            <a:r>
              <a:rPr lang="en-US" dirty="0"/>
              <a:t> cm</a:t>
            </a:r>
            <a:r>
              <a:rPr lang="en-US" baseline="30000" dirty="0"/>
              <a:t>-3</a:t>
            </a:r>
            <a:endParaRPr lang="en-US" dirty="0"/>
          </a:p>
          <a:p>
            <a:r>
              <a:rPr lang="en-US" dirty="0"/>
              <a:t>Altitude has an small upward trend with SZA, getting higher near the terminator, but always near 200 km</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52200" y="238992"/>
            <a:ext cx="5602180" cy="6411190"/>
          </a:xfrm>
        </p:spPr>
      </p:pic>
    </p:spTree>
    <p:extLst>
      <p:ext uri="{BB962C8B-B14F-4D97-AF65-F5344CB8AC3E}">
        <p14:creationId xmlns:p14="http://schemas.microsoft.com/office/powerpoint/2010/main" val="3071535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But why? – dead ends</a:t>
            </a:r>
          </a:p>
        </p:txBody>
      </p:sp>
      <p:sp>
        <p:nvSpPr>
          <p:cNvPr id="3" name="Content Placeholder 2"/>
          <p:cNvSpPr>
            <a:spLocks noGrp="1"/>
          </p:cNvSpPr>
          <p:nvPr>
            <p:ph idx="1"/>
          </p:nvPr>
        </p:nvSpPr>
        <p:spPr>
          <a:xfrm>
            <a:off x="913795" y="2096064"/>
            <a:ext cx="10353762" cy="4296110"/>
          </a:xfrm>
        </p:spPr>
        <p:txBody>
          <a:bodyPr>
            <a:normAutofit/>
          </a:bodyPr>
          <a:lstStyle/>
          <a:p>
            <a:pPr>
              <a:spcAft>
                <a:spcPts val="1200"/>
              </a:spcAft>
            </a:pPr>
            <a:r>
              <a:rPr lang="en-US" sz="2200" dirty="0"/>
              <a:t>Enhancement/</a:t>
            </a:r>
            <a:r>
              <a:rPr lang="en-US" sz="2200" dirty="0" err="1"/>
              <a:t>Biteout</a:t>
            </a:r>
            <a:r>
              <a:rPr lang="en-US" sz="2200" dirty="0"/>
              <a:t> in the particle density? – Mars Express doesn’t dip low enough into the ionosphere to directly pass through this region and measure.</a:t>
            </a:r>
          </a:p>
          <a:p>
            <a:pPr>
              <a:spcAft>
                <a:spcPts val="1200"/>
              </a:spcAft>
            </a:pPr>
            <a:r>
              <a:rPr lang="en-US" sz="2200" dirty="0"/>
              <a:t>MHD Waves from Solar Wind fluctuations? – Onboard instruments can give solar wind moments, but are orbit averages, not fast enough to use here.</a:t>
            </a:r>
          </a:p>
          <a:p>
            <a:pPr>
              <a:spcAft>
                <a:spcPts val="1200"/>
              </a:spcAft>
            </a:pPr>
            <a:r>
              <a:rPr lang="en-US" sz="2200" dirty="0"/>
              <a:t>Kelvin-Helmholtz Instability? – Effects would likely become more prominent toward the terminator, where these features are less-frequently observed.</a:t>
            </a:r>
          </a:p>
          <a:p>
            <a:pPr>
              <a:spcAft>
                <a:spcPts val="1200"/>
              </a:spcAft>
            </a:pPr>
            <a:r>
              <a:rPr lang="en-US" sz="2200" dirty="0"/>
              <a:t>Magnetic Reconnection and Transport? – No magnetometer on Mars Express.</a:t>
            </a:r>
          </a:p>
        </p:txBody>
      </p:sp>
    </p:spTree>
    <p:extLst>
      <p:ext uri="{BB962C8B-B14F-4D97-AF65-F5344CB8AC3E}">
        <p14:creationId xmlns:p14="http://schemas.microsoft.com/office/powerpoint/2010/main" val="55637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maven</a:t>
            </a:r>
          </a:p>
        </p:txBody>
      </p:sp>
      <p:sp>
        <p:nvSpPr>
          <p:cNvPr id="4" name="Content Placeholder 3"/>
          <p:cNvSpPr>
            <a:spLocks noGrp="1"/>
          </p:cNvSpPr>
          <p:nvPr>
            <p:ph sz="half" idx="1"/>
          </p:nvPr>
        </p:nvSpPr>
        <p:spPr>
          <a:xfrm>
            <a:off x="913795" y="2088319"/>
            <a:ext cx="4515013" cy="3702881"/>
          </a:xfrm>
        </p:spPr>
        <p:txBody>
          <a:bodyPr/>
          <a:lstStyle/>
          <a:p>
            <a:r>
              <a:rPr lang="en-US" dirty="0"/>
              <a:t>Operated by NASA</a:t>
            </a:r>
          </a:p>
          <a:p>
            <a:r>
              <a:rPr lang="en-US" dirty="0"/>
              <a:t>Launched: November 18, 2013</a:t>
            </a:r>
          </a:p>
          <a:p>
            <a:r>
              <a:rPr lang="en-US" dirty="0"/>
              <a:t>Mars Arrival: September 22, 2014</a:t>
            </a:r>
          </a:p>
          <a:p>
            <a:r>
              <a:rPr lang="en-US" dirty="0"/>
              <a:t>Full Science Operations began in early November 2014</a:t>
            </a:r>
          </a:p>
          <a:p>
            <a:r>
              <a:rPr lang="en-US" dirty="0"/>
              <a:t>Diverse instrument suite, including some not found on Mars Express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8808" y="2088318"/>
            <a:ext cx="6582901" cy="3702881"/>
          </a:xfrm>
        </p:spPr>
      </p:pic>
    </p:spTree>
    <p:extLst>
      <p:ext uri="{BB962C8B-B14F-4D97-AF65-F5344CB8AC3E}">
        <p14:creationId xmlns:p14="http://schemas.microsoft.com/office/powerpoint/2010/main" val="47471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ORBIT PARAMETERS</a:t>
            </a:r>
          </a:p>
        </p:txBody>
      </p:sp>
      <p:sp>
        <p:nvSpPr>
          <p:cNvPr id="3" name="Content Placeholder 2"/>
          <p:cNvSpPr>
            <a:spLocks noGrp="1"/>
          </p:cNvSpPr>
          <p:nvPr>
            <p:ph sz="half" idx="1"/>
          </p:nvPr>
        </p:nvSpPr>
        <p:spPr/>
        <p:txBody>
          <a:bodyPr/>
          <a:lstStyle/>
          <a:p>
            <a:r>
              <a:rPr lang="en-US" dirty="0" err="1"/>
              <a:t>Periareion</a:t>
            </a:r>
            <a:r>
              <a:rPr lang="en-US" dirty="0"/>
              <a:t> – 150 km</a:t>
            </a:r>
          </a:p>
          <a:p>
            <a:r>
              <a:rPr lang="en-US" dirty="0" err="1"/>
              <a:t>Apoareion</a:t>
            </a:r>
            <a:r>
              <a:rPr lang="en-US" dirty="0"/>
              <a:t> – 6200 km</a:t>
            </a:r>
          </a:p>
          <a:p>
            <a:r>
              <a:rPr lang="en-US" dirty="0"/>
              <a:t>Inclination – 75 degrees</a:t>
            </a:r>
          </a:p>
          <a:p>
            <a:r>
              <a:rPr lang="en-US" dirty="0"/>
              <a:t>Period – 4.5 hours</a:t>
            </a:r>
          </a:p>
          <a:p>
            <a:r>
              <a:rPr lang="en-US" dirty="0"/>
              <a:t>Orbit is occasionally adjusted to allow for week-long “Deep Dip” configuration that sends MAVEN down to near 125 km</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2137" y="2087563"/>
            <a:ext cx="3500250" cy="4375313"/>
          </a:xfrm>
        </p:spPr>
      </p:pic>
    </p:spTree>
    <p:extLst>
      <p:ext uri="{BB962C8B-B14F-4D97-AF65-F5344CB8AC3E}">
        <p14:creationId xmlns:p14="http://schemas.microsoft.com/office/powerpoint/2010/main" val="3742488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Atmospheric density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7125" y="1611107"/>
            <a:ext cx="7667099" cy="5071467"/>
          </a:xfrm>
        </p:spPr>
      </p:pic>
    </p:spTree>
    <p:extLst>
      <p:ext uri="{BB962C8B-B14F-4D97-AF65-F5344CB8AC3E}">
        <p14:creationId xmlns:p14="http://schemas.microsoft.com/office/powerpoint/2010/main" val="3536316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Mars express vs. maven</a:t>
            </a:r>
          </a:p>
        </p:txBody>
      </p:sp>
      <p:sp>
        <p:nvSpPr>
          <p:cNvPr id="4" name="Content Placeholder 3"/>
          <p:cNvSpPr>
            <a:spLocks noGrp="1"/>
          </p:cNvSpPr>
          <p:nvPr>
            <p:ph sz="half" idx="1"/>
          </p:nvPr>
        </p:nvSpPr>
        <p:spPr/>
        <p:txBody>
          <a:bodyPr/>
          <a:lstStyle/>
          <a:p>
            <a:pPr marL="0" indent="0" algn="ctr">
              <a:buNone/>
            </a:pPr>
            <a:r>
              <a:rPr lang="en-US" sz="3200" b="1" dirty="0"/>
              <a:t>MARS EXPRESS</a:t>
            </a:r>
          </a:p>
          <a:p>
            <a:r>
              <a:rPr lang="en-US" dirty="0"/>
              <a:t>MUCH longer duration in orbit, yielding many more data sets with which to work</a:t>
            </a:r>
          </a:p>
          <a:p>
            <a:r>
              <a:rPr lang="en-US" dirty="0"/>
              <a:t>Constant sounding while above this region gives large-scale spatial overview of these features</a:t>
            </a:r>
          </a:p>
          <a:p>
            <a:r>
              <a:rPr lang="en-US" dirty="0"/>
              <a:t>Can not determine inner workings due to higher altitude orbit</a:t>
            </a:r>
          </a:p>
        </p:txBody>
      </p:sp>
      <p:sp>
        <p:nvSpPr>
          <p:cNvPr id="5" name="Content Placeholder 4"/>
          <p:cNvSpPr>
            <a:spLocks noGrp="1"/>
          </p:cNvSpPr>
          <p:nvPr>
            <p:ph sz="half" idx="2"/>
          </p:nvPr>
        </p:nvSpPr>
        <p:spPr>
          <a:xfrm>
            <a:off x="6173403" y="2088319"/>
            <a:ext cx="5094154" cy="4354045"/>
          </a:xfrm>
        </p:spPr>
        <p:txBody>
          <a:bodyPr/>
          <a:lstStyle/>
          <a:p>
            <a:pPr marL="0" indent="0" algn="ctr">
              <a:buNone/>
            </a:pPr>
            <a:r>
              <a:rPr lang="en-US" sz="3200" b="1" dirty="0"/>
              <a:t>MAVEN</a:t>
            </a:r>
          </a:p>
          <a:p>
            <a:r>
              <a:rPr lang="en-US" dirty="0"/>
              <a:t>Flies directly through this region, giving direct measurement of properties, including vertical profile and depth</a:t>
            </a:r>
          </a:p>
          <a:p>
            <a:r>
              <a:rPr lang="en-US" dirty="0"/>
              <a:t>On-board instruments give particle counts, magnetic field measurements, and solar wind parameters</a:t>
            </a:r>
          </a:p>
          <a:p>
            <a:r>
              <a:rPr lang="en-US" dirty="0"/>
              <a:t>Only two chances per orbit, via quick pass-through, limits chances to observe</a:t>
            </a:r>
          </a:p>
        </p:txBody>
      </p:sp>
    </p:spTree>
    <p:extLst>
      <p:ext uri="{BB962C8B-B14F-4D97-AF65-F5344CB8AC3E}">
        <p14:creationId xmlns:p14="http://schemas.microsoft.com/office/powerpoint/2010/main" val="885244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Crossing Orbits</a:t>
            </a:r>
          </a:p>
        </p:txBody>
      </p:sp>
      <p:sp>
        <p:nvSpPr>
          <p:cNvPr id="3" name="Content Placeholder 2"/>
          <p:cNvSpPr>
            <a:spLocks noGrp="1"/>
          </p:cNvSpPr>
          <p:nvPr>
            <p:ph idx="1"/>
          </p:nvPr>
        </p:nvSpPr>
        <p:spPr>
          <a:xfrm>
            <a:off x="913795" y="2223402"/>
            <a:ext cx="9946862" cy="4312479"/>
          </a:xfrm>
        </p:spPr>
        <p:txBody>
          <a:bodyPr>
            <a:normAutofit/>
          </a:bodyPr>
          <a:lstStyle/>
          <a:p>
            <a:r>
              <a:rPr lang="en-US" dirty="0"/>
              <a:t>Goal: Identify “crossing orbits”, where the spacecraft orbits intersect.</a:t>
            </a:r>
          </a:p>
          <a:p>
            <a:r>
              <a:rPr lang="en-US" dirty="0"/>
              <a:t>To limit the useable sets, the following basic conditions were applied:</a:t>
            </a:r>
          </a:p>
          <a:p>
            <a:pPr lvl="1"/>
            <a:r>
              <a:rPr lang="en-US" dirty="0"/>
              <a:t>MAVEN must be in the ionosphere to study the region within a short time of intersect.</a:t>
            </a:r>
          </a:p>
          <a:p>
            <a:pPr lvl="1"/>
            <a:r>
              <a:rPr lang="en-US" dirty="0"/>
              <a:t>The two spacecraft should reach this point within a few minutes of each other.</a:t>
            </a:r>
          </a:p>
          <a:p>
            <a:pPr lvl="1"/>
            <a:r>
              <a:rPr lang="en-US" dirty="0"/>
              <a:t>The crossing point must be on the day side of the planet.</a:t>
            </a:r>
          </a:p>
          <a:p>
            <a:r>
              <a:rPr lang="en-US" dirty="0"/>
              <a:t>In the first three MAVEN data releases (thru 8/15), there were 41 candidate orbits.</a:t>
            </a:r>
          </a:p>
          <a:p>
            <a:pPr lvl="1"/>
            <a:r>
              <a:rPr lang="en-US" dirty="0"/>
              <a:t>23 had no MARSIS ionospheric data (instrument off or in subsurface sounding mode)</a:t>
            </a:r>
          </a:p>
          <a:p>
            <a:pPr lvl="1"/>
            <a:r>
              <a:rPr lang="en-US" dirty="0"/>
              <a:t>18 had MARSIS data but cross deep on the night side (no ionospheric signal)</a:t>
            </a:r>
          </a:p>
          <a:p>
            <a:pPr lvl="1"/>
            <a:r>
              <a:rPr lang="en-US" dirty="0"/>
              <a:t>This leaves </a:t>
            </a:r>
            <a:r>
              <a:rPr lang="en-US" b="1" dirty="0"/>
              <a:t>0</a:t>
            </a:r>
            <a:r>
              <a:rPr lang="en-US" dirty="0"/>
              <a:t> useable orbits</a:t>
            </a:r>
          </a:p>
        </p:txBody>
      </p:sp>
      <p:pic>
        <p:nvPicPr>
          <p:cNvPr id="4" name="Picture 3" descr="conj.png">
            <a:extLst>
              <a:ext uri="{FF2B5EF4-FFF2-40B4-BE49-F238E27FC236}">
                <a16:creationId xmlns:a16="http://schemas.microsoft.com/office/drawing/2014/main" id="{2FB0EC75-19FC-4728-A559-2F85BCFA7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429" y="322119"/>
            <a:ext cx="2421466" cy="2421466"/>
          </a:xfrm>
          <a:prstGeom prst="rect">
            <a:avLst/>
          </a:prstGeom>
        </p:spPr>
      </p:pic>
    </p:spTree>
    <p:extLst>
      <p:ext uri="{BB962C8B-B14F-4D97-AF65-F5344CB8AC3E}">
        <p14:creationId xmlns:p14="http://schemas.microsoft.com/office/powerpoint/2010/main" val="7389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PARTICLE DATA (NGIMS)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7800" y="1610590"/>
            <a:ext cx="7485750" cy="5052571"/>
          </a:xfrm>
        </p:spPr>
      </p:pic>
      <p:sp>
        <p:nvSpPr>
          <p:cNvPr id="5" name="TextBox 4"/>
          <p:cNvSpPr txBox="1"/>
          <p:nvPr/>
        </p:nvSpPr>
        <p:spPr>
          <a:xfrm>
            <a:off x="9933709" y="1724891"/>
            <a:ext cx="2235035" cy="646331"/>
          </a:xfrm>
          <a:prstGeom prst="rect">
            <a:avLst/>
          </a:prstGeom>
          <a:noFill/>
        </p:spPr>
        <p:txBody>
          <a:bodyPr wrap="none" rtlCol="0">
            <a:spAutoFit/>
          </a:bodyPr>
          <a:lstStyle/>
          <a:p>
            <a:r>
              <a:rPr lang="en-US" dirty="0"/>
              <a:t>From </a:t>
            </a:r>
            <a:r>
              <a:rPr lang="en-US" dirty="0" err="1"/>
              <a:t>Bougher</a:t>
            </a:r>
            <a:r>
              <a:rPr lang="en-US" dirty="0"/>
              <a:t>, et al</a:t>
            </a:r>
          </a:p>
          <a:p>
            <a:r>
              <a:rPr lang="en-US" dirty="0"/>
              <a:t>(2015)</a:t>
            </a:r>
          </a:p>
        </p:txBody>
      </p:sp>
    </p:spTree>
    <p:extLst>
      <p:ext uri="{BB962C8B-B14F-4D97-AF65-F5344CB8AC3E}">
        <p14:creationId xmlns:p14="http://schemas.microsoft.com/office/powerpoint/2010/main" val="3645573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NGIMS &amp; MAGNETOMETER DATA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131" y="1579418"/>
            <a:ext cx="11407087" cy="5153891"/>
          </a:xfrm>
        </p:spPr>
      </p:pic>
    </p:spTree>
    <p:extLst>
      <p:ext uri="{BB962C8B-B14F-4D97-AF65-F5344CB8AC3E}">
        <p14:creationId xmlns:p14="http://schemas.microsoft.com/office/powerpoint/2010/main" val="3535467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7096992" cy="1326321"/>
          </a:xfrm>
        </p:spPr>
        <p:txBody>
          <a:bodyPr>
            <a:normAutofit/>
          </a:bodyPr>
          <a:lstStyle/>
          <a:p>
            <a:r>
              <a:rPr lang="en-US" sz="4400" dirty="0"/>
              <a:t>A closer look</a:t>
            </a:r>
          </a:p>
        </p:txBody>
      </p:sp>
      <p:sp>
        <p:nvSpPr>
          <p:cNvPr id="6" name="Content Placeholder 5"/>
          <p:cNvSpPr>
            <a:spLocks noGrp="1"/>
          </p:cNvSpPr>
          <p:nvPr>
            <p:ph sz="half" idx="1"/>
          </p:nvPr>
        </p:nvSpPr>
        <p:spPr>
          <a:xfrm>
            <a:off x="913795" y="2088319"/>
            <a:ext cx="5106004" cy="4260526"/>
          </a:xfrm>
        </p:spPr>
        <p:txBody>
          <a:bodyPr/>
          <a:lstStyle/>
          <a:p>
            <a:r>
              <a:rPr lang="en-US" dirty="0"/>
              <a:t>NGIMS instrument frequently shows a jump up in density by a factor of 2-3 in the region near 200 km in altitude.</a:t>
            </a:r>
          </a:p>
          <a:p>
            <a:r>
              <a:rPr lang="en-US" dirty="0"/>
              <a:t>Density jump is the result of nearly all ion components increasing in density.</a:t>
            </a:r>
          </a:p>
          <a:p>
            <a:r>
              <a:rPr lang="en-US" dirty="0"/>
              <a:t>Magnetometer almost always shows a kink in the magnetic field magnitude at the same place, and generally also has one or more field components flip direction at the same time.</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96992" y="149857"/>
            <a:ext cx="4859370" cy="6598128"/>
          </a:xfrm>
        </p:spPr>
      </p:pic>
    </p:spTree>
    <p:extLst>
      <p:ext uri="{BB962C8B-B14F-4D97-AF65-F5344CB8AC3E}">
        <p14:creationId xmlns:p14="http://schemas.microsoft.com/office/powerpoint/2010/main" val="1854426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155" y="371763"/>
            <a:ext cx="4546309" cy="6173048"/>
          </a:xfrm>
        </p:spPr>
      </p:pic>
      <p:pic>
        <p:nvPicPr>
          <p:cNvPr id="27" name="Content Placeholder 2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91758" y="371763"/>
            <a:ext cx="4545660" cy="6172167"/>
          </a:xfr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673" y="371764"/>
            <a:ext cx="4544496" cy="6170587"/>
          </a:xfrm>
          <a:prstGeom prst="rect">
            <a:avLst/>
          </a:prstGeom>
        </p:spPr>
      </p:pic>
    </p:spTree>
    <p:extLst>
      <p:ext uri="{BB962C8B-B14F-4D97-AF65-F5344CB8AC3E}">
        <p14:creationId xmlns:p14="http://schemas.microsoft.com/office/powerpoint/2010/main" val="1126565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The big dip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779" y="1620982"/>
            <a:ext cx="11211792" cy="5105046"/>
          </a:xfrm>
        </p:spPr>
      </p:pic>
    </p:spTree>
    <p:extLst>
      <p:ext uri="{BB962C8B-B14F-4D97-AF65-F5344CB8AC3E}">
        <p14:creationId xmlns:p14="http://schemas.microsoft.com/office/powerpoint/2010/main" val="1003190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737" y="61515"/>
            <a:ext cx="10868890" cy="6720197"/>
          </a:xfrm>
        </p:spPr>
      </p:pic>
    </p:spTree>
    <p:extLst>
      <p:ext uri="{BB962C8B-B14F-4D97-AF65-F5344CB8AC3E}">
        <p14:creationId xmlns:p14="http://schemas.microsoft.com/office/powerpoint/2010/main" val="2797800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1015" y="3377045"/>
            <a:ext cx="10587093" cy="3476487"/>
          </a:xfrm>
        </p:spPr>
      </p:pic>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4399" y="-11451"/>
            <a:ext cx="10583709" cy="3660654"/>
          </a:xfrm>
        </p:spPr>
      </p:pic>
    </p:spTree>
    <p:extLst>
      <p:ext uri="{BB962C8B-B14F-4D97-AF65-F5344CB8AC3E}">
        <p14:creationId xmlns:p14="http://schemas.microsoft.com/office/powerpoint/2010/main" val="3103091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9"/>
            <a:ext cx="7812877" cy="1553361"/>
          </a:xfrm>
        </p:spPr>
        <p:txBody>
          <a:bodyPr>
            <a:normAutofit/>
          </a:bodyPr>
          <a:lstStyle/>
          <a:p>
            <a:r>
              <a:rPr lang="en-US" dirty="0"/>
              <a:t>Topside layer – </a:t>
            </a:r>
            <a:br>
              <a:rPr lang="en-US" dirty="0"/>
            </a:br>
            <a:r>
              <a:rPr lang="en-US" dirty="0"/>
              <a:t>Conjunction Observation</a:t>
            </a:r>
          </a:p>
        </p:txBody>
      </p:sp>
      <p:sp>
        <p:nvSpPr>
          <p:cNvPr id="3" name="Content Placeholder 2"/>
          <p:cNvSpPr>
            <a:spLocks noGrp="1"/>
          </p:cNvSpPr>
          <p:nvPr>
            <p:ph idx="1"/>
          </p:nvPr>
        </p:nvSpPr>
        <p:spPr>
          <a:xfrm>
            <a:off x="304801" y="1828001"/>
            <a:ext cx="7812876" cy="4580466"/>
          </a:xfrm>
        </p:spPr>
        <p:txBody>
          <a:bodyPr>
            <a:normAutofit/>
          </a:bodyPr>
          <a:lstStyle/>
          <a:p>
            <a:pPr marL="0" indent="0" algn="ctr">
              <a:spcAft>
                <a:spcPts val="1200"/>
              </a:spcAft>
              <a:buNone/>
            </a:pPr>
            <a:r>
              <a:rPr lang="en-US" sz="2400" dirty="0"/>
              <a:t>Feature jointly detected in Oct. 2015 crossing orbit!</a:t>
            </a:r>
          </a:p>
        </p:txBody>
      </p:sp>
      <p:pic>
        <p:nvPicPr>
          <p:cNvPr id="8" name="Picture 7">
            <a:extLst>
              <a:ext uri="{FF2B5EF4-FFF2-40B4-BE49-F238E27FC236}">
                <a16:creationId xmlns:a16="http://schemas.microsoft.com/office/drawing/2014/main" id="{BDA8FD76-1480-469C-A476-0076F448FCA0}"/>
              </a:ext>
            </a:extLst>
          </p:cNvPr>
          <p:cNvPicPr>
            <a:picLocks noChangeAspect="1"/>
          </p:cNvPicPr>
          <p:nvPr/>
        </p:nvPicPr>
        <p:blipFill>
          <a:blip r:embed="rId2"/>
          <a:stretch>
            <a:fillRect/>
          </a:stretch>
        </p:blipFill>
        <p:spPr>
          <a:xfrm>
            <a:off x="8117677" y="242180"/>
            <a:ext cx="3286444" cy="6419995"/>
          </a:xfrm>
          <a:prstGeom prst="rect">
            <a:avLst/>
          </a:prstGeom>
        </p:spPr>
      </p:pic>
      <p:pic>
        <p:nvPicPr>
          <p:cNvPr id="10" name="Picture 9">
            <a:extLst>
              <a:ext uri="{FF2B5EF4-FFF2-40B4-BE49-F238E27FC236}">
                <a16:creationId xmlns:a16="http://schemas.microsoft.com/office/drawing/2014/main" id="{B791FECF-81BF-4CC3-B6EA-B323655B9E38}"/>
              </a:ext>
            </a:extLst>
          </p:cNvPr>
          <p:cNvPicPr>
            <a:picLocks noChangeAspect="1"/>
          </p:cNvPicPr>
          <p:nvPr/>
        </p:nvPicPr>
        <p:blipFill>
          <a:blip r:embed="rId3"/>
          <a:stretch>
            <a:fillRect/>
          </a:stretch>
        </p:blipFill>
        <p:spPr>
          <a:xfrm>
            <a:off x="1966610" y="2843457"/>
            <a:ext cx="4489256" cy="3179187"/>
          </a:xfrm>
          <a:prstGeom prst="rect">
            <a:avLst/>
          </a:prstGeom>
        </p:spPr>
      </p:pic>
    </p:spTree>
    <p:extLst>
      <p:ext uri="{BB962C8B-B14F-4D97-AF65-F5344CB8AC3E}">
        <p14:creationId xmlns:p14="http://schemas.microsoft.com/office/powerpoint/2010/main" val="4074809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MAGNETIC FIELDS</a:t>
            </a:r>
          </a:p>
        </p:txBody>
      </p:sp>
      <p:pic>
        <p:nvPicPr>
          <p:cNvPr id="4" name="Content Placeholder 3"/>
          <p:cNvPicPr>
            <a:picLocks noGrp="1" noChangeAspect="1"/>
          </p:cNvPicPr>
          <p:nvPr>
            <p:ph idx="1"/>
          </p:nvPr>
        </p:nvPicPr>
        <p:blipFill>
          <a:blip r:embed="rId2"/>
          <a:stretch>
            <a:fillRect/>
          </a:stretch>
        </p:blipFill>
        <p:spPr>
          <a:xfrm>
            <a:off x="1174172" y="2106383"/>
            <a:ext cx="9863241" cy="3789128"/>
          </a:xfrm>
        </p:spPr>
      </p:pic>
      <p:sp>
        <p:nvSpPr>
          <p:cNvPr id="3" name="Rectangle 2">
            <a:extLst>
              <a:ext uri="{FF2B5EF4-FFF2-40B4-BE49-F238E27FC236}">
                <a16:creationId xmlns:a16="http://schemas.microsoft.com/office/drawing/2014/main" id="{7DCCF768-3E7A-441C-A2D5-40B23BD37094}"/>
              </a:ext>
            </a:extLst>
          </p:cNvPr>
          <p:cNvSpPr/>
          <p:nvPr/>
        </p:nvSpPr>
        <p:spPr>
          <a:xfrm>
            <a:off x="6176513" y="2104844"/>
            <a:ext cx="4841315" cy="3789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2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95269" y="1717586"/>
            <a:ext cx="9001462" cy="2387600"/>
          </a:xfrm>
        </p:spPr>
        <p:txBody>
          <a:bodyPr/>
          <a:lstStyle/>
          <a:p>
            <a:r>
              <a:rPr lang="en-US" dirty="0"/>
              <a:t>RECENT MARSIS SCIENCE HIGHLIGHTS</a:t>
            </a:r>
          </a:p>
        </p:txBody>
      </p:sp>
    </p:spTree>
    <p:extLst>
      <p:ext uri="{BB962C8B-B14F-4D97-AF65-F5344CB8AC3E}">
        <p14:creationId xmlns:p14="http://schemas.microsoft.com/office/powerpoint/2010/main" val="2541100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A62203-AB3B-4E14-95A1-FD79EF42B32E}"/>
              </a:ext>
            </a:extLst>
          </p:cNvPr>
          <p:cNvSpPr>
            <a:spLocks noGrp="1"/>
          </p:cNvSpPr>
          <p:nvPr>
            <p:ph type="title"/>
          </p:nvPr>
        </p:nvSpPr>
        <p:spPr/>
        <p:txBody>
          <a:bodyPr>
            <a:normAutofit/>
          </a:bodyPr>
          <a:lstStyle/>
          <a:p>
            <a:r>
              <a:rPr lang="en-US" sz="4400" dirty="0"/>
              <a:t>“MARSIS Effect” in ASPERA</a:t>
            </a:r>
          </a:p>
        </p:txBody>
      </p:sp>
      <p:sp>
        <p:nvSpPr>
          <p:cNvPr id="5" name="Content Placeholder 4">
            <a:extLst>
              <a:ext uri="{FF2B5EF4-FFF2-40B4-BE49-F238E27FC236}">
                <a16:creationId xmlns:a16="http://schemas.microsoft.com/office/drawing/2014/main" id="{CAAD2EA8-C0E7-4ED3-A219-50B2C568F613}"/>
              </a:ext>
            </a:extLst>
          </p:cNvPr>
          <p:cNvSpPr>
            <a:spLocks noGrp="1"/>
          </p:cNvSpPr>
          <p:nvPr>
            <p:ph sz="half" idx="1"/>
          </p:nvPr>
        </p:nvSpPr>
        <p:spPr/>
        <p:txBody>
          <a:bodyPr/>
          <a:lstStyle/>
          <a:p>
            <a:r>
              <a:rPr lang="en-US" dirty="0"/>
              <a:t>Another Mars Express experiment, ASPERA, sees isolated bursts in its Ion observations when MARSIS is operating at low frequency.</a:t>
            </a:r>
          </a:p>
          <a:p>
            <a:r>
              <a:rPr lang="en-US" dirty="0"/>
              <a:t>Frequency corresponds to MARSIS sounding frequency at the time</a:t>
            </a:r>
          </a:p>
          <a:p>
            <a:r>
              <a:rPr lang="en-US" dirty="0"/>
              <a:t>Believed to be ions in </a:t>
            </a:r>
            <a:r>
              <a:rPr lang="en-US" dirty="0" err="1"/>
              <a:t>cycloton</a:t>
            </a:r>
            <a:r>
              <a:rPr lang="en-US" dirty="0"/>
              <a:t> orbits around Mars Express, excited by MARSIS soundings</a:t>
            </a:r>
          </a:p>
        </p:txBody>
      </p:sp>
      <p:pic>
        <p:nvPicPr>
          <p:cNvPr id="8" name="Content Placeholder 7">
            <a:extLst>
              <a:ext uri="{FF2B5EF4-FFF2-40B4-BE49-F238E27FC236}">
                <a16:creationId xmlns:a16="http://schemas.microsoft.com/office/drawing/2014/main" id="{F5C4A544-3E2D-4BE6-9846-527A90899A99}"/>
              </a:ext>
            </a:extLst>
          </p:cNvPr>
          <p:cNvPicPr>
            <a:picLocks noGrp="1" noChangeAspect="1"/>
          </p:cNvPicPr>
          <p:nvPr>
            <p:ph sz="half" idx="2"/>
          </p:nvPr>
        </p:nvPicPr>
        <p:blipFill>
          <a:blip r:embed="rId2"/>
          <a:stretch>
            <a:fillRect/>
          </a:stretch>
        </p:blipFill>
        <p:spPr>
          <a:xfrm>
            <a:off x="6555109" y="2087563"/>
            <a:ext cx="4331645" cy="3703637"/>
          </a:xfrm>
        </p:spPr>
      </p:pic>
    </p:spTree>
    <p:extLst>
      <p:ext uri="{BB962C8B-B14F-4D97-AF65-F5344CB8AC3E}">
        <p14:creationId xmlns:p14="http://schemas.microsoft.com/office/powerpoint/2010/main" val="27759676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09600"/>
            <a:ext cx="5394850" cy="1326321"/>
          </a:xfrm>
        </p:spPr>
        <p:txBody>
          <a:bodyPr>
            <a:normAutofit/>
          </a:bodyPr>
          <a:lstStyle/>
          <a:p>
            <a:r>
              <a:rPr lang="en-US" sz="4400" dirty="0"/>
              <a:t>Comet layer</a:t>
            </a:r>
          </a:p>
        </p:txBody>
      </p:sp>
      <p:sp>
        <p:nvSpPr>
          <p:cNvPr id="4" name="Content Placeholder 3"/>
          <p:cNvSpPr>
            <a:spLocks noGrp="1"/>
          </p:cNvSpPr>
          <p:nvPr>
            <p:ph sz="half" idx="1"/>
          </p:nvPr>
        </p:nvSpPr>
        <p:spPr>
          <a:xfrm>
            <a:off x="290945" y="1756064"/>
            <a:ext cx="5103906" cy="4883727"/>
          </a:xfrm>
        </p:spPr>
        <p:txBody>
          <a:bodyPr>
            <a:normAutofit/>
          </a:bodyPr>
          <a:lstStyle/>
          <a:p>
            <a:r>
              <a:rPr lang="en-US" dirty="0"/>
              <a:t>In late 2014, comet Siding Spring flew within 135,000 km of Mars at a velocity of 56 km/s.  Due to the high speed, dust impacts had the potential to strongly ionize the upper atmosphere.</a:t>
            </a:r>
          </a:p>
          <a:p>
            <a:r>
              <a:rPr lang="en-US" dirty="0"/>
              <a:t>Generated a transient layer at 100 km, with density up to 2.6 x 10</a:t>
            </a:r>
            <a:r>
              <a:rPr lang="en-US" baseline="30000" dirty="0"/>
              <a:t>5</a:t>
            </a:r>
            <a:r>
              <a:rPr lang="en-US" dirty="0"/>
              <a:t> cm</a:t>
            </a:r>
            <a:r>
              <a:rPr lang="en-US" baseline="30000" dirty="0"/>
              <a:t>-3</a:t>
            </a:r>
            <a:r>
              <a:rPr lang="en-US" dirty="0"/>
              <a:t>.  This is the highest ever seen on the </a:t>
            </a:r>
            <a:r>
              <a:rPr lang="en-US" dirty="0" err="1"/>
              <a:t>nightside</a:t>
            </a:r>
            <a:r>
              <a:rPr lang="en-US" dirty="0"/>
              <a:t>.</a:t>
            </a:r>
          </a:p>
          <a:p>
            <a:r>
              <a:rPr lang="en-US" dirty="0"/>
              <a:t>Layer present on dayside as well, at a slightly lower density (1.8 x 10</a:t>
            </a:r>
            <a:r>
              <a:rPr lang="en-US" baseline="30000" dirty="0"/>
              <a:t>5</a:t>
            </a:r>
            <a:r>
              <a:rPr lang="en-US" dirty="0"/>
              <a:t> cm</a:t>
            </a:r>
            <a:r>
              <a:rPr lang="en-US" baseline="30000" dirty="0"/>
              <a:t>-3</a:t>
            </a:r>
            <a:r>
              <a:rPr lang="en-US" dirty="0"/>
              <a:t>), but still larger than the main layer.</a:t>
            </a:r>
          </a:p>
          <a:p>
            <a:r>
              <a:rPr lang="en-US" dirty="0"/>
              <a:t>Lasted between 14 and 21 hours.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4851" y="138790"/>
            <a:ext cx="6696969" cy="6615301"/>
          </a:xfrm>
        </p:spPr>
      </p:pic>
    </p:spTree>
    <p:extLst>
      <p:ext uri="{BB962C8B-B14F-4D97-AF65-F5344CB8AC3E}">
        <p14:creationId xmlns:p14="http://schemas.microsoft.com/office/powerpoint/2010/main" val="1291052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F866C-F357-438C-8690-943CFE2B8885}"/>
              </a:ext>
            </a:extLst>
          </p:cNvPr>
          <p:cNvSpPr>
            <a:spLocks noGrp="1"/>
          </p:cNvSpPr>
          <p:nvPr>
            <p:ph type="title"/>
          </p:nvPr>
        </p:nvSpPr>
        <p:spPr>
          <a:xfrm>
            <a:off x="194733" y="448733"/>
            <a:ext cx="11794067" cy="1326321"/>
          </a:xfrm>
        </p:spPr>
        <p:txBody>
          <a:bodyPr/>
          <a:lstStyle/>
          <a:p>
            <a:r>
              <a:rPr lang="en-US" dirty="0"/>
              <a:t>TRANSIENT IONOPAUSE – DENSITY GRADIENTS</a:t>
            </a:r>
          </a:p>
        </p:txBody>
      </p:sp>
      <p:pic>
        <p:nvPicPr>
          <p:cNvPr id="11" name="Content Placeholder 10">
            <a:extLst>
              <a:ext uri="{FF2B5EF4-FFF2-40B4-BE49-F238E27FC236}">
                <a16:creationId xmlns:a16="http://schemas.microsoft.com/office/drawing/2014/main" id="{095BFD54-F3D5-4A35-A4F0-DD8410841F46}"/>
              </a:ext>
            </a:extLst>
          </p:cNvPr>
          <p:cNvPicPr>
            <a:picLocks noGrp="1" noChangeAspect="1"/>
          </p:cNvPicPr>
          <p:nvPr>
            <p:ph sz="half" idx="2"/>
          </p:nvPr>
        </p:nvPicPr>
        <p:blipFill>
          <a:blip r:embed="rId2"/>
          <a:stretch>
            <a:fillRect/>
          </a:stretch>
        </p:blipFill>
        <p:spPr>
          <a:xfrm>
            <a:off x="5621868" y="1926696"/>
            <a:ext cx="5258504" cy="4509409"/>
          </a:xfrm>
        </p:spPr>
      </p:pic>
      <p:pic>
        <p:nvPicPr>
          <p:cNvPr id="9" name="Content Placeholder 8">
            <a:extLst>
              <a:ext uri="{FF2B5EF4-FFF2-40B4-BE49-F238E27FC236}">
                <a16:creationId xmlns:a16="http://schemas.microsoft.com/office/drawing/2014/main" id="{341DC671-24F3-4B80-843E-E40D3AF85841}"/>
              </a:ext>
            </a:extLst>
          </p:cNvPr>
          <p:cNvPicPr>
            <a:picLocks noGrp="1" noChangeAspect="1"/>
          </p:cNvPicPr>
          <p:nvPr>
            <p:ph sz="half" idx="1"/>
          </p:nvPr>
        </p:nvPicPr>
        <p:blipFill>
          <a:blip r:embed="rId3"/>
          <a:stretch>
            <a:fillRect/>
          </a:stretch>
        </p:blipFill>
        <p:spPr>
          <a:xfrm>
            <a:off x="1058333" y="1926696"/>
            <a:ext cx="4083434" cy="4515392"/>
          </a:xfrm>
        </p:spPr>
      </p:pic>
    </p:spTree>
    <p:extLst>
      <p:ext uri="{BB962C8B-B14F-4D97-AF65-F5344CB8AC3E}">
        <p14:creationId xmlns:p14="http://schemas.microsoft.com/office/powerpoint/2010/main" val="24222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5"/>
          <p:cNvSpPr>
            <a:spLocks noGrp="1"/>
          </p:cNvSpPr>
          <p:nvPr>
            <p:ph type="title"/>
          </p:nvPr>
        </p:nvSpPr>
        <p:spPr>
          <a:xfrm>
            <a:off x="457200" y="228600"/>
            <a:ext cx="11455400" cy="1143000"/>
          </a:xfrm>
        </p:spPr>
        <p:txBody>
          <a:bodyPr>
            <a:normAutofit/>
          </a:bodyPr>
          <a:lstStyle/>
          <a:p>
            <a:r>
              <a:rPr lang="en-US" dirty="0"/>
              <a:t>Radar Detections of Martian IONOPAUSE</a:t>
            </a:r>
            <a:endParaRPr lang="en-US" i="1" dirty="0"/>
          </a:p>
        </p:txBody>
      </p:sp>
      <p:pic>
        <p:nvPicPr>
          <p:cNvPr id="7" name="Content Placeholder 6">
            <a:extLst>
              <a:ext uri="{FF2B5EF4-FFF2-40B4-BE49-F238E27FC236}">
                <a16:creationId xmlns:a16="http://schemas.microsoft.com/office/drawing/2014/main" id="{34EE2318-C053-4BAE-B19E-BDCB6EEF8326}"/>
              </a:ext>
            </a:extLst>
          </p:cNvPr>
          <p:cNvPicPr>
            <a:picLocks noGrp="1" noChangeAspect="1"/>
          </p:cNvPicPr>
          <p:nvPr>
            <p:ph sz="half" idx="1"/>
          </p:nvPr>
        </p:nvPicPr>
        <p:blipFill>
          <a:blip r:embed="rId2">
            <a:alphaModFix/>
            <a:extLst>
              <a:ext uri="{28A0092B-C50C-407E-A947-70E740481C1C}">
                <a14:useLocalDpi xmlns:a14="http://schemas.microsoft.com/office/drawing/2010/main" val="0"/>
              </a:ext>
            </a:extLst>
          </a:blip>
          <a:stretch>
            <a:fillRect/>
          </a:stretch>
        </p:blipFill>
        <p:spPr>
          <a:xfrm>
            <a:off x="5926667" y="2395540"/>
            <a:ext cx="5808133" cy="3902918"/>
          </a:xfrm>
          <a:solidFill>
            <a:schemeClr val="tx1"/>
          </a:solidFill>
        </p:spPr>
      </p:pic>
      <p:sp>
        <p:nvSpPr>
          <p:cNvPr id="3" name="Content Placeholder 2">
            <a:extLst>
              <a:ext uri="{FF2B5EF4-FFF2-40B4-BE49-F238E27FC236}">
                <a16:creationId xmlns:a16="http://schemas.microsoft.com/office/drawing/2014/main" id="{21177C51-DCBE-4CF9-9122-FD75A0C137D9}"/>
              </a:ext>
            </a:extLst>
          </p:cNvPr>
          <p:cNvSpPr>
            <a:spLocks noGrp="1"/>
          </p:cNvSpPr>
          <p:nvPr>
            <p:ph sz="half" idx="2"/>
          </p:nvPr>
        </p:nvSpPr>
        <p:spPr>
          <a:xfrm>
            <a:off x="5994400" y="1450544"/>
            <a:ext cx="5486724" cy="999092"/>
          </a:xfrm>
        </p:spPr>
        <p:txBody>
          <a:bodyPr>
            <a:normAutofit/>
          </a:bodyPr>
          <a:lstStyle/>
          <a:p>
            <a:pPr>
              <a:spcAft>
                <a:spcPts val="600"/>
              </a:spcAft>
            </a:pPr>
            <a:r>
              <a:rPr lang="en-US" dirty="0"/>
              <a:t>MARSIS radar is capable of directly seeing echoes from the ionopause boundary</a:t>
            </a:r>
          </a:p>
        </p:txBody>
      </p:sp>
      <p:sp>
        <p:nvSpPr>
          <p:cNvPr id="2" name="TextBox 1">
            <a:extLst>
              <a:ext uri="{FF2B5EF4-FFF2-40B4-BE49-F238E27FC236}">
                <a16:creationId xmlns:a16="http://schemas.microsoft.com/office/drawing/2014/main" id="{EBE5F01B-448C-44BC-83DD-63DD3E8C7C95}"/>
              </a:ext>
            </a:extLst>
          </p:cNvPr>
          <p:cNvSpPr txBox="1"/>
          <p:nvPr/>
        </p:nvSpPr>
        <p:spPr>
          <a:xfrm>
            <a:off x="7627868" y="5973750"/>
            <a:ext cx="2849050" cy="307777"/>
          </a:xfrm>
          <a:prstGeom prst="rect">
            <a:avLst/>
          </a:prstGeom>
          <a:noFill/>
        </p:spPr>
        <p:txBody>
          <a:bodyPr wrap="none" rtlCol="0">
            <a:spAutoFit/>
          </a:bodyPr>
          <a:lstStyle/>
          <a:p>
            <a:r>
              <a:rPr lang="en-US" sz="1400" i="1" dirty="0"/>
              <a:t>Preliminary figure from Feng Chu</a:t>
            </a:r>
          </a:p>
        </p:txBody>
      </p:sp>
      <p:pic>
        <p:nvPicPr>
          <p:cNvPr id="6" name="Content Placeholder 5">
            <a:extLst>
              <a:ext uri="{FF2B5EF4-FFF2-40B4-BE49-F238E27FC236}">
                <a16:creationId xmlns:a16="http://schemas.microsoft.com/office/drawing/2014/main" id="{7D1325EA-B1AF-4527-9A28-BC77116CCECC}"/>
              </a:ext>
            </a:extLst>
          </p:cNvPr>
          <p:cNvPicPr>
            <a:picLocks noChangeAspect="1"/>
          </p:cNvPicPr>
          <p:nvPr/>
        </p:nvPicPr>
        <p:blipFill>
          <a:blip r:embed="rId3"/>
          <a:stretch>
            <a:fillRect/>
          </a:stretch>
        </p:blipFill>
        <p:spPr>
          <a:xfrm>
            <a:off x="457200" y="1241785"/>
            <a:ext cx="5105400" cy="3109195"/>
          </a:xfrm>
          <a:prstGeom prst="rect">
            <a:avLst/>
          </a:prstGeom>
        </p:spPr>
      </p:pic>
      <p:sp>
        <p:nvSpPr>
          <p:cNvPr id="8" name="Content Placeholder 2">
            <a:extLst>
              <a:ext uri="{FF2B5EF4-FFF2-40B4-BE49-F238E27FC236}">
                <a16:creationId xmlns:a16="http://schemas.microsoft.com/office/drawing/2014/main" id="{FFC91D4B-CF29-4F7E-8C62-D16CE40A7B1F}"/>
              </a:ext>
            </a:extLst>
          </p:cNvPr>
          <p:cNvSpPr txBox="1">
            <a:spLocks/>
          </p:cNvSpPr>
          <p:nvPr/>
        </p:nvSpPr>
        <p:spPr>
          <a:xfrm>
            <a:off x="651934" y="4419152"/>
            <a:ext cx="5274733" cy="310919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a:spcAft>
                <a:spcPts val="600"/>
              </a:spcAft>
            </a:pPr>
            <a:r>
              <a:rPr lang="en-US" dirty="0"/>
              <a:t>Detections made at all dayside solar zenith angles</a:t>
            </a:r>
          </a:p>
          <a:p>
            <a:pPr>
              <a:spcAft>
                <a:spcPts val="600"/>
              </a:spcAft>
            </a:pPr>
            <a:r>
              <a:rPr lang="en-US" dirty="0"/>
              <a:t>Normalized occurrence rate reveals tendency toward detections away from crustal field regions (right)</a:t>
            </a:r>
          </a:p>
        </p:txBody>
      </p:sp>
      <p:sp>
        <p:nvSpPr>
          <p:cNvPr id="9" name="TextBox 8">
            <a:extLst>
              <a:ext uri="{FF2B5EF4-FFF2-40B4-BE49-F238E27FC236}">
                <a16:creationId xmlns:a16="http://schemas.microsoft.com/office/drawing/2014/main" id="{77E54F43-FBFF-465E-A90D-7BC96C3B186A}"/>
              </a:ext>
            </a:extLst>
          </p:cNvPr>
          <p:cNvSpPr txBox="1"/>
          <p:nvPr/>
        </p:nvSpPr>
        <p:spPr>
          <a:xfrm>
            <a:off x="7078131" y="6407037"/>
            <a:ext cx="2849050" cy="307777"/>
          </a:xfrm>
          <a:prstGeom prst="rect">
            <a:avLst/>
          </a:prstGeom>
          <a:noFill/>
        </p:spPr>
        <p:txBody>
          <a:bodyPr wrap="none" rtlCol="0">
            <a:spAutoFit/>
          </a:bodyPr>
          <a:lstStyle/>
          <a:p>
            <a:r>
              <a:rPr lang="en-US" sz="1400" i="1" dirty="0"/>
              <a:t>Preliminary figure from Feng Chu</a:t>
            </a:r>
          </a:p>
        </p:txBody>
      </p:sp>
    </p:spTree>
    <p:extLst>
      <p:ext uri="{BB962C8B-B14F-4D97-AF65-F5344CB8AC3E}">
        <p14:creationId xmlns:p14="http://schemas.microsoft.com/office/powerpoint/2010/main" val="121897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D194-9163-405D-82CE-A3FC9A9F2BE4}"/>
              </a:ext>
            </a:extLst>
          </p:cNvPr>
          <p:cNvSpPr>
            <a:spLocks noGrp="1"/>
          </p:cNvSpPr>
          <p:nvPr>
            <p:ph type="title"/>
          </p:nvPr>
        </p:nvSpPr>
        <p:spPr>
          <a:xfrm>
            <a:off x="1" y="609600"/>
            <a:ext cx="5165733" cy="1326321"/>
          </a:xfrm>
        </p:spPr>
        <p:txBody>
          <a:bodyPr/>
          <a:lstStyle/>
          <a:p>
            <a:r>
              <a:rPr lang="en-US" dirty="0"/>
              <a:t>A Shock Hits Mars</a:t>
            </a:r>
          </a:p>
        </p:txBody>
      </p:sp>
      <p:pic>
        <p:nvPicPr>
          <p:cNvPr id="10" name="Content Placeholder 9">
            <a:extLst>
              <a:ext uri="{FF2B5EF4-FFF2-40B4-BE49-F238E27FC236}">
                <a16:creationId xmlns:a16="http://schemas.microsoft.com/office/drawing/2014/main" id="{D11BAA64-4F08-4CCD-8013-AB4F3AE1918C}"/>
              </a:ext>
            </a:extLst>
          </p:cNvPr>
          <p:cNvPicPr>
            <a:picLocks noGrp="1" noChangeAspect="1"/>
          </p:cNvPicPr>
          <p:nvPr>
            <p:ph sz="half" idx="2"/>
          </p:nvPr>
        </p:nvPicPr>
        <p:blipFill>
          <a:blip r:embed="rId2"/>
          <a:stretch>
            <a:fillRect/>
          </a:stretch>
        </p:blipFill>
        <p:spPr>
          <a:xfrm>
            <a:off x="5165734" y="673331"/>
            <a:ext cx="6842836" cy="5500255"/>
          </a:xfrm>
        </p:spPr>
      </p:pic>
      <p:sp>
        <p:nvSpPr>
          <p:cNvPr id="8" name="Content Placeholder 7">
            <a:extLst>
              <a:ext uri="{FF2B5EF4-FFF2-40B4-BE49-F238E27FC236}">
                <a16:creationId xmlns:a16="http://schemas.microsoft.com/office/drawing/2014/main" id="{E5D514F4-2BAC-4545-B8B7-CD128BD875CF}"/>
              </a:ext>
            </a:extLst>
          </p:cNvPr>
          <p:cNvSpPr>
            <a:spLocks noGrp="1"/>
          </p:cNvSpPr>
          <p:nvPr>
            <p:ph sz="half" idx="1"/>
          </p:nvPr>
        </p:nvSpPr>
        <p:spPr>
          <a:xfrm>
            <a:off x="207214" y="2088319"/>
            <a:ext cx="4888488" cy="3702881"/>
          </a:xfrm>
        </p:spPr>
        <p:txBody>
          <a:bodyPr/>
          <a:lstStyle/>
          <a:p>
            <a:r>
              <a:rPr lang="en-US" dirty="0"/>
              <a:t>Dual spacecraft observation using MARSIS and MAVEN instruments.</a:t>
            </a:r>
          </a:p>
          <a:p>
            <a:r>
              <a:rPr lang="en-US" dirty="0"/>
              <a:t>Shock first hit MAVEN, in the upstream solar wind, reached MEX a minute later, as MEX was in the ionosphere.</a:t>
            </a:r>
          </a:p>
          <a:p>
            <a:r>
              <a:rPr lang="en-US" dirty="0"/>
              <a:t>Shock created a very disturbed and diffuse ionosphere, along with sharp changes local to the spacecraft.</a:t>
            </a:r>
          </a:p>
        </p:txBody>
      </p:sp>
      <p:sp>
        <p:nvSpPr>
          <p:cNvPr id="5" name="TextBox 4">
            <a:extLst>
              <a:ext uri="{FF2B5EF4-FFF2-40B4-BE49-F238E27FC236}">
                <a16:creationId xmlns:a16="http://schemas.microsoft.com/office/drawing/2014/main" id="{0690D20E-397B-4E1E-9C6A-0D94CED54007}"/>
              </a:ext>
            </a:extLst>
          </p:cNvPr>
          <p:cNvSpPr txBox="1"/>
          <p:nvPr/>
        </p:nvSpPr>
        <p:spPr>
          <a:xfrm>
            <a:off x="7171267" y="6237317"/>
            <a:ext cx="2999283" cy="307777"/>
          </a:xfrm>
          <a:prstGeom prst="rect">
            <a:avLst/>
          </a:prstGeom>
          <a:noFill/>
        </p:spPr>
        <p:txBody>
          <a:bodyPr wrap="none" rtlCol="0">
            <a:spAutoFit/>
          </a:bodyPr>
          <a:lstStyle/>
          <a:p>
            <a:r>
              <a:rPr lang="en-US" sz="1400" i="1" dirty="0"/>
              <a:t>Figure from Harada et al., JGR, 2017</a:t>
            </a:r>
          </a:p>
        </p:txBody>
      </p:sp>
    </p:spTree>
    <p:extLst>
      <p:ext uri="{BB962C8B-B14F-4D97-AF65-F5344CB8AC3E}">
        <p14:creationId xmlns:p14="http://schemas.microsoft.com/office/powerpoint/2010/main" val="3309781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2799"/>
            <a:ext cx="11116733" cy="1143000"/>
          </a:xfrm>
        </p:spPr>
        <p:txBody>
          <a:bodyPr>
            <a:noAutofit/>
          </a:bodyPr>
          <a:lstStyle/>
          <a:p>
            <a:r>
              <a:rPr lang="en-US" dirty="0"/>
              <a:t>Shock WAVE Effects on Nightside</a:t>
            </a:r>
          </a:p>
        </p:txBody>
      </p:sp>
      <p:sp>
        <p:nvSpPr>
          <p:cNvPr id="6" name="Content Placeholder 5"/>
          <p:cNvSpPr>
            <a:spLocks noGrp="1"/>
          </p:cNvSpPr>
          <p:nvPr>
            <p:ph idx="1"/>
          </p:nvPr>
        </p:nvSpPr>
        <p:spPr>
          <a:xfrm>
            <a:off x="9321800" y="2074334"/>
            <a:ext cx="2870201" cy="3808502"/>
          </a:xfrm>
        </p:spPr>
        <p:txBody>
          <a:bodyPr>
            <a:normAutofit lnSpcReduction="10000"/>
          </a:bodyPr>
          <a:lstStyle/>
          <a:p>
            <a:pPr marL="0" indent="0">
              <a:buNone/>
            </a:pPr>
            <a:r>
              <a:rPr lang="en-US" dirty="0"/>
              <a:t>1. Disappearance of ground reflection</a:t>
            </a:r>
          </a:p>
          <a:p>
            <a:pPr marL="0" indent="0">
              <a:buNone/>
            </a:pPr>
            <a:endParaRPr lang="en-US" dirty="0"/>
          </a:p>
          <a:p>
            <a:pPr marL="0" indent="0">
              <a:buNone/>
            </a:pPr>
            <a:r>
              <a:rPr lang="en-US" dirty="0"/>
              <a:t>2. Increased peak electron densities</a:t>
            </a:r>
          </a:p>
          <a:p>
            <a:pPr marL="0" indent="0">
              <a:buNone/>
            </a:pPr>
            <a:endParaRPr lang="en-US" dirty="0"/>
          </a:p>
          <a:p>
            <a:pPr marL="0" indent="0">
              <a:buNone/>
            </a:pPr>
            <a:r>
              <a:rPr lang="en-US" dirty="0"/>
              <a:t>3. Enhancement in induced magnetic fields</a:t>
            </a:r>
            <a:endParaRPr lang="en-US" spc="1093" dirty="0"/>
          </a:p>
        </p:txBody>
      </p:sp>
      <p:pic>
        <p:nvPicPr>
          <p:cNvPr id="3" name="Picture 2" descr="tim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3" y="1981200"/>
            <a:ext cx="9137762" cy="4534893"/>
          </a:xfrm>
          <a:prstGeom prst="rect">
            <a:avLst/>
          </a:prstGeom>
        </p:spPr>
      </p:pic>
      <p:sp>
        <p:nvSpPr>
          <p:cNvPr id="8" name="TextBox 7"/>
          <p:cNvSpPr txBox="1"/>
          <p:nvPr/>
        </p:nvSpPr>
        <p:spPr>
          <a:xfrm>
            <a:off x="6065991" y="2194467"/>
            <a:ext cx="295274" cy="338554"/>
          </a:xfrm>
          <a:prstGeom prst="rect">
            <a:avLst/>
          </a:prstGeom>
          <a:noFill/>
        </p:spPr>
        <p:txBody>
          <a:bodyPr wrap="none" rtlCol="0">
            <a:spAutoFit/>
          </a:bodyPr>
          <a:lstStyle/>
          <a:p>
            <a:r>
              <a:rPr lang="en-US" sz="1600" dirty="0">
                <a:solidFill>
                  <a:srgbClr val="FF0000"/>
                </a:solidFill>
              </a:rPr>
              <a:t>1</a:t>
            </a:r>
          </a:p>
        </p:txBody>
      </p:sp>
      <p:sp>
        <p:nvSpPr>
          <p:cNvPr id="9" name="TextBox 8"/>
          <p:cNvSpPr txBox="1"/>
          <p:nvPr/>
        </p:nvSpPr>
        <p:spPr>
          <a:xfrm>
            <a:off x="6370789" y="4114614"/>
            <a:ext cx="295274" cy="338554"/>
          </a:xfrm>
          <a:prstGeom prst="rect">
            <a:avLst/>
          </a:prstGeom>
          <a:noFill/>
        </p:spPr>
        <p:txBody>
          <a:bodyPr wrap="none" rtlCol="0">
            <a:spAutoFit/>
          </a:bodyPr>
          <a:lstStyle/>
          <a:p>
            <a:r>
              <a:rPr lang="en-US" sz="1600" dirty="0">
                <a:solidFill>
                  <a:srgbClr val="FF0000"/>
                </a:solidFill>
              </a:rPr>
              <a:t>2</a:t>
            </a:r>
          </a:p>
        </p:txBody>
      </p:sp>
      <p:sp>
        <p:nvSpPr>
          <p:cNvPr id="10" name="TextBox 9"/>
          <p:cNvSpPr txBox="1"/>
          <p:nvPr/>
        </p:nvSpPr>
        <p:spPr>
          <a:xfrm>
            <a:off x="6942436" y="5182830"/>
            <a:ext cx="295274" cy="338554"/>
          </a:xfrm>
          <a:prstGeom prst="rect">
            <a:avLst/>
          </a:prstGeom>
          <a:noFill/>
        </p:spPr>
        <p:txBody>
          <a:bodyPr wrap="none" rtlCol="0">
            <a:spAutoFit/>
          </a:bodyPr>
          <a:lstStyle/>
          <a:p>
            <a:r>
              <a:rPr lang="en-US" sz="1600" dirty="0">
                <a:solidFill>
                  <a:srgbClr val="FF0000"/>
                </a:solidFill>
              </a:rPr>
              <a:t>3</a:t>
            </a:r>
          </a:p>
        </p:txBody>
      </p:sp>
      <p:sp>
        <p:nvSpPr>
          <p:cNvPr id="11" name="TextBox 10">
            <a:extLst>
              <a:ext uri="{FF2B5EF4-FFF2-40B4-BE49-F238E27FC236}">
                <a16:creationId xmlns:a16="http://schemas.microsoft.com/office/drawing/2014/main" id="{75E8713D-F6A2-4F09-80D9-C6F1C3022FA7}"/>
              </a:ext>
            </a:extLst>
          </p:cNvPr>
          <p:cNvSpPr txBox="1"/>
          <p:nvPr/>
        </p:nvSpPr>
        <p:spPr>
          <a:xfrm>
            <a:off x="9144000" y="6197424"/>
            <a:ext cx="3034549" cy="307777"/>
          </a:xfrm>
          <a:prstGeom prst="rect">
            <a:avLst/>
          </a:prstGeom>
          <a:noFill/>
        </p:spPr>
        <p:txBody>
          <a:bodyPr wrap="none" rtlCol="0">
            <a:spAutoFit/>
          </a:bodyPr>
          <a:lstStyle/>
          <a:p>
            <a:r>
              <a:rPr lang="en-US" sz="1400" i="1" dirty="0"/>
              <a:t>Figure from Harada et al., GRL, 2018</a:t>
            </a:r>
          </a:p>
        </p:txBody>
      </p:sp>
    </p:spTree>
    <p:extLst>
      <p:ext uri="{BB962C8B-B14F-4D97-AF65-F5344CB8AC3E}">
        <p14:creationId xmlns:p14="http://schemas.microsoft.com/office/powerpoint/2010/main" val="2373330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itle 5"/>
          <p:cNvSpPr>
            <a:spLocks noGrp="1"/>
          </p:cNvSpPr>
          <p:nvPr>
            <p:ph type="title"/>
          </p:nvPr>
        </p:nvSpPr>
        <p:spPr>
          <a:xfrm>
            <a:off x="2286000" y="228600"/>
            <a:ext cx="8229600" cy="1143000"/>
          </a:xfrm>
        </p:spPr>
        <p:txBody>
          <a:bodyPr>
            <a:normAutofit/>
          </a:bodyPr>
          <a:lstStyle/>
          <a:p>
            <a:pPr algn="l"/>
            <a:r>
              <a:rPr lang="en-US" dirty="0"/>
              <a:t>Dust Storms and Lightning</a:t>
            </a:r>
            <a:endParaRPr lang="en-US" i="1" dirty="0"/>
          </a:p>
        </p:txBody>
      </p:sp>
      <p:pic>
        <p:nvPicPr>
          <p:cNvPr id="7" name="Content Placeholder 6">
            <a:extLst>
              <a:ext uri="{FF2B5EF4-FFF2-40B4-BE49-F238E27FC236}">
                <a16:creationId xmlns:a16="http://schemas.microsoft.com/office/drawing/2014/main" id="{34EE2318-C053-4BAE-B19E-BDCB6EEF83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3601" y="1274261"/>
            <a:ext cx="5232399" cy="5192559"/>
          </a:xfrm>
        </p:spPr>
      </p:pic>
      <p:sp>
        <p:nvSpPr>
          <p:cNvPr id="3" name="Content Placeholder 2">
            <a:extLst>
              <a:ext uri="{FF2B5EF4-FFF2-40B4-BE49-F238E27FC236}">
                <a16:creationId xmlns:a16="http://schemas.microsoft.com/office/drawing/2014/main" id="{21177C51-DCBE-4CF9-9122-FD75A0C137D9}"/>
              </a:ext>
            </a:extLst>
          </p:cNvPr>
          <p:cNvSpPr>
            <a:spLocks noGrp="1"/>
          </p:cNvSpPr>
          <p:nvPr>
            <p:ph sz="half" idx="2"/>
          </p:nvPr>
        </p:nvSpPr>
        <p:spPr>
          <a:xfrm>
            <a:off x="6951133" y="1676401"/>
            <a:ext cx="4140200" cy="4114800"/>
          </a:xfrm>
        </p:spPr>
        <p:txBody>
          <a:bodyPr>
            <a:normAutofit fontScale="92500" lnSpcReduction="10000"/>
          </a:bodyPr>
          <a:lstStyle/>
          <a:p>
            <a:pPr>
              <a:spcAft>
                <a:spcPts val="600"/>
              </a:spcAft>
            </a:pPr>
            <a:r>
              <a:rPr lang="en-US" dirty="0"/>
              <a:t>In a follow-up to a previous study, we are analyzing possible lightning events detected by the MARSIS radar.</a:t>
            </a:r>
          </a:p>
          <a:p>
            <a:pPr>
              <a:spcAft>
                <a:spcPts val="600"/>
              </a:spcAft>
            </a:pPr>
            <a:r>
              <a:rPr lang="en-US" dirty="0"/>
              <a:t>Several candidate events, but only one of these events has been seen in the vicinity of a dust storm.</a:t>
            </a:r>
          </a:p>
          <a:p>
            <a:pPr>
              <a:spcAft>
                <a:spcPts val="600"/>
              </a:spcAft>
            </a:pPr>
            <a:r>
              <a:rPr lang="en-US" dirty="0"/>
              <a:t>No lightning events have been observed during the recent Mars dust storm this summer</a:t>
            </a:r>
          </a:p>
        </p:txBody>
      </p:sp>
      <p:sp>
        <p:nvSpPr>
          <p:cNvPr id="2" name="TextBox 1">
            <a:extLst>
              <a:ext uri="{FF2B5EF4-FFF2-40B4-BE49-F238E27FC236}">
                <a16:creationId xmlns:a16="http://schemas.microsoft.com/office/drawing/2014/main" id="{EBE5F01B-448C-44BC-83DD-63DD3E8C7C95}"/>
              </a:ext>
            </a:extLst>
          </p:cNvPr>
          <p:cNvSpPr txBox="1"/>
          <p:nvPr/>
        </p:nvSpPr>
        <p:spPr>
          <a:xfrm>
            <a:off x="6409267" y="5943600"/>
            <a:ext cx="5130800" cy="307777"/>
          </a:xfrm>
          <a:prstGeom prst="rect">
            <a:avLst/>
          </a:prstGeom>
          <a:noFill/>
        </p:spPr>
        <p:txBody>
          <a:bodyPr wrap="square" rtlCol="0">
            <a:spAutoFit/>
          </a:bodyPr>
          <a:lstStyle/>
          <a:p>
            <a:r>
              <a:rPr lang="en-US" sz="1400" i="1" dirty="0"/>
              <a:t>Figure from Bruce Cantor, Malin Space, using MRO-MARCI</a:t>
            </a:r>
          </a:p>
        </p:txBody>
      </p:sp>
    </p:spTree>
    <p:extLst>
      <p:ext uri="{BB962C8B-B14F-4D97-AF65-F5344CB8AC3E}">
        <p14:creationId xmlns:p14="http://schemas.microsoft.com/office/powerpoint/2010/main" val="864679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45D5AA4-CD90-4FCA-97B3-4EFE6D9AD9A0}"/>
              </a:ext>
            </a:extLst>
          </p:cNvPr>
          <p:cNvPicPr>
            <a:picLocks noGrp="1" noChangeAspect="1"/>
          </p:cNvPicPr>
          <p:nvPr>
            <p:ph idx="1"/>
          </p:nvPr>
        </p:nvPicPr>
        <p:blipFill>
          <a:blip r:embed="rId2"/>
          <a:stretch>
            <a:fillRect/>
          </a:stretch>
        </p:blipFill>
        <p:spPr>
          <a:xfrm>
            <a:off x="790575" y="130517"/>
            <a:ext cx="10610849" cy="6631532"/>
          </a:xfrm>
        </p:spPr>
      </p:pic>
      <p:sp>
        <p:nvSpPr>
          <p:cNvPr id="2" name="Title 1">
            <a:extLst>
              <a:ext uri="{FF2B5EF4-FFF2-40B4-BE49-F238E27FC236}">
                <a16:creationId xmlns:a16="http://schemas.microsoft.com/office/drawing/2014/main" id="{2B9F1ECE-656C-4B24-960C-F8247066058D}"/>
              </a:ext>
            </a:extLst>
          </p:cNvPr>
          <p:cNvSpPr>
            <a:spLocks noGrp="1"/>
          </p:cNvSpPr>
          <p:nvPr>
            <p:ph type="title"/>
          </p:nvPr>
        </p:nvSpPr>
        <p:spPr>
          <a:xfrm>
            <a:off x="913795" y="295275"/>
            <a:ext cx="10353761" cy="1326321"/>
          </a:xfrm>
        </p:spPr>
        <p:txBody>
          <a:bodyPr/>
          <a:lstStyle/>
          <a:p>
            <a:r>
              <a:rPr lang="en-US" dirty="0"/>
              <a:t>Water on Mars</a:t>
            </a:r>
          </a:p>
        </p:txBody>
      </p:sp>
      <p:pic>
        <p:nvPicPr>
          <p:cNvPr id="9" name="Picture 8">
            <a:extLst>
              <a:ext uri="{FF2B5EF4-FFF2-40B4-BE49-F238E27FC236}">
                <a16:creationId xmlns:a16="http://schemas.microsoft.com/office/drawing/2014/main" id="{EEBFB1D0-CC06-46DD-A30B-B524FD13BF5D}"/>
              </a:ext>
            </a:extLst>
          </p:cNvPr>
          <p:cNvPicPr>
            <a:picLocks noChangeAspect="1"/>
          </p:cNvPicPr>
          <p:nvPr/>
        </p:nvPicPr>
        <p:blipFill>
          <a:blip r:embed="rId3"/>
          <a:stretch>
            <a:fillRect/>
          </a:stretch>
        </p:blipFill>
        <p:spPr>
          <a:xfrm>
            <a:off x="561975" y="11803"/>
            <a:ext cx="11048999" cy="6846195"/>
          </a:xfrm>
          <a:prstGeom prst="rect">
            <a:avLst/>
          </a:prstGeom>
        </p:spPr>
      </p:pic>
    </p:spTree>
    <p:extLst>
      <p:ext uri="{BB962C8B-B14F-4D97-AF65-F5344CB8AC3E}">
        <p14:creationId xmlns:p14="http://schemas.microsoft.com/office/powerpoint/2010/main" val="189262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95269" y="1717586"/>
            <a:ext cx="9001462" cy="2387600"/>
          </a:xfrm>
        </p:spPr>
        <p:txBody>
          <a:bodyPr/>
          <a:lstStyle/>
          <a:p>
            <a:r>
              <a:rPr lang="en-US" dirty="0"/>
              <a:t>The Future of MARSIS and Mars Express</a:t>
            </a:r>
          </a:p>
        </p:txBody>
      </p:sp>
    </p:spTree>
    <p:extLst>
      <p:ext uri="{BB962C8B-B14F-4D97-AF65-F5344CB8AC3E}">
        <p14:creationId xmlns:p14="http://schemas.microsoft.com/office/powerpoint/2010/main" val="120107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Crustal fields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4879" y="1533131"/>
            <a:ext cx="9611591" cy="5202296"/>
          </a:xfrm>
        </p:spPr>
      </p:pic>
    </p:spTree>
    <p:extLst>
      <p:ext uri="{BB962C8B-B14F-4D97-AF65-F5344CB8AC3E}">
        <p14:creationId xmlns:p14="http://schemas.microsoft.com/office/powerpoint/2010/main" val="7187204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F6B9-E7AF-42A7-8FE2-C73EE027BC69}"/>
              </a:ext>
            </a:extLst>
          </p:cNvPr>
          <p:cNvSpPr>
            <a:spLocks noGrp="1"/>
          </p:cNvSpPr>
          <p:nvPr>
            <p:ph type="title"/>
          </p:nvPr>
        </p:nvSpPr>
        <p:spPr/>
        <p:txBody>
          <a:bodyPr>
            <a:normAutofit/>
          </a:bodyPr>
          <a:lstStyle/>
          <a:p>
            <a:r>
              <a:rPr lang="en-US" sz="4400" dirty="0"/>
              <a:t>The good, the Bad, The Ugly</a:t>
            </a:r>
          </a:p>
        </p:txBody>
      </p:sp>
      <p:sp>
        <p:nvSpPr>
          <p:cNvPr id="3" name="Content Placeholder 2">
            <a:extLst>
              <a:ext uri="{FF2B5EF4-FFF2-40B4-BE49-F238E27FC236}">
                <a16:creationId xmlns:a16="http://schemas.microsoft.com/office/drawing/2014/main" id="{7AE9DFCB-E6E5-4851-BEE3-6E2C2FB0CB39}"/>
              </a:ext>
            </a:extLst>
          </p:cNvPr>
          <p:cNvSpPr>
            <a:spLocks noGrp="1"/>
          </p:cNvSpPr>
          <p:nvPr>
            <p:ph idx="1"/>
          </p:nvPr>
        </p:nvSpPr>
        <p:spPr>
          <a:xfrm>
            <a:off x="913795" y="1759793"/>
            <a:ext cx="10353762" cy="4718649"/>
          </a:xfrm>
        </p:spPr>
        <p:txBody>
          <a:bodyPr/>
          <a:lstStyle/>
          <a:p>
            <a:r>
              <a:rPr lang="en-US" dirty="0"/>
              <a:t>THE GOOD</a:t>
            </a:r>
          </a:p>
          <a:p>
            <a:pPr lvl="1"/>
            <a:r>
              <a:rPr lang="en-US" dirty="0"/>
              <a:t>MARSIS, after 13.5 years of use, has shown little to no degradation and is functioning just as it did the day it turned on.</a:t>
            </a:r>
          </a:p>
          <a:p>
            <a:r>
              <a:rPr lang="en-US" dirty="0"/>
              <a:t>THE BAD</a:t>
            </a:r>
          </a:p>
          <a:p>
            <a:pPr lvl="1"/>
            <a:r>
              <a:rPr lang="en-US" dirty="0"/>
              <a:t>Mars Express isn’t so lucky.  While most instruments are in good shape, a few components have started to fail, and a race is on to see which aspect kills the spacecraft first:</a:t>
            </a:r>
          </a:p>
          <a:p>
            <a:pPr lvl="2"/>
            <a:r>
              <a:rPr lang="en-US" dirty="0"/>
              <a:t>Fuel: 6 kg ± 8 kg remaining</a:t>
            </a:r>
          </a:p>
          <a:p>
            <a:pPr lvl="2"/>
            <a:r>
              <a:rPr lang="en-US" dirty="0"/>
              <a:t>Batteries: 40% of initial capacity</a:t>
            </a:r>
          </a:p>
          <a:p>
            <a:pPr lvl="2"/>
            <a:r>
              <a:rPr lang="en-US" dirty="0"/>
              <a:t>Gyros: 3 of 6 are near failure, gyro-less mode implemented to slow decay</a:t>
            </a:r>
          </a:p>
          <a:p>
            <a:r>
              <a:rPr lang="en-US" dirty="0"/>
              <a:t>THE UGLY</a:t>
            </a:r>
          </a:p>
          <a:p>
            <a:pPr lvl="1"/>
            <a:r>
              <a:rPr lang="en-US" dirty="0"/>
              <a:t>As with any mission, MEX has to continuously re-propose for funding.  Up again this year for a three year extension, and money gets tougher to come by as new missions start.</a:t>
            </a:r>
          </a:p>
        </p:txBody>
      </p:sp>
    </p:spTree>
    <p:extLst>
      <p:ext uri="{BB962C8B-B14F-4D97-AF65-F5344CB8AC3E}">
        <p14:creationId xmlns:p14="http://schemas.microsoft.com/office/powerpoint/2010/main" val="31397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1981-C4F4-4349-A5B4-A2919E78E256}"/>
              </a:ext>
            </a:extLst>
          </p:cNvPr>
          <p:cNvSpPr>
            <a:spLocks noGrp="1"/>
          </p:cNvSpPr>
          <p:nvPr>
            <p:ph type="title"/>
          </p:nvPr>
        </p:nvSpPr>
        <p:spPr/>
        <p:txBody>
          <a:bodyPr>
            <a:normAutofit/>
          </a:bodyPr>
          <a:lstStyle/>
          <a:p>
            <a:r>
              <a:rPr lang="en-US" sz="4400" dirty="0"/>
              <a:t>Make Yourself New Again</a:t>
            </a:r>
          </a:p>
        </p:txBody>
      </p:sp>
      <p:sp>
        <p:nvSpPr>
          <p:cNvPr id="3" name="Content Placeholder 2">
            <a:extLst>
              <a:ext uri="{FF2B5EF4-FFF2-40B4-BE49-F238E27FC236}">
                <a16:creationId xmlns:a16="http://schemas.microsoft.com/office/drawing/2014/main" id="{74509AEF-BEFB-4352-B4F1-ECEBB8597136}"/>
              </a:ext>
            </a:extLst>
          </p:cNvPr>
          <p:cNvSpPr>
            <a:spLocks noGrp="1"/>
          </p:cNvSpPr>
          <p:nvPr>
            <p:ph idx="1"/>
          </p:nvPr>
        </p:nvSpPr>
        <p:spPr>
          <a:xfrm>
            <a:off x="913795" y="2096064"/>
            <a:ext cx="10353762" cy="3916547"/>
          </a:xfrm>
        </p:spPr>
        <p:txBody>
          <a:bodyPr/>
          <a:lstStyle/>
          <a:p>
            <a:r>
              <a:rPr lang="en-US" dirty="0"/>
              <a:t>If you want to stay relevant, you have to either:</a:t>
            </a:r>
          </a:p>
          <a:p>
            <a:pPr lvl="1"/>
            <a:r>
              <a:rPr lang="en-US" dirty="0"/>
              <a:t>Do something </a:t>
            </a:r>
            <a:r>
              <a:rPr lang="en-US" b="1" u="sng" dirty="0"/>
              <a:t>nobody else</a:t>
            </a:r>
            <a:r>
              <a:rPr lang="en-US" dirty="0"/>
              <a:t> can do</a:t>
            </a:r>
          </a:p>
          <a:p>
            <a:pPr lvl="1"/>
            <a:r>
              <a:rPr lang="en-US" dirty="0"/>
              <a:t>Do something </a:t>
            </a:r>
            <a:r>
              <a:rPr lang="en-US" b="1" u="sng" dirty="0"/>
              <a:t>new</a:t>
            </a:r>
            <a:r>
              <a:rPr lang="en-US" dirty="0"/>
              <a:t> that you’ve never done before</a:t>
            </a:r>
          </a:p>
          <a:p>
            <a:r>
              <a:rPr lang="en-US" b="1" dirty="0"/>
              <a:t>NOBODY ELSE</a:t>
            </a:r>
            <a:r>
              <a:rPr lang="en-US" dirty="0"/>
              <a:t>: This spring, MAVEN’s orbit is rising, so we will be the only ones who can consistently see the ionospheric peak</a:t>
            </a:r>
          </a:p>
          <a:p>
            <a:r>
              <a:rPr lang="en-US" b="1" dirty="0"/>
              <a:t>NEW</a:t>
            </a:r>
            <a:r>
              <a:rPr lang="en-US" dirty="0"/>
              <a:t>: High Resolution Sounding</a:t>
            </a:r>
          </a:p>
          <a:p>
            <a:pPr lvl="1"/>
            <a:r>
              <a:rPr lang="en-US" dirty="0"/>
              <a:t>Instead of sounding 160 frequencies once, sound 40 four times.  Or 10 sixteen times.  Etc.</a:t>
            </a:r>
          </a:p>
          <a:p>
            <a:pPr lvl="1"/>
            <a:r>
              <a:rPr lang="en-US" dirty="0"/>
              <a:t>Enables resolution of 0.3 seconds or less (current mode: 7.5 seconds)</a:t>
            </a:r>
          </a:p>
          <a:p>
            <a:pPr lvl="1"/>
            <a:r>
              <a:rPr lang="en-US" dirty="0"/>
              <a:t>New scientific research on turbulence and small structure possible</a:t>
            </a:r>
          </a:p>
        </p:txBody>
      </p:sp>
    </p:spTree>
    <p:extLst>
      <p:ext uri="{BB962C8B-B14F-4D97-AF65-F5344CB8AC3E}">
        <p14:creationId xmlns:p14="http://schemas.microsoft.com/office/powerpoint/2010/main" val="115746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5E2F-DBBE-49B7-A239-F7FC8D496452}"/>
              </a:ext>
            </a:extLst>
          </p:cNvPr>
          <p:cNvSpPr>
            <a:spLocks noGrp="1"/>
          </p:cNvSpPr>
          <p:nvPr>
            <p:ph type="title"/>
          </p:nvPr>
        </p:nvSpPr>
        <p:spPr/>
        <p:txBody>
          <a:bodyPr>
            <a:normAutofit/>
          </a:bodyPr>
          <a:lstStyle/>
          <a:p>
            <a:r>
              <a:rPr lang="en-US" sz="4400" dirty="0"/>
              <a:t>SUMMARY</a:t>
            </a:r>
          </a:p>
        </p:txBody>
      </p:sp>
      <p:sp>
        <p:nvSpPr>
          <p:cNvPr id="5" name="Content Placeholder 4">
            <a:extLst>
              <a:ext uri="{FF2B5EF4-FFF2-40B4-BE49-F238E27FC236}">
                <a16:creationId xmlns:a16="http://schemas.microsoft.com/office/drawing/2014/main" id="{302862D3-7565-43DB-A7D1-80878D46213D}"/>
              </a:ext>
            </a:extLst>
          </p:cNvPr>
          <p:cNvSpPr>
            <a:spLocks noGrp="1"/>
          </p:cNvSpPr>
          <p:nvPr>
            <p:ph idx="1"/>
          </p:nvPr>
        </p:nvSpPr>
        <p:spPr/>
        <p:txBody>
          <a:bodyPr>
            <a:normAutofit/>
          </a:bodyPr>
          <a:lstStyle/>
          <a:p>
            <a:r>
              <a:rPr lang="en-US" sz="2400" dirty="0"/>
              <a:t>MARSIS has produced a wide range of scientific results, including some that were arguably not expected from the instrument</a:t>
            </a:r>
          </a:p>
          <a:p>
            <a:r>
              <a:rPr lang="en-US" sz="2400" dirty="0"/>
              <a:t>Opportunities for multi-spacecraft studies have opened up since the arrival of MAVEN in 2014</a:t>
            </a:r>
          </a:p>
          <a:p>
            <a:r>
              <a:rPr lang="en-US" sz="2400" dirty="0"/>
              <a:t>The instrument is still in great health with little to no degradation</a:t>
            </a:r>
          </a:p>
          <a:p>
            <a:r>
              <a:rPr lang="en-US" sz="2400" dirty="0"/>
              <a:t>Exciting new results still yet to come… stay tuned!</a:t>
            </a:r>
          </a:p>
        </p:txBody>
      </p:sp>
    </p:spTree>
    <p:extLst>
      <p:ext uri="{BB962C8B-B14F-4D97-AF65-F5344CB8AC3E}">
        <p14:creationId xmlns:p14="http://schemas.microsoft.com/office/powerpoint/2010/main" val="1071350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4ECC2F-78B0-4324-A00E-9A68E43E33B7}"/>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47875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Solar wind interaction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1389366" y="1569027"/>
            <a:ext cx="9402617" cy="5288973"/>
          </a:xfrm>
        </p:spPr>
      </p:pic>
    </p:spTree>
    <p:extLst>
      <p:ext uri="{BB962C8B-B14F-4D97-AF65-F5344CB8AC3E}">
        <p14:creationId xmlns:p14="http://schemas.microsoft.com/office/powerpoint/2010/main" val="421231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The ionosphere</a:t>
            </a:r>
          </a:p>
        </p:txBody>
      </p:sp>
      <p:sp>
        <p:nvSpPr>
          <p:cNvPr id="5" name="Content Placeholder 4"/>
          <p:cNvSpPr>
            <a:spLocks noGrp="1"/>
          </p:cNvSpPr>
          <p:nvPr>
            <p:ph sz="half" idx="1"/>
          </p:nvPr>
        </p:nvSpPr>
        <p:spPr>
          <a:xfrm>
            <a:off x="779319" y="2088319"/>
            <a:ext cx="4478482" cy="3702881"/>
          </a:xfrm>
        </p:spPr>
        <p:txBody>
          <a:bodyPr/>
          <a:lstStyle/>
          <a:p>
            <a:r>
              <a:rPr lang="en-US" dirty="0"/>
              <a:t>Higher-altitude layer of the atmosphere with more direct interaction with outside influences</a:t>
            </a:r>
          </a:p>
          <a:p>
            <a:r>
              <a:rPr lang="en-US" dirty="0"/>
              <a:t>Ionized by solar radiation</a:t>
            </a:r>
          </a:p>
          <a:p>
            <a:r>
              <a:rPr lang="en-US" dirty="0"/>
              <a:t>Layer(s) of charged particles (plasma)</a:t>
            </a:r>
          </a:p>
          <a:p>
            <a:r>
              <a:rPr lang="en-US" dirty="0"/>
              <a:t>Influences radio propagation to distant places on the Earth</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62339" y="1891821"/>
            <a:ext cx="5905218" cy="4747970"/>
          </a:xfrm>
        </p:spPr>
      </p:pic>
    </p:spTree>
    <p:extLst>
      <p:ext uri="{BB962C8B-B14F-4D97-AF65-F5344CB8AC3E}">
        <p14:creationId xmlns:p14="http://schemas.microsoft.com/office/powerpoint/2010/main" val="264859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A01B37-35F7-4552-A80F-3F5972DF116E}"/>
              </a:ext>
            </a:extLst>
          </p:cNvPr>
          <p:cNvSpPr>
            <a:spLocks noGrp="1"/>
          </p:cNvSpPr>
          <p:nvPr>
            <p:ph type="title"/>
          </p:nvPr>
        </p:nvSpPr>
        <p:spPr/>
        <p:txBody>
          <a:bodyPr>
            <a:normAutofit/>
          </a:bodyPr>
          <a:lstStyle/>
          <a:p>
            <a:r>
              <a:rPr lang="en-US" sz="4400" dirty="0"/>
              <a:t>The Basics of Plasmas</a:t>
            </a:r>
          </a:p>
        </p:txBody>
      </p:sp>
      <p:sp>
        <p:nvSpPr>
          <p:cNvPr id="6" name="Content Placeholder 5">
            <a:extLst>
              <a:ext uri="{FF2B5EF4-FFF2-40B4-BE49-F238E27FC236}">
                <a16:creationId xmlns:a16="http://schemas.microsoft.com/office/drawing/2014/main" id="{FAB5C8A6-A615-48DF-89C4-92CB1B861931}"/>
              </a:ext>
            </a:extLst>
          </p:cNvPr>
          <p:cNvSpPr>
            <a:spLocks noGrp="1"/>
          </p:cNvSpPr>
          <p:nvPr>
            <p:ph idx="1"/>
          </p:nvPr>
        </p:nvSpPr>
        <p:spPr/>
        <p:txBody>
          <a:bodyPr>
            <a:normAutofit/>
          </a:bodyPr>
          <a:lstStyle/>
          <a:p>
            <a:r>
              <a:rPr lang="en-US" sz="2200" dirty="0"/>
              <a:t>What is ionospheric plasma?</a:t>
            </a:r>
          </a:p>
          <a:p>
            <a:pPr lvl="1"/>
            <a:r>
              <a:rPr lang="en-US" sz="2000" dirty="0"/>
              <a:t>Charged particles – electrons, protons, and ions</a:t>
            </a:r>
          </a:p>
          <a:p>
            <a:pPr lvl="1"/>
            <a:r>
              <a:rPr lang="en-US" sz="2000" dirty="0"/>
              <a:t>Same components as the atmosphere (Oxygen, Carbon Dioxide, etc.), but ionized</a:t>
            </a:r>
          </a:p>
          <a:p>
            <a:pPr lvl="1"/>
            <a:r>
              <a:rPr lang="en-US" sz="2000" dirty="0"/>
              <a:t>Exhibits collective behavior, much like a fluid</a:t>
            </a:r>
          </a:p>
          <a:p>
            <a:pPr lvl="1"/>
            <a:r>
              <a:rPr lang="en-US" sz="2000" dirty="0"/>
              <a:t>Ions created by solar photons (light) and electron collisions with neutrals</a:t>
            </a:r>
          </a:p>
          <a:p>
            <a:pPr lvl="1"/>
            <a:r>
              <a:rPr lang="en-US" sz="2000" dirty="0"/>
              <a:t>Has a characteristic motional oscillation at the “plasma frequency”</a:t>
            </a:r>
          </a:p>
          <a:p>
            <a:pPr lvl="2"/>
            <a:r>
              <a:rPr lang="en-US" sz="2000" dirty="0"/>
              <a:t>Directly related to density of the plasma</a:t>
            </a:r>
          </a:p>
          <a:p>
            <a:pPr lvl="1"/>
            <a:r>
              <a:rPr lang="en-US" sz="2000" dirty="0"/>
              <a:t>Because of high altitude and ease of motion, can be stripped away by solar wind</a:t>
            </a:r>
          </a:p>
        </p:txBody>
      </p:sp>
    </p:spTree>
    <p:extLst>
      <p:ext uri="{BB962C8B-B14F-4D97-AF65-F5344CB8AC3E}">
        <p14:creationId xmlns:p14="http://schemas.microsoft.com/office/powerpoint/2010/main" val="26743198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4564</TotalTime>
  <Words>2107</Words>
  <Application>Microsoft Office PowerPoint</Application>
  <PresentationFormat>Widescreen</PresentationFormat>
  <Paragraphs>218</Paragraphs>
  <Slides>63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Bookman Old Style</vt:lpstr>
      <vt:lpstr>Rockwell</vt:lpstr>
      <vt:lpstr>Damask</vt:lpstr>
      <vt:lpstr>Fifteen Years of a Mars-Orbiting Radar</vt:lpstr>
      <vt:lpstr>A brief outline</vt:lpstr>
      <vt:lpstr>EARTH VS. MARS</vt:lpstr>
      <vt:lpstr>Atmospheric density</vt:lpstr>
      <vt:lpstr>MAGNETIC FIELDS</vt:lpstr>
      <vt:lpstr>Crustal fields</vt:lpstr>
      <vt:lpstr>Solar wind interaction</vt:lpstr>
      <vt:lpstr>The ionosphere</vt:lpstr>
      <vt:lpstr>The Basics of Plasmas</vt:lpstr>
      <vt:lpstr>Early Studies at Mars</vt:lpstr>
      <vt:lpstr>marsis</vt:lpstr>
      <vt:lpstr>Testing MARSIS</vt:lpstr>
      <vt:lpstr>Making it fit</vt:lpstr>
      <vt:lpstr>installation</vt:lpstr>
      <vt:lpstr>Mars express</vt:lpstr>
      <vt:lpstr>Deploying the antennae</vt:lpstr>
      <vt:lpstr>ORBIT PARAMETERS</vt:lpstr>
      <vt:lpstr>orbit</vt:lpstr>
      <vt:lpstr>Why is precession good?</vt:lpstr>
      <vt:lpstr>How marsis works</vt:lpstr>
      <vt:lpstr>Sounding principles</vt:lpstr>
      <vt:lpstr>General observations</vt:lpstr>
      <vt:lpstr>And then we do math…</vt:lpstr>
      <vt:lpstr>Fitting the ionosphere</vt:lpstr>
      <vt:lpstr>Solar zenith angle dependent</vt:lpstr>
      <vt:lpstr>Plasma harmonics</vt:lpstr>
      <vt:lpstr>Flow boundary</vt:lpstr>
      <vt:lpstr>Cyclotron harmonics</vt:lpstr>
      <vt:lpstr>Mars express “magnetometer”</vt:lpstr>
      <vt:lpstr>Oblique echoes</vt:lpstr>
      <vt:lpstr>Oblique echoes</vt:lpstr>
      <vt:lpstr>A Layered Ionosphere</vt:lpstr>
      <vt:lpstr>Transient Upper layers</vt:lpstr>
      <vt:lpstr>A Non-monotonic profile</vt:lpstr>
      <vt:lpstr>IDENTIFYING THE DISCONTINUITY</vt:lpstr>
      <vt:lpstr>ORIGINAL STUDY (2008)</vt:lpstr>
      <vt:lpstr>But why? – dead ends</vt:lpstr>
      <vt:lpstr>maven</vt:lpstr>
      <vt:lpstr>ORBIT PARAMETERS</vt:lpstr>
      <vt:lpstr>Mars express vs. maven</vt:lpstr>
      <vt:lpstr>Crossing Orbits</vt:lpstr>
      <vt:lpstr>PARTICLE DATA (NGIMS)</vt:lpstr>
      <vt:lpstr>NGIMS &amp; MAGNETOMETER DATA</vt:lpstr>
      <vt:lpstr>A closer look</vt:lpstr>
      <vt:lpstr>PowerPoint Presentation</vt:lpstr>
      <vt:lpstr>The big dip</vt:lpstr>
      <vt:lpstr>PowerPoint Presentation</vt:lpstr>
      <vt:lpstr>PowerPoint Presentation</vt:lpstr>
      <vt:lpstr>Topside layer –  Conjunction Observation</vt:lpstr>
      <vt:lpstr>RECENT MARSIS SCIENCE HIGHLIGHTS</vt:lpstr>
      <vt:lpstr>“MARSIS Effect” in ASPERA</vt:lpstr>
      <vt:lpstr>Comet layer</vt:lpstr>
      <vt:lpstr>TRANSIENT IONOPAUSE – DENSITY GRADIENTS</vt:lpstr>
      <vt:lpstr>Radar Detections of Martian IONOPAUSE</vt:lpstr>
      <vt:lpstr>A Shock Hits Mars</vt:lpstr>
      <vt:lpstr>Shock WAVE Effects on Nightside</vt:lpstr>
      <vt:lpstr>Dust Storms and Lightning</vt:lpstr>
      <vt:lpstr>Water on Mars</vt:lpstr>
      <vt:lpstr>The Future of MARSIS and Mars Express</vt:lpstr>
      <vt:lpstr>The good, the Bad, The Ugly</vt:lpstr>
      <vt:lpstr>Make Yourself New Again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CHASING GHOSTS:   A VARIABLE MARTIAN IONOSPHERE</dc:title>
  <dc:creator>Andy</dc:creator>
  <cp:lastModifiedBy>Andrew Kopf</cp:lastModifiedBy>
  <cp:revision>149</cp:revision>
  <dcterms:created xsi:type="dcterms:W3CDTF">2016-01-19T16:41:04Z</dcterms:created>
  <dcterms:modified xsi:type="dcterms:W3CDTF">2019-01-23T02:43:56Z</dcterms:modified>
</cp:coreProperties>
</file>