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9" r:id="rId3"/>
    <p:sldId id="260" r:id="rId4"/>
    <p:sldId id="282" r:id="rId5"/>
    <p:sldId id="269" r:id="rId6"/>
    <p:sldId id="268" r:id="rId7"/>
    <p:sldId id="270" r:id="rId8"/>
    <p:sldId id="273" r:id="rId9"/>
    <p:sldId id="275" r:id="rId10"/>
    <p:sldId id="265" r:id="rId11"/>
    <p:sldId id="267" r:id="rId12"/>
    <p:sldId id="281" r:id="rId13"/>
    <p:sldId id="266" r:id="rId14"/>
    <p:sldId id="271" r:id="rId15"/>
    <p:sldId id="276" r:id="rId16"/>
    <p:sldId id="277" r:id="rId17"/>
    <p:sldId id="278" r:id="rId18"/>
    <p:sldId id="279"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5DC295-6114-4014-96DA-345265A9E72A}" type="datetimeFigureOut">
              <a:rPr lang="en-US" smtClean="0"/>
              <a:pPr/>
              <a:t>7/2/2008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D5292E-A4DF-4299-A218-7B9C9EC9C94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2B16E3-A056-4EED-8929-70EE21AB76EC}" type="slidenum">
              <a:rPr lang="en-US"/>
              <a:pPr/>
              <a:t>1</a:t>
            </a:fld>
            <a:endParaRPr lang="en-US"/>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C434F6-CC90-40B6-8D3D-0F9A9BDB7A46}" type="slidenum">
              <a:rPr lang="en-US"/>
              <a:pPr/>
              <a:t>2</a:t>
            </a:fld>
            <a:endParaRPr lang="en-US"/>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89C14D-5A10-4B0A-8450-6879E54449E3}" type="slidenum">
              <a:rPr lang="en-US"/>
              <a:pPr/>
              <a:t>3</a:t>
            </a:fld>
            <a:endParaRPr lang="en-US"/>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957108-2154-48BD-B8F5-61CE94A59BCA}" type="slidenum">
              <a:rPr lang="en-US"/>
              <a:pPr/>
              <a:t>4</a:t>
            </a:fld>
            <a:endParaRPr lang="en-US"/>
          </a:p>
        </p:txBody>
      </p:sp>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7EA875-C5C9-4DED-AD6D-9AED7F97083D}" type="slidenum">
              <a:rPr lang="en-US"/>
              <a:pPr/>
              <a:t>8</a:t>
            </a:fld>
            <a:endParaRPr lang="en-US"/>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F92EC4-C35F-4E23-8D12-DB270A748062}" type="slidenum">
              <a:rPr lang="en-US"/>
              <a:pPr/>
              <a:t>9</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458200" cy="5943600"/>
            <a:chOff x="0" y="0"/>
            <a:chExt cx="5328" cy="3744"/>
          </a:xfrm>
        </p:grpSpPr>
        <p:sp>
          <p:nvSpPr>
            <p:cNvPr id="399363"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399364"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a:p>
          </p:txBody>
        </p:sp>
      </p:grpSp>
      <p:sp>
        <p:nvSpPr>
          <p:cNvPr id="39936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399366" name="Rectangle 6"/>
          <p:cNvSpPr>
            <a:spLocks noGrp="1" noChangeArrowheads="1"/>
          </p:cNvSpPr>
          <p:nvPr>
            <p:ph type="dt" sz="quarter" idx="2"/>
          </p:nvPr>
        </p:nvSpPr>
        <p:spPr/>
        <p:txBody>
          <a:bodyPr/>
          <a:lstStyle>
            <a:lvl1pPr>
              <a:defRPr/>
            </a:lvl1pPr>
          </a:lstStyle>
          <a:p>
            <a:fld id="{6EDA719B-6BE8-4436-9C43-627FE00E4F36}" type="datetimeFigureOut">
              <a:rPr lang="en-US" smtClean="0"/>
              <a:pPr/>
              <a:t>7/2/2008</a:t>
            </a:fld>
            <a:endParaRPr lang="en-US"/>
          </a:p>
        </p:txBody>
      </p:sp>
      <p:sp>
        <p:nvSpPr>
          <p:cNvPr id="399367" name="Rectangle 7"/>
          <p:cNvSpPr>
            <a:spLocks noGrp="1" noChangeArrowheads="1"/>
          </p:cNvSpPr>
          <p:nvPr>
            <p:ph type="ftr" sz="quarter" idx="3"/>
          </p:nvPr>
        </p:nvSpPr>
        <p:spPr/>
        <p:txBody>
          <a:bodyPr/>
          <a:lstStyle>
            <a:lvl1pPr>
              <a:defRPr/>
            </a:lvl1pPr>
          </a:lstStyle>
          <a:p>
            <a:endParaRPr lang="en-US"/>
          </a:p>
        </p:txBody>
      </p:sp>
      <p:sp>
        <p:nvSpPr>
          <p:cNvPr id="399368" name="Rectangle 8"/>
          <p:cNvSpPr>
            <a:spLocks noGrp="1" noChangeArrowheads="1"/>
          </p:cNvSpPr>
          <p:nvPr>
            <p:ph type="sldNum" sz="quarter" idx="4"/>
          </p:nvPr>
        </p:nvSpPr>
        <p:spPr/>
        <p:txBody>
          <a:bodyPr/>
          <a:lstStyle>
            <a:lvl1pPr>
              <a:defRPr/>
            </a:lvl1pPr>
          </a:lstStyle>
          <a:p>
            <a:fld id="{D7FE557F-E632-4AB4-9286-2468BB610C1E}" type="slidenum">
              <a:rPr lang="en-US" smtClean="0"/>
              <a:pPr/>
              <a:t>‹#›</a:t>
            </a:fld>
            <a:endParaRPr lang="en-US"/>
          </a:p>
        </p:txBody>
      </p:sp>
      <p:sp>
        <p:nvSpPr>
          <p:cNvPr id="39936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DA719B-6BE8-4436-9C43-627FE00E4F36}" type="datetimeFigureOut">
              <a:rPr lang="en-US" smtClean="0"/>
              <a:pPr/>
              <a:t>7/2/2008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FE557F-E632-4AB4-9286-2468BB610C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DA719B-6BE8-4436-9C43-627FE00E4F36}" type="datetimeFigureOut">
              <a:rPr lang="en-US" smtClean="0"/>
              <a:pPr/>
              <a:t>7/2/2008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FE557F-E632-4AB4-9286-2468BB610C1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fld id="{6EDA719B-6BE8-4436-9C43-627FE00E4F36}" type="datetimeFigureOut">
              <a:rPr lang="en-US" smtClean="0"/>
              <a:pPr/>
              <a:t>7/2/2008</a:t>
            </a:fld>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D7FE557F-E632-4AB4-9286-2468BB610C1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6EDA719B-6BE8-4436-9C43-627FE00E4F36}" type="datetimeFigureOut">
              <a:rPr lang="en-US" smtClean="0"/>
              <a:pPr/>
              <a:t>7/2/2008</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D7FE557F-E632-4AB4-9286-2468BB610C1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6EDA719B-6BE8-4436-9C43-627FE00E4F36}" type="datetimeFigureOut">
              <a:rPr lang="en-US" smtClean="0"/>
              <a:pPr/>
              <a:t>7/2/2008</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D7FE557F-E632-4AB4-9286-2468BB610C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DA719B-6BE8-4436-9C43-627FE00E4F36}" type="datetimeFigureOut">
              <a:rPr lang="en-US" smtClean="0"/>
              <a:pPr/>
              <a:t>7/2/2008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FE557F-E632-4AB4-9286-2468BB610C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EDA719B-6BE8-4436-9C43-627FE00E4F36}" type="datetimeFigureOut">
              <a:rPr lang="en-US" smtClean="0"/>
              <a:pPr/>
              <a:t>7/2/2008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FE557F-E632-4AB4-9286-2468BB610C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EDA719B-6BE8-4436-9C43-627FE00E4F36}" type="datetimeFigureOut">
              <a:rPr lang="en-US" smtClean="0"/>
              <a:pPr/>
              <a:t>7/2/2008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FE557F-E632-4AB4-9286-2468BB610C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EDA719B-6BE8-4436-9C43-627FE00E4F36}" type="datetimeFigureOut">
              <a:rPr lang="en-US" smtClean="0"/>
              <a:pPr/>
              <a:t>7/2/2008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7FE557F-E632-4AB4-9286-2468BB610C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EDA719B-6BE8-4436-9C43-627FE00E4F36}" type="datetimeFigureOut">
              <a:rPr lang="en-US" smtClean="0"/>
              <a:pPr/>
              <a:t>7/2/2008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7FE557F-E632-4AB4-9286-2468BB610C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EDA719B-6BE8-4436-9C43-627FE00E4F36}" type="datetimeFigureOut">
              <a:rPr lang="en-US" smtClean="0"/>
              <a:pPr/>
              <a:t>7/2/2008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7FE557F-E632-4AB4-9286-2468BB610C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EDA719B-6BE8-4436-9C43-627FE00E4F36}" type="datetimeFigureOut">
              <a:rPr lang="en-US" smtClean="0"/>
              <a:pPr/>
              <a:t>7/2/2008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FE557F-E632-4AB4-9286-2468BB610C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EDA719B-6BE8-4436-9C43-627FE00E4F36}" type="datetimeFigureOut">
              <a:rPr lang="en-US" smtClean="0"/>
              <a:pPr/>
              <a:t>7/2/2008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FE557F-E632-4AB4-9286-2468BB610C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7242175" cy="1981200"/>
            <a:chOff x="0" y="0"/>
            <a:chExt cx="4562" cy="1248"/>
          </a:xfrm>
        </p:grpSpPr>
        <p:sp>
          <p:nvSpPr>
            <p:cNvPr id="39833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en-US"/>
            </a:p>
          </p:txBody>
        </p:sp>
        <p:sp>
          <p:nvSpPr>
            <p:cNvPr id="398340"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grpSp>
      <p:sp>
        <p:nvSpPr>
          <p:cNvPr id="39834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834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8343"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fld id="{6EDA719B-6BE8-4436-9C43-627FE00E4F36}" type="datetimeFigureOut">
              <a:rPr lang="en-US" smtClean="0"/>
              <a:pPr/>
              <a:t>7/2/2008</a:t>
            </a:fld>
            <a:endParaRPr lang="en-US"/>
          </a:p>
        </p:txBody>
      </p:sp>
      <p:sp>
        <p:nvSpPr>
          <p:cNvPr id="39834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398345"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D7FE557F-E632-4AB4-9286-2468BB610C1E}"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video" Target="file:///C:\Users\Andrew\Documents\Research\AIS_2097_full.wmv"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501" name="Rectangle 5"/>
          <p:cNvSpPr>
            <a:spLocks noGrp="1" noChangeArrowheads="1"/>
          </p:cNvSpPr>
          <p:nvPr>
            <p:ph type="subTitle" sz="quarter" idx="1"/>
          </p:nvPr>
        </p:nvSpPr>
        <p:spPr>
          <a:xfrm>
            <a:off x="1371600" y="3733800"/>
            <a:ext cx="6400800" cy="1752600"/>
          </a:xfrm>
        </p:spPr>
        <p:txBody>
          <a:bodyPr/>
          <a:lstStyle/>
          <a:p>
            <a:r>
              <a:rPr lang="en-US" i="1" dirty="0"/>
              <a:t>Andrew J. </a:t>
            </a:r>
            <a:r>
              <a:rPr lang="en-US" i="1" dirty="0" smtClean="0"/>
              <a:t>Kopf</a:t>
            </a:r>
          </a:p>
          <a:p>
            <a:r>
              <a:rPr lang="en-US" i="1" dirty="0" smtClean="0"/>
              <a:t>Master’s Thesis Defense</a:t>
            </a:r>
            <a:endParaRPr lang="en-US" i="1" dirty="0"/>
          </a:p>
          <a:p>
            <a:r>
              <a:rPr lang="en-US" i="1" dirty="0" smtClean="0"/>
              <a:t>July 3, 2008</a:t>
            </a:r>
            <a:endParaRPr lang="en-US" i="1" dirty="0"/>
          </a:p>
        </p:txBody>
      </p:sp>
      <p:sp>
        <p:nvSpPr>
          <p:cNvPr id="490500" name="Rectangle 4"/>
          <p:cNvSpPr>
            <a:spLocks noGrp="1" noChangeArrowheads="1"/>
          </p:cNvSpPr>
          <p:nvPr>
            <p:ph type="ctrTitle" sz="quarter"/>
          </p:nvPr>
        </p:nvSpPr>
        <p:spPr>
          <a:xfrm>
            <a:off x="685800" y="1447800"/>
            <a:ext cx="7772400" cy="1584325"/>
          </a:xfrm>
        </p:spPr>
        <p:txBody>
          <a:bodyPr/>
          <a:lstStyle/>
          <a:p>
            <a:r>
              <a:rPr lang="en-US" sz="4800" dirty="0" smtClean="0"/>
              <a:t>Transient Layers in the Topside Ionosphere of Mars</a:t>
            </a:r>
            <a:endParaRPr lang="en-US" sz="4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69950"/>
          </a:xfrm>
        </p:spPr>
        <p:txBody>
          <a:bodyPr/>
          <a:lstStyle/>
          <a:p>
            <a:pPr algn="ctr"/>
            <a:r>
              <a:rPr lang="en-US" sz="2400" dirty="0" smtClean="0"/>
              <a:t>Properties of the Second Layer</a:t>
            </a:r>
            <a:endParaRPr lang="en-US" sz="2400" dirty="0"/>
          </a:p>
        </p:txBody>
      </p:sp>
      <p:pic>
        <p:nvPicPr>
          <p:cNvPr id="5" name="Content Placeholder 4" descr="Figure4.jpg"/>
          <p:cNvPicPr>
            <a:picLocks noGrp="1" noChangeAspect="1"/>
          </p:cNvPicPr>
          <p:nvPr>
            <p:ph idx="1"/>
          </p:nvPr>
        </p:nvPicPr>
        <p:blipFill>
          <a:blip r:embed="rId2"/>
          <a:stretch>
            <a:fillRect/>
          </a:stretch>
        </p:blipFill>
        <p:spPr>
          <a:xfrm>
            <a:off x="3575049" y="0"/>
            <a:ext cx="5568951" cy="6858000"/>
          </a:xfrm>
        </p:spPr>
      </p:pic>
      <p:sp>
        <p:nvSpPr>
          <p:cNvPr id="4" name="Text Placeholder 3"/>
          <p:cNvSpPr>
            <a:spLocks noGrp="1"/>
          </p:cNvSpPr>
          <p:nvPr>
            <p:ph type="body" sz="half" idx="2"/>
          </p:nvPr>
        </p:nvSpPr>
        <p:spPr>
          <a:xfrm>
            <a:off x="457200" y="1435100"/>
            <a:ext cx="3008313" cy="5194300"/>
          </a:xfrm>
        </p:spPr>
        <p:txBody>
          <a:bodyPr/>
          <a:lstStyle/>
          <a:p>
            <a:pPr>
              <a:buFont typeface="Wingdings" pitchFamily="2" charset="2"/>
              <a:buChar char="§"/>
            </a:pPr>
            <a:r>
              <a:rPr lang="en-US" sz="2000" dirty="0" smtClean="0"/>
              <a:t> Broad maximum in probability at ~60%, falls with increasing SZA</a:t>
            </a:r>
          </a:p>
          <a:p>
            <a:pPr>
              <a:buFont typeface="Wingdings" pitchFamily="2" charset="2"/>
              <a:buChar char="§"/>
            </a:pPr>
            <a:endParaRPr lang="en-US" sz="2000" dirty="0" smtClean="0"/>
          </a:p>
          <a:p>
            <a:pPr>
              <a:buFont typeface="Wingdings" pitchFamily="2" charset="2"/>
              <a:buChar char="§"/>
            </a:pPr>
            <a:r>
              <a:rPr lang="en-US" sz="2000" dirty="0" smtClean="0"/>
              <a:t> Peak density is roughly constant with slight downward trend with increasing SZA</a:t>
            </a:r>
          </a:p>
          <a:p>
            <a:pPr>
              <a:buFont typeface="Wingdings" pitchFamily="2" charset="2"/>
              <a:buChar char="§"/>
            </a:pPr>
            <a:endParaRPr lang="en-US" sz="2000" dirty="0" smtClean="0"/>
          </a:p>
          <a:p>
            <a:pPr>
              <a:buFont typeface="Wingdings" pitchFamily="2" charset="2"/>
              <a:buChar char="§"/>
            </a:pPr>
            <a:r>
              <a:rPr lang="en-US" sz="2000" dirty="0" smtClean="0"/>
              <a:t> Altitude of maximum shows slight tendency to increase with SZA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6324600" cy="381000"/>
          </a:xfrm>
        </p:spPr>
        <p:txBody>
          <a:bodyPr/>
          <a:lstStyle/>
          <a:p>
            <a:pPr algn="ctr"/>
            <a:r>
              <a:rPr lang="en-US" sz="2400" dirty="0" smtClean="0"/>
              <a:t>A Variable &amp; Transient Second Layer</a:t>
            </a:r>
            <a:endParaRPr lang="en-US" sz="2400" dirty="0"/>
          </a:p>
        </p:txBody>
      </p:sp>
      <p:sp>
        <p:nvSpPr>
          <p:cNvPr id="4" name="Text Placeholder 3"/>
          <p:cNvSpPr>
            <a:spLocks noGrp="1"/>
          </p:cNvSpPr>
          <p:nvPr>
            <p:ph type="body" sz="half" idx="2"/>
          </p:nvPr>
        </p:nvSpPr>
        <p:spPr>
          <a:xfrm>
            <a:off x="609600" y="5257800"/>
            <a:ext cx="8001000" cy="1371600"/>
          </a:xfrm>
        </p:spPr>
        <p:txBody>
          <a:bodyPr/>
          <a:lstStyle/>
          <a:p>
            <a:pPr>
              <a:buFont typeface="Wingdings" pitchFamily="2" charset="2"/>
              <a:buChar char="§"/>
            </a:pPr>
            <a:r>
              <a:rPr lang="en-US" sz="2000" dirty="0" smtClean="0"/>
              <a:t> Full orbit 2097 traced, not just ionograms with second layer</a:t>
            </a:r>
          </a:p>
          <a:p>
            <a:pPr>
              <a:buFont typeface="Wingdings" pitchFamily="2" charset="2"/>
              <a:buChar char="§"/>
            </a:pPr>
            <a:r>
              <a:rPr lang="en-US" sz="2000" dirty="0" smtClean="0"/>
              <a:t> Altitude and density of main layer constant, but 2</a:t>
            </a:r>
            <a:r>
              <a:rPr lang="en-US" sz="2000" baseline="30000" dirty="0" smtClean="0"/>
              <a:t>nd</a:t>
            </a:r>
            <a:r>
              <a:rPr lang="en-US" sz="2000" dirty="0" smtClean="0"/>
              <a:t> layer varies</a:t>
            </a:r>
          </a:p>
          <a:p>
            <a:pPr>
              <a:buFont typeface="Wingdings" pitchFamily="2" charset="2"/>
              <a:buChar char="§"/>
            </a:pPr>
            <a:r>
              <a:rPr lang="en-US" sz="2000" dirty="0" smtClean="0"/>
              <a:t> Second layer transient (comes and goes) with time scales corresponding to a few tens to several hundred km in spatial size</a:t>
            </a:r>
            <a:endParaRPr lang="en-US" sz="2000" dirty="0"/>
          </a:p>
        </p:txBody>
      </p:sp>
      <p:pic>
        <p:nvPicPr>
          <p:cNvPr id="11" name="Picture Placeholder 10" descr="Figure3.jpg"/>
          <p:cNvPicPr>
            <a:picLocks noGrp="1" noChangeAspect="1"/>
          </p:cNvPicPr>
          <p:nvPr>
            <p:ph type="pic" idx="1"/>
          </p:nvPr>
        </p:nvPicPr>
        <p:blipFill>
          <a:blip r:embed="rId2"/>
          <a:srcRect t="1970" b="1970"/>
          <a:stretch>
            <a:fillRect/>
          </a:stretch>
        </p:blipFill>
        <p:spPr>
          <a:xfrm>
            <a:off x="1143000" y="457201"/>
            <a:ext cx="6781800" cy="4800599"/>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IS_2097_full.wmv">
            <a:hlinkClick r:id="" action="ppaction://media"/>
          </p:cNvPr>
          <p:cNvPicPr>
            <a:picLocks noGrp="1" noRot="1" noChangeAspect="1"/>
          </p:cNvPicPr>
          <p:nvPr>
            <p:ph/>
            <a:videoFile r:link="rId1"/>
          </p:nvPr>
        </p:nvPicPr>
        <p:blipFill>
          <a:blip r:embed="rId3"/>
          <a:stretch>
            <a:fillRect/>
          </a:stretch>
        </p:blipFill>
        <p:spPr>
          <a:xfrm>
            <a:off x="387351" y="304800"/>
            <a:ext cx="8407398" cy="630554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850"/>
            <a:ext cx="3008313" cy="946150"/>
          </a:xfrm>
        </p:spPr>
        <p:txBody>
          <a:bodyPr/>
          <a:lstStyle/>
          <a:p>
            <a:pPr algn="ctr"/>
            <a:r>
              <a:rPr lang="en-US" sz="2400" dirty="0" smtClean="0"/>
              <a:t>Detection of a      Third Layer</a:t>
            </a:r>
            <a:endParaRPr lang="en-US" sz="2400" dirty="0"/>
          </a:p>
        </p:txBody>
      </p:sp>
      <p:pic>
        <p:nvPicPr>
          <p:cNvPr id="5" name="Content Placeholder 4" descr="Figure5.jpg"/>
          <p:cNvPicPr>
            <a:picLocks noGrp="1" noChangeAspect="1"/>
          </p:cNvPicPr>
          <p:nvPr>
            <p:ph idx="1"/>
          </p:nvPr>
        </p:nvPicPr>
        <p:blipFill>
          <a:blip r:embed="rId2"/>
          <a:stretch>
            <a:fillRect/>
          </a:stretch>
        </p:blipFill>
        <p:spPr>
          <a:xfrm>
            <a:off x="3581400" y="0"/>
            <a:ext cx="5562599" cy="6858000"/>
          </a:xfrm>
        </p:spPr>
      </p:pic>
      <p:sp>
        <p:nvSpPr>
          <p:cNvPr id="4" name="Text Placeholder 3"/>
          <p:cNvSpPr>
            <a:spLocks noGrp="1"/>
          </p:cNvSpPr>
          <p:nvPr>
            <p:ph type="body" sz="half" idx="2"/>
          </p:nvPr>
        </p:nvSpPr>
        <p:spPr>
          <a:xfrm>
            <a:off x="457200" y="1435100"/>
            <a:ext cx="2971800" cy="5194300"/>
          </a:xfrm>
        </p:spPr>
        <p:txBody>
          <a:bodyPr/>
          <a:lstStyle/>
          <a:p>
            <a:pPr>
              <a:buFont typeface="Wingdings" pitchFamily="2" charset="2"/>
              <a:buChar char="§"/>
            </a:pPr>
            <a:r>
              <a:rPr lang="en-US" sz="1800" dirty="0" smtClean="0"/>
              <a:t> (A) shows “step” of a third layer above rather well defined cusp of the second layer.</a:t>
            </a:r>
          </a:p>
          <a:p>
            <a:pPr>
              <a:buFont typeface="Wingdings" pitchFamily="2" charset="2"/>
              <a:buChar char="§"/>
            </a:pPr>
            <a:endParaRPr lang="en-US" sz="1800" dirty="0" smtClean="0"/>
          </a:p>
          <a:p>
            <a:pPr>
              <a:buFont typeface="Wingdings" pitchFamily="2" charset="2"/>
              <a:buChar char="§"/>
            </a:pPr>
            <a:r>
              <a:rPr lang="en-US" sz="1800" dirty="0" smtClean="0"/>
              <a:t> (B) is calculated density profile for (A), fit with three functions to show layer structure</a:t>
            </a:r>
          </a:p>
          <a:p>
            <a:pPr>
              <a:buFont typeface="Wingdings" pitchFamily="2" charset="2"/>
              <a:buChar char="§"/>
            </a:pPr>
            <a:endParaRPr lang="en-US" sz="1800" dirty="0" smtClean="0"/>
          </a:p>
          <a:p>
            <a:pPr>
              <a:buFont typeface="Wingdings" pitchFamily="2" charset="2"/>
              <a:buChar char="§"/>
            </a:pPr>
            <a:r>
              <a:rPr lang="en-US" sz="1800" dirty="0" smtClean="0"/>
              <a:t> Main layer consistent with previous results, gives us confidence in profile</a:t>
            </a:r>
          </a:p>
          <a:p>
            <a:pPr>
              <a:buFont typeface="Wingdings" pitchFamily="2" charset="2"/>
              <a:buChar char="§"/>
            </a:pPr>
            <a:endParaRPr lang="en-US" sz="1800" dirty="0" smtClean="0"/>
          </a:p>
          <a:p>
            <a:pPr>
              <a:buFont typeface="Wingdings" pitchFamily="2" charset="2"/>
              <a:buChar char="§"/>
            </a:pPr>
            <a:r>
              <a:rPr lang="en-US" sz="1800" dirty="0" smtClean="0"/>
              <a:t> Low interference allows for rare (~1%) detection of the third layer</a:t>
            </a:r>
            <a:endParaRPr lang="en-U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 O</a:t>
            </a:r>
            <a:r>
              <a:rPr lang="en-US" baseline="30000" dirty="0" smtClean="0"/>
              <a:t>+</a:t>
            </a:r>
            <a:r>
              <a:rPr lang="en-US" dirty="0" smtClean="0"/>
              <a:t> Layer?</a:t>
            </a:r>
            <a:endParaRPr lang="en-US" dirty="0"/>
          </a:p>
        </p:txBody>
      </p:sp>
      <p:sp>
        <p:nvSpPr>
          <p:cNvPr id="4" name="Text Placeholder 3"/>
          <p:cNvSpPr>
            <a:spLocks noGrp="1"/>
          </p:cNvSpPr>
          <p:nvPr>
            <p:ph type="body" sz="half" idx="1"/>
          </p:nvPr>
        </p:nvSpPr>
        <p:spPr>
          <a:xfrm>
            <a:off x="304800" y="1600200"/>
            <a:ext cx="3810000" cy="4495800"/>
          </a:xfrm>
        </p:spPr>
        <p:txBody>
          <a:bodyPr/>
          <a:lstStyle/>
          <a:p>
            <a:r>
              <a:rPr lang="en-US" sz="2000" dirty="0" smtClean="0"/>
              <a:t>Originally interpreted as a possible detection of the O</a:t>
            </a:r>
            <a:r>
              <a:rPr lang="en-US" sz="2000" baseline="30000" dirty="0" smtClean="0"/>
              <a:t>+</a:t>
            </a:r>
            <a:r>
              <a:rPr lang="en-US" sz="2000" dirty="0" smtClean="0"/>
              <a:t> known to be present at Mars</a:t>
            </a:r>
          </a:p>
          <a:p>
            <a:r>
              <a:rPr lang="en-US" sz="2000" dirty="0" smtClean="0"/>
              <a:t>Indeed, peak of layer is in reasonable agreement with our detections</a:t>
            </a:r>
          </a:p>
          <a:p>
            <a:endParaRPr lang="en-US" sz="2000" dirty="0" smtClean="0"/>
          </a:p>
          <a:p>
            <a:r>
              <a:rPr lang="en-US" sz="2000" dirty="0" smtClean="0"/>
              <a:t>Problem #1: Density</a:t>
            </a:r>
          </a:p>
          <a:p>
            <a:r>
              <a:rPr lang="en-US" sz="2000" dirty="0" smtClean="0"/>
              <a:t>Problem #2: Thickness</a:t>
            </a:r>
          </a:p>
          <a:p>
            <a:r>
              <a:rPr lang="en-US" sz="2000" dirty="0" smtClean="0"/>
              <a:t>Problem #3: Transience</a:t>
            </a:r>
          </a:p>
          <a:p>
            <a:endParaRPr lang="en-US" sz="2000" dirty="0" smtClean="0"/>
          </a:p>
          <a:p>
            <a:r>
              <a:rPr lang="en-US" sz="2000" dirty="0" smtClean="0"/>
              <a:t>Ultimately, we need a dynamical mechanism</a:t>
            </a:r>
            <a:endParaRPr lang="en-US" sz="2000" dirty="0"/>
          </a:p>
        </p:txBody>
      </p:sp>
      <p:pic>
        <p:nvPicPr>
          <p:cNvPr id="8" name="Content Placeholder 7" descr="theory6.jpg"/>
          <p:cNvPicPr>
            <a:picLocks noGrp="1" noChangeAspect="1"/>
          </p:cNvPicPr>
          <p:nvPr>
            <p:ph sz="half" idx="2"/>
          </p:nvPr>
        </p:nvPicPr>
        <p:blipFill>
          <a:blip r:embed="rId2"/>
          <a:stretch>
            <a:fillRect/>
          </a:stretch>
        </p:blipFill>
        <p:spPr>
          <a:xfrm>
            <a:off x="4191000" y="1600200"/>
            <a:ext cx="4917028" cy="4572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Fluctuations</a:t>
            </a:r>
            <a:endParaRPr lang="en-US" dirty="0"/>
          </a:p>
        </p:txBody>
      </p:sp>
      <p:sp>
        <p:nvSpPr>
          <p:cNvPr id="5" name="Content Placeholder 4"/>
          <p:cNvSpPr>
            <a:spLocks noGrp="1"/>
          </p:cNvSpPr>
          <p:nvPr>
            <p:ph idx="1"/>
          </p:nvPr>
        </p:nvSpPr>
        <p:spPr>
          <a:xfrm>
            <a:off x="304800" y="1600200"/>
            <a:ext cx="8534400" cy="4495800"/>
          </a:xfrm>
        </p:spPr>
        <p:txBody>
          <a:bodyPr/>
          <a:lstStyle/>
          <a:p>
            <a:r>
              <a:rPr lang="en-US" sz="2400" i="1" dirty="0" err="1" smtClean="0"/>
              <a:t>Duru</a:t>
            </a:r>
            <a:r>
              <a:rPr lang="en-US" sz="2400" i="1" dirty="0" smtClean="0"/>
              <a:t>, et al. (2008) </a:t>
            </a:r>
            <a:r>
              <a:rPr lang="en-US" sz="2400" dirty="0" smtClean="0"/>
              <a:t>reported that at altitudes above 275 km the electron density is highly variable, with fluctuations greater than 25% at 300 km and increasing upward</a:t>
            </a:r>
          </a:p>
          <a:p>
            <a:endParaRPr lang="en-US" sz="2400" dirty="0" smtClean="0"/>
          </a:p>
          <a:p>
            <a:r>
              <a:rPr lang="en-US" sz="2400" dirty="0" smtClean="0"/>
              <a:t>A few theories exist for what could excite such fluctuations</a:t>
            </a:r>
          </a:p>
          <a:p>
            <a:pPr lvl="1"/>
            <a:r>
              <a:rPr lang="en-US" sz="2000" i="1" dirty="0" smtClean="0"/>
              <a:t>Wang &amp; Nielson (2004)  </a:t>
            </a:r>
            <a:r>
              <a:rPr lang="en-US" sz="2000" dirty="0" smtClean="0"/>
              <a:t>suggested that fluctuations in the solar wind ram pressure could excite large amplitude MHD waves in the upper ionosphere, especially near the </a:t>
            </a:r>
            <a:r>
              <a:rPr lang="en-US" sz="2000" dirty="0" err="1" smtClean="0"/>
              <a:t>subsolar</a:t>
            </a:r>
            <a:r>
              <a:rPr lang="en-US" sz="2000" dirty="0" smtClean="0"/>
              <a:t> point</a:t>
            </a:r>
          </a:p>
          <a:p>
            <a:pPr lvl="1"/>
            <a:endParaRPr lang="en-US" sz="2000" dirty="0" smtClean="0"/>
          </a:p>
          <a:p>
            <a:pPr lvl="1"/>
            <a:r>
              <a:rPr lang="en-US" sz="2000" dirty="0" smtClean="0"/>
              <a:t>Several researchers have suggested that the velocity shear that exists between solar wind and ionosphere could give rise to Kelvin-Helmholtz instabilities</a:t>
            </a:r>
          </a:p>
          <a:p>
            <a:pPr lvl="1"/>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Fluctuation Comparison</a:t>
            </a:r>
            <a:endParaRPr lang="en-US" dirty="0"/>
          </a:p>
        </p:txBody>
      </p:sp>
      <p:graphicFrame>
        <p:nvGraphicFramePr>
          <p:cNvPr id="4" name="Content Placeholder 3"/>
          <p:cNvGraphicFramePr>
            <a:graphicFrameLocks noGrp="1"/>
          </p:cNvGraphicFramePr>
          <p:nvPr>
            <p:ph idx="1"/>
          </p:nvPr>
        </p:nvGraphicFramePr>
        <p:xfrm>
          <a:off x="457200" y="1600200"/>
          <a:ext cx="8229600" cy="3733800"/>
        </p:xfrm>
        <a:graphic>
          <a:graphicData uri="http://schemas.openxmlformats.org/drawingml/2006/table">
            <a:tbl>
              <a:tblPr firstRow="1" bandRow="1">
                <a:tableStyleId>{073A0DAA-6AF3-43AB-8588-CEC1D06C72B9}</a:tableStyleId>
              </a:tblPr>
              <a:tblGrid>
                <a:gridCol w="3657600"/>
                <a:gridCol w="2286000"/>
                <a:gridCol w="2286000"/>
              </a:tblGrid>
              <a:tr h="746760">
                <a:tc>
                  <a:txBody>
                    <a:bodyPr/>
                    <a:lstStyle/>
                    <a:p>
                      <a:pPr algn="ctr"/>
                      <a:endParaRPr lang="en-US" dirty="0"/>
                    </a:p>
                  </a:txBody>
                  <a:tcPr anchor="ctr"/>
                </a:tc>
                <a:tc>
                  <a:txBody>
                    <a:bodyPr/>
                    <a:lstStyle/>
                    <a:p>
                      <a:pPr algn="ctr"/>
                      <a:r>
                        <a:rPr lang="en-US" dirty="0" smtClean="0"/>
                        <a:t>MHD Waves</a:t>
                      </a:r>
                      <a:endParaRPr lang="en-US" dirty="0"/>
                    </a:p>
                  </a:txBody>
                  <a:tcPr anchor="ctr"/>
                </a:tc>
                <a:tc>
                  <a:txBody>
                    <a:bodyPr/>
                    <a:lstStyle/>
                    <a:p>
                      <a:pPr algn="ctr"/>
                      <a:r>
                        <a:rPr lang="en-US" dirty="0" smtClean="0"/>
                        <a:t>Kelvin-Helmholtz</a:t>
                      </a:r>
                      <a:endParaRPr lang="en-US" dirty="0"/>
                    </a:p>
                  </a:txBody>
                  <a:tcPr anchor="ctr"/>
                </a:tc>
              </a:tr>
              <a:tr h="746760">
                <a:tc>
                  <a:txBody>
                    <a:bodyPr/>
                    <a:lstStyle/>
                    <a:p>
                      <a:pPr algn="ctr"/>
                      <a:r>
                        <a:rPr lang="en-US" dirty="0" smtClean="0"/>
                        <a:t>Previously Observed at Mars?</a:t>
                      </a:r>
                      <a:endParaRPr lang="en-US" dirty="0"/>
                    </a:p>
                  </a:txBody>
                  <a:tcPr anchor="ctr"/>
                </a:tc>
                <a:tc>
                  <a:txBody>
                    <a:bodyPr/>
                    <a:lstStyle/>
                    <a:p>
                      <a:pPr algn="ctr"/>
                      <a:r>
                        <a:rPr lang="en-US" dirty="0" smtClean="0"/>
                        <a:t>Below</a:t>
                      </a:r>
                      <a:endParaRPr lang="en-US" dirty="0"/>
                    </a:p>
                  </a:txBody>
                  <a:tcPr anchor="ctr"/>
                </a:tc>
                <a:tc>
                  <a:txBody>
                    <a:bodyPr/>
                    <a:lstStyle/>
                    <a:p>
                      <a:pPr algn="ctr"/>
                      <a:r>
                        <a:rPr lang="en-US" dirty="0" smtClean="0"/>
                        <a:t>Above</a:t>
                      </a:r>
                      <a:endParaRPr lang="en-US" dirty="0"/>
                    </a:p>
                  </a:txBody>
                  <a:tcPr anchor="ctr"/>
                </a:tc>
              </a:tr>
              <a:tr h="746760">
                <a:tc>
                  <a:txBody>
                    <a:bodyPr/>
                    <a:lstStyle/>
                    <a:p>
                      <a:pPr algn="ctr"/>
                      <a:r>
                        <a:rPr lang="en-US" dirty="0" smtClean="0"/>
                        <a:t>Could Appear as Distinct Layer?</a:t>
                      </a:r>
                      <a:endParaRPr lang="en-US" dirty="0"/>
                    </a:p>
                  </a:txBody>
                  <a:tcPr anchor="ctr"/>
                </a:tc>
                <a:tc>
                  <a:txBody>
                    <a:bodyPr/>
                    <a:lstStyle/>
                    <a:p>
                      <a:pPr algn="ctr"/>
                      <a:r>
                        <a:rPr lang="en-US" dirty="0" smtClean="0"/>
                        <a:t>Yes</a:t>
                      </a:r>
                      <a:endParaRPr lang="en-US" dirty="0"/>
                    </a:p>
                  </a:txBody>
                  <a:tcPr anchor="ctr"/>
                </a:tc>
                <a:tc>
                  <a:txBody>
                    <a:bodyPr/>
                    <a:lstStyle/>
                    <a:p>
                      <a:pPr algn="ctr"/>
                      <a:r>
                        <a:rPr lang="en-US" dirty="0" smtClean="0"/>
                        <a:t>Yes</a:t>
                      </a:r>
                      <a:endParaRPr lang="en-US" dirty="0"/>
                    </a:p>
                  </a:txBody>
                  <a:tcPr anchor="ctr"/>
                </a:tc>
              </a:tr>
              <a:tr h="746760">
                <a:tc>
                  <a:txBody>
                    <a:bodyPr/>
                    <a:lstStyle/>
                    <a:p>
                      <a:pPr algn="ctr"/>
                      <a:r>
                        <a:rPr lang="en-US" dirty="0" smtClean="0"/>
                        <a:t>Agree with SZA Dependence?</a:t>
                      </a:r>
                      <a:endParaRPr lang="en-US" dirty="0"/>
                    </a:p>
                  </a:txBody>
                  <a:tcPr anchor="ctr"/>
                </a:tc>
                <a:tc>
                  <a:txBody>
                    <a:bodyPr/>
                    <a:lstStyle/>
                    <a:p>
                      <a:pPr algn="ctr"/>
                      <a:r>
                        <a:rPr lang="en-US" dirty="0" smtClean="0"/>
                        <a:t>Yes</a:t>
                      </a:r>
                      <a:endParaRPr lang="en-US" dirty="0"/>
                    </a:p>
                  </a:txBody>
                  <a:tcPr anchor="ctr"/>
                </a:tc>
                <a:tc>
                  <a:txBody>
                    <a:bodyPr/>
                    <a:lstStyle/>
                    <a:p>
                      <a:pPr algn="ctr"/>
                      <a:r>
                        <a:rPr lang="en-US" dirty="0" smtClean="0"/>
                        <a:t>No*</a:t>
                      </a:r>
                      <a:endParaRPr lang="en-US" dirty="0"/>
                    </a:p>
                  </a:txBody>
                  <a:tcPr anchor="ctr"/>
                </a:tc>
              </a:tr>
              <a:tr h="746760">
                <a:tc>
                  <a:txBody>
                    <a:bodyPr/>
                    <a:lstStyle/>
                    <a:p>
                      <a:pPr algn="ctr"/>
                      <a:r>
                        <a:rPr lang="en-US" dirty="0" smtClean="0"/>
                        <a:t>Large</a:t>
                      </a:r>
                      <a:r>
                        <a:rPr lang="en-US" baseline="0" dirty="0" smtClean="0"/>
                        <a:t> Enough Amplitudes</a:t>
                      </a:r>
                      <a:endParaRPr lang="en-US" dirty="0"/>
                    </a:p>
                  </a:txBody>
                  <a:tcPr anchor="ctr"/>
                </a:tc>
                <a:tc>
                  <a:txBody>
                    <a:bodyPr/>
                    <a:lstStyle/>
                    <a:p>
                      <a:pPr algn="ctr"/>
                      <a:r>
                        <a:rPr lang="en-US" dirty="0" smtClean="0"/>
                        <a:t>No*</a:t>
                      </a:r>
                      <a:endParaRPr lang="en-US" dirty="0"/>
                    </a:p>
                  </a:txBody>
                  <a:tcPr anchor="ctr"/>
                </a:tc>
                <a:tc>
                  <a:txBody>
                    <a:bodyPr/>
                    <a:lstStyle/>
                    <a:p>
                      <a:pPr algn="ctr"/>
                      <a:r>
                        <a:rPr lang="en-US" dirty="0" smtClean="0"/>
                        <a:t>Yes</a:t>
                      </a:r>
                      <a:endParaRPr lang="en-US" dirty="0"/>
                    </a:p>
                  </a:txBody>
                  <a:tcPr anchor="ctr"/>
                </a:tc>
              </a:tr>
            </a:tbl>
          </a:graphicData>
        </a:graphic>
      </p:graphicFrame>
      <p:sp>
        <p:nvSpPr>
          <p:cNvPr id="5" name="TextBox 4"/>
          <p:cNvSpPr txBox="1"/>
          <p:nvPr/>
        </p:nvSpPr>
        <p:spPr>
          <a:xfrm>
            <a:off x="2057400" y="5638800"/>
            <a:ext cx="5334000" cy="369332"/>
          </a:xfrm>
          <a:prstGeom prst="rect">
            <a:avLst/>
          </a:prstGeom>
          <a:noFill/>
        </p:spPr>
        <p:txBody>
          <a:bodyPr wrap="square" rtlCol="0">
            <a:spAutoFit/>
          </a:bodyPr>
          <a:lstStyle/>
          <a:p>
            <a:r>
              <a:rPr lang="en-US" dirty="0" smtClean="0"/>
              <a:t>* Believed to be accurate, but not conclusive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Erosive Processes</a:t>
            </a:r>
            <a:endParaRPr lang="en-US" dirty="0"/>
          </a:p>
        </p:txBody>
      </p:sp>
      <p:sp>
        <p:nvSpPr>
          <p:cNvPr id="3" name="Content Placeholder 2"/>
          <p:cNvSpPr>
            <a:spLocks noGrp="1"/>
          </p:cNvSpPr>
          <p:nvPr>
            <p:ph idx="1"/>
          </p:nvPr>
        </p:nvSpPr>
        <p:spPr>
          <a:xfrm>
            <a:off x="457200" y="1219200"/>
            <a:ext cx="8229600" cy="5410200"/>
          </a:xfrm>
        </p:spPr>
        <p:txBody>
          <a:bodyPr/>
          <a:lstStyle/>
          <a:p>
            <a:r>
              <a:rPr lang="en-US" sz="2300" i="1" dirty="0" smtClean="0"/>
              <a:t>Eastwood, et al. (2008)</a:t>
            </a:r>
            <a:r>
              <a:rPr lang="en-US" sz="2300" dirty="0" smtClean="0"/>
              <a:t>  suggested magnetic reconnection near the nose of the induced magnetosphere could lead to enhanced transport of ions out of ionosphere</a:t>
            </a:r>
          </a:p>
          <a:p>
            <a:r>
              <a:rPr lang="en-US" sz="2300" i="1" dirty="0" err="1" smtClean="0"/>
              <a:t>Modolo</a:t>
            </a:r>
            <a:r>
              <a:rPr lang="en-US" sz="2300" i="1" dirty="0" smtClean="0"/>
              <a:t>, et al. (2005)</a:t>
            </a:r>
            <a:r>
              <a:rPr lang="en-US" sz="2300" dirty="0" smtClean="0"/>
              <a:t>  showed the </a:t>
            </a:r>
            <a:r>
              <a:rPr lang="en-US" sz="2300" b="1" dirty="0" smtClean="0"/>
              <a:t>v x B </a:t>
            </a:r>
            <a:r>
              <a:rPr lang="en-US" sz="2300" dirty="0" smtClean="0"/>
              <a:t>electric field due to the bulk motion of the solar wind can cause plasma loss by accelerating ions up out of the ionosphere</a:t>
            </a:r>
          </a:p>
          <a:p>
            <a:endParaRPr lang="en-US" sz="1200" dirty="0" smtClean="0"/>
          </a:p>
          <a:p>
            <a:r>
              <a:rPr lang="en-US" sz="2300" dirty="0" smtClean="0"/>
              <a:t>Important to note that the higher cusps appear to be caused by an erosion in the upper levels of the main layer rather than an enhancement in the plasma density in the second layer</a:t>
            </a:r>
          </a:p>
          <a:p>
            <a:pPr lvl="1"/>
            <a:r>
              <a:rPr lang="en-US" sz="2000" dirty="0" smtClean="0"/>
              <a:t>See Figure 3, where apparent altitude of the second layer (red) is near constant, while apparent altitudes of upper levels of main layer (yellow or green) show sharp irregular decreases</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Recall “Figure 3”</a:t>
            </a:r>
            <a:endParaRPr lang="en-US" dirty="0"/>
          </a:p>
        </p:txBody>
      </p:sp>
      <p:pic>
        <p:nvPicPr>
          <p:cNvPr id="4" name="Content Placeholder 3" descr="Figure3.jpg"/>
          <p:cNvPicPr>
            <a:picLocks noGrp="1" noChangeAspect="1"/>
          </p:cNvPicPr>
          <p:nvPr>
            <p:ph idx="1"/>
          </p:nvPr>
        </p:nvPicPr>
        <p:blipFill>
          <a:blip r:embed="rId2"/>
          <a:stretch>
            <a:fillRect/>
          </a:stretch>
        </p:blipFill>
        <p:spPr>
          <a:xfrm>
            <a:off x="1142964" y="1066800"/>
            <a:ext cx="6781836" cy="5500764"/>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Summary</a:t>
            </a:r>
            <a:endParaRPr lang="en-US" dirty="0"/>
          </a:p>
        </p:txBody>
      </p:sp>
      <p:sp>
        <p:nvSpPr>
          <p:cNvPr id="3" name="Content Placeholder 2"/>
          <p:cNvSpPr>
            <a:spLocks noGrp="1"/>
          </p:cNvSpPr>
          <p:nvPr>
            <p:ph idx="1"/>
          </p:nvPr>
        </p:nvSpPr>
        <p:spPr>
          <a:xfrm>
            <a:off x="457200" y="1295400"/>
            <a:ext cx="8229600" cy="5334000"/>
          </a:xfrm>
        </p:spPr>
        <p:txBody>
          <a:bodyPr/>
          <a:lstStyle/>
          <a:p>
            <a:r>
              <a:rPr lang="en-US" sz="2000" dirty="0" smtClean="0"/>
              <a:t>Two additional topside layers (2</a:t>
            </a:r>
            <a:r>
              <a:rPr lang="en-US" sz="2000" baseline="30000" dirty="0" smtClean="0"/>
              <a:t>nd</a:t>
            </a:r>
            <a:r>
              <a:rPr lang="en-US" sz="2000" dirty="0" smtClean="0"/>
              <a:t> &amp; 3</a:t>
            </a:r>
            <a:r>
              <a:rPr lang="en-US" sz="2000" baseline="30000" dirty="0" smtClean="0"/>
              <a:t>rd</a:t>
            </a:r>
            <a:r>
              <a:rPr lang="en-US" sz="2000" dirty="0" smtClean="0"/>
              <a:t> layers) detected in the ionosphere of Mars by the MARSIS instrument</a:t>
            </a:r>
          </a:p>
          <a:p>
            <a:endParaRPr lang="en-US" sz="2000" dirty="0" smtClean="0"/>
          </a:p>
          <a:p>
            <a:r>
              <a:rPr lang="en-US" sz="2000" dirty="0" smtClean="0"/>
              <a:t>Study of 2</a:t>
            </a:r>
            <a:r>
              <a:rPr lang="en-US" sz="2000" baseline="30000" dirty="0" smtClean="0"/>
              <a:t>nd</a:t>
            </a:r>
            <a:r>
              <a:rPr lang="en-US" sz="2000" dirty="0" smtClean="0"/>
              <a:t> layer reveals it is generally around 200 ± 20 km in altitude with a density near (2 to 7) x 10</a:t>
            </a:r>
            <a:r>
              <a:rPr lang="en-US" sz="2000" baseline="30000" dirty="0" smtClean="0"/>
              <a:t>4</a:t>
            </a:r>
            <a:r>
              <a:rPr lang="en-US" sz="2000" dirty="0" smtClean="0"/>
              <a:t> cm</a:t>
            </a:r>
            <a:r>
              <a:rPr lang="en-US" sz="2000" baseline="30000" dirty="0" smtClean="0"/>
              <a:t>-3</a:t>
            </a:r>
            <a:endParaRPr lang="en-US" sz="2000" dirty="0" smtClean="0"/>
          </a:p>
          <a:p>
            <a:endParaRPr lang="en-US" sz="2000" dirty="0" smtClean="0"/>
          </a:p>
          <a:p>
            <a:r>
              <a:rPr lang="en-US" sz="2000" dirty="0" smtClean="0"/>
              <a:t>2</a:t>
            </a:r>
            <a:r>
              <a:rPr lang="en-US" sz="2000" baseline="30000" dirty="0" smtClean="0"/>
              <a:t>nd</a:t>
            </a:r>
            <a:r>
              <a:rPr lang="en-US" sz="2000" dirty="0" smtClean="0"/>
              <a:t> layer also highly transient, with fluctuations from tens of seconds to several minutes, corresponding to horizontal sizes of a few tens to several hundred km, and a clear dependence on SZA</a:t>
            </a:r>
          </a:p>
          <a:p>
            <a:endParaRPr lang="en-US" sz="2000" dirty="0" smtClean="0"/>
          </a:p>
          <a:p>
            <a:r>
              <a:rPr lang="en-US" sz="2000" dirty="0" smtClean="0"/>
              <a:t>Possible causes include:</a:t>
            </a:r>
          </a:p>
          <a:p>
            <a:pPr lvl="1"/>
            <a:r>
              <a:rPr lang="en-US" sz="1800" dirty="0" smtClean="0"/>
              <a:t>Fluctuations due to MHD waves or Kelvin-Helmholtz instabilities</a:t>
            </a:r>
          </a:p>
          <a:p>
            <a:pPr lvl="1"/>
            <a:r>
              <a:rPr lang="en-US" sz="1800" dirty="0" smtClean="0"/>
              <a:t>Ion loss (erosion) by magnetic reconnection or the solar wind’s </a:t>
            </a:r>
            <a:r>
              <a:rPr lang="en-US" sz="1800" b="1" dirty="0" smtClean="0"/>
              <a:t>v x B </a:t>
            </a:r>
            <a:r>
              <a:rPr lang="en-US" sz="1800" dirty="0" smtClean="0"/>
              <a:t>electric field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r>
              <a:rPr lang="en-US"/>
              <a:t>Mars Express</a:t>
            </a:r>
          </a:p>
        </p:txBody>
      </p:sp>
      <p:sp>
        <p:nvSpPr>
          <p:cNvPr id="434180" name="Rectangle 4"/>
          <p:cNvSpPr>
            <a:spLocks noGrp="1" noChangeArrowheads="1"/>
          </p:cNvSpPr>
          <p:nvPr>
            <p:ph type="body" sz="half" idx="1"/>
          </p:nvPr>
        </p:nvSpPr>
        <p:spPr/>
        <p:txBody>
          <a:bodyPr/>
          <a:lstStyle/>
          <a:p>
            <a:r>
              <a:rPr lang="en-US" sz="2400" dirty="0" smtClean="0"/>
              <a:t>Named for its rapid</a:t>
            </a:r>
            <a:r>
              <a:rPr lang="en-US" sz="2400" dirty="0" smtClean="0"/>
              <a:t> </a:t>
            </a:r>
            <a:r>
              <a:rPr lang="en-US" sz="2400" dirty="0" smtClean="0"/>
              <a:t>and</a:t>
            </a:r>
            <a:r>
              <a:rPr lang="en-US" sz="2400" dirty="0" smtClean="0"/>
              <a:t> streamlined development</a:t>
            </a:r>
          </a:p>
          <a:p>
            <a:r>
              <a:rPr lang="en-US" sz="2400" dirty="0" smtClean="0"/>
              <a:t>ESA </a:t>
            </a:r>
            <a:r>
              <a:rPr lang="en-US" sz="2400" dirty="0"/>
              <a:t>probe launched by Soyuz 6/2/03</a:t>
            </a:r>
          </a:p>
          <a:p>
            <a:r>
              <a:rPr lang="en-US" sz="2400" dirty="0"/>
              <a:t>Entered orbit around Mars </a:t>
            </a:r>
            <a:r>
              <a:rPr lang="en-US" sz="2400" dirty="0" smtClean="0"/>
              <a:t>12/25/03</a:t>
            </a:r>
          </a:p>
          <a:p>
            <a:r>
              <a:rPr lang="en-US" sz="2400" dirty="0" smtClean="0"/>
              <a:t>Completes highly elliptical polar orbit in 6 hr, 43 min</a:t>
            </a:r>
          </a:p>
          <a:p>
            <a:r>
              <a:rPr lang="en-US" sz="2400" dirty="0" smtClean="0"/>
              <a:t>Carries </a:t>
            </a:r>
            <a:r>
              <a:rPr lang="en-US" sz="2400" dirty="0" smtClean="0"/>
              <a:t>seven distinct </a:t>
            </a:r>
            <a:r>
              <a:rPr lang="en-US" sz="2400" dirty="0" smtClean="0"/>
              <a:t>instruments, one of which is MARSIS</a:t>
            </a:r>
            <a:endParaRPr lang="en-US" sz="2400" dirty="0"/>
          </a:p>
        </p:txBody>
      </p:sp>
      <p:pic>
        <p:nvPicPr>
          <p:cNvPr id="434186" name="Picture 10" descr="mars_express"/>
          <p:cNvPicPr>
            <a:picLocks noGrp="1" noChangeAspect="1" noChangeArrowheads="1"/>
          </p:cNvPicPr>
          <p:nvPr>
            <p:ph sz="half" idx="2"/>
          </p:nvPr>
        </p:nvPicPr>
        <p:blipFill>
          <a:blip r:embed="rId3"/>
          <a:srcRect/>
          <a:stretch>
            <a:fillRect/>
          </a:stretch>
        </p:blipFill>
        <p:spPr>
          <a:xfrm>
            <a:off x="4495800" y="1600200"/>
            <a:ext cx="4191000" cy="4267200"/>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8" name="Rectangle 4"/>
          <p:cNvSpPr>
            <a:spLocks noGrp="1" noChangeArrowheads="1"/>
          </p:cNvSpPr>
          <p:nvPr>
            <p:ph type="title"/>
          </p:nvPr>
        </p:nvSpPr>
        <p:spPr/>
        <p:txBody>
          <a:bodyPr/>
          <a:lstStyle/>
          <a:p>
            <a:r>
              <a:rPr lang="en-US" sz="3600" b="1" dirty="0" smtClean="0"/>
              <a:t>M</a:t>
            </a:r>
            <a:r>
              <a:rPr lang="en-US" sz="3600" dirty="0" smtClean="0"/>
              <a:t>ars </a:t>
            </a:r>
            <a:r>
              <a:rPr lang="en-US" sz="3600" b="1" dirty="0" smtClean="0"/>
              <a:t>A</a:t>
            </a:r>
            <a:r>
              <a:rPr lang="en-US" sz="3600" dirty="0" smtClean="0"/>
              <a:t>dvanced </a:t>
            </a:r>
            <a:r>
              <a:rPr lang="en-US" sz="3600" b="1" dirty="0" smtClean="0"/>
              <a:t>R</a:t>
            </a:r>
            <a:r>
              <a:rPr lang="en-US" sz="3600" dirty="0" smtClean="0"/>
              <a:t>adar for </a:t>
            </a:r>
            <a:r>
              <a:rPr lang="en-US" sz="3600" b="1" dirty="0" smtClean="0"/>
              <a:t>S</a:t>
            </a:r>
            <a:r>
              <a:rPr lang="en-US" sz="3600" dirty="0" smtClean="0"/>
              <a:t>ubsurface and </a:t>
            </a:r>
            <a:r>
              <a:rPr lang="en-US" sz="3600" b="1" dirty="0" smtClean="0"/>
              <a:t>I</a:t>
            </a:r>
            <a:r>
              <a:rPr lang="en-US" sz="3600" dirty="0" smtClean="0"/>
              <a:t>onosphere </a:t>
            </a:r>
            <a:r>
              <a:rPr lang="en-US" sz="3600" b="1" dirty="0" smtClean="0"/>
              <a:t>S</a:t>
            </a:r>
            <a:r>
              <a:rPr lang="en-US" sz="3600" dirty="0" smtClean="0"/>
              <a:t>ounding</a:t>
            </a:r>
            <a:endParaRPr lang="en-US" sz="3600" dirty="0"/>
          </a:p>
        </p:txBody>
      </p:sp>
      <p:sp>
        <p:nvSpPr>
          <p:cNvPr id="436229" name="Rectangle 5"/>
          <p:cNvSpPr>
            <a:spLocks noGrp="1" noChangeArrowheads="1"/>
          </p:cNvSpPr>
          <p:nvPr>
            <p:ph type="body" sz="half" idx="1"/>
          </p:nvPr>
        </p:nvSpPr>
        <p:spPr>
          <a:xfrm>
            <a:off x="228600" y="1600200"/>
            <a:ext cx="4495800" cy="4495800"/>
          </a:xfrm>
        </p:spPr>
        <p:txBody>
          <a:bodyPr/>
          <a:lstStyle/>
          <a:p>
            <a:pPr>
              <a:lnSpc>
                <a:spcPct val="80000"/>
              </a:lnSpc>
            </a:pPr>
            <a:r>
              <a:rPr lang="en-US" sz="2000" dirty="0" smtClean="0"/>
              <a:t>Two </a:t>
            </a:r>
            <a:r>
              <a:rPr lang="en-US" sz="2000" dirty="0"/>
              <a:t>20-m antennae act as a dipole: transmit radar </a:t>
            </a:r>
            <a:r>
              <a:rPr lang="en-US" sz="2000" dirty="0" smtClean="0"/>
              <a:t>pulse </a:t>
            </a:r>
            <a:r>
              <a:rPr lang="en-US" sz="2000" dirty="0"/>
              <a:t>and receive reflected </a:t>
            </a:r>
            <a:r>
              <a:rPr lang="en-US" sz="2000" dirty="0" smtClean="0"/>
              <a:t>echo</a:t>
            </a:r>
          </a:p>
          <a:p>
            <a:pPr>
              <a:lnSpc>
                <a:spcPct val="80000"/>
              </a:lnSpc>
            </a:pPr>
            <a:endParaRPr lang="en-US" sz="800" dirty="0"/>
          </a:p>
          <a:p>
            <a:pPr>
              <a:lnSpc>
                <a:spcPct val="80000"/>
              </a:lnSpc>
            </a:pPr>
            <a:r>
              <a:rPr lang="en-US" sz="2000" dirty="0" smtClean="0"/>
              <a:t>Antennae deployed 5/10/05 and 6/14/05, began operating 7/4/05 </a:t>
            </a:r>
            <a:endParaRPr lang="en-US" sz="2000" dirty="0" smtClean="0"/>
          </a:p>
          <a:p>
            <a:pPr>
              <a:lnSpc>
                <a:spcPct val="80000"/>
              </a:lnSpc>
            </a:pPr>
            <a:endParaRPr lang="en-US" sz="800" dirty="0" smtClean="0"/>
          </a:p>
          <a:p>
            <a:pPr>
              <a:lnSpc>
                <a:spcPct val="80000"/>
              </a:lnSpc>
            </a:pPr>
            <a:r>
              <a:rPr lang="en-US" sz="2000" dirty="0" smtClean="0"/>
              <a:t>Operates </a:t>
            </a:r>
            <a:r>
              <a:rPr lang="en-US" sz="2000" dirty="0"/>
              <a:t>from 0.1 – 5.4 MHz for ionospheric </a:t>
            </a:r>
            <a:r>
              <a:rPr lang="en-US" sz="2000" dirty="0" smtClean="0"/>
              <a:t>sounding</a:t>
            </a:r>
          </a:p>
          <a:p>
            <a:pPr>
              <a:lnSpc>
                <a:spcPct val="80000"/>
              </a:lnSpc>
            </a:pPr>
            <a:endParaRPr lang="en-US" sz="800" dirty="0"/>
          </a:p>
          <a:p>
            <a:pPr>
              <a:lnSpc>
                <a:spcPct val="80000"/>
              </a:lnSpc>
            </a:pPr>
            <a:r>
              <a:rPr lang="en-US" sz="2000" dirty="0"/>
              <a:t>Repeats transmit/receive cycle about every 7.543 seconds</a:t>
            </a:r>
            <a:r>
              <a:rPr lang="en-US" sz="2000" dirty="0" smtClean="0"/>
              <a:t>.</a:t>
            </a:r>
          </a:p>
          <a:p>
            <a:pPr>
              <a:lnSpc>
                <a:spcPct val="80000"/>
              </a:lnSpc>
            </a:pPr>
            <a:endParaRPr lang="en-US" sz="800" dirty="0"/>
          </a:p>
          <a:p>
            <a:pPr>
              <a:lnSpc>
                <a:spcPct val="80000"/>
              </a:lnSpc>
            </a:pPr>
            <a:r>
              <a:rPr lang="en-US" sz="2000" dirty="0" smtClean="0"/>
              <a:t>S</a:t>
            </a:r>
            <a:r>
              <a:rPr lang="en-US" sz="2000" dirty="0" smtClean="0"/>
              <a:t>ounding performed when below 1200 km in altitude, or for roughly </a:t>
            </a:r>
            <a:r>
              <a:rPr lang="en-US" sz="2000" dirty="0"/>
              <a:t>40 </a:t>
            </a:r>
            <a:r>
              <a:rPr lang="en-US" sz="2000" dirty="0" smtClean="0"/>
              <a:t>minutes per orbit</a:t>
            </a:r>
          </a:p>
          <a:p>
            <a:pPr>
              <a:lnSpc>
                <a:spcPct val="80000"/>
              </a:lnSpc>
            </a:pPr>
            <a:endParaRPr lang="en-US" sz="800" dirty="0"/>
          </a:p>
          <a:p>
            <a:pPr>
              <a:lnSpc>
                <a:spcPct val="80000"/>
              </a:lnSpc>
            </a:pPr>
            <a:r>
              <a:rPr lang="en-US" sz="2000" dirty="0"/>
              <a:t>Complements radio occultation by providing better spatial resolution and full coverage of the planet</a:t>
            </a:r>
          </a:p>
          <a:p>
            <a:pPr>
              <a:lnSpc>
                <a:spcPct val="80000"/>
              </a:lnSpc>
            </a:pPr>
            <a:endParaRPr lang="en-US" sz="2000" dirty="0"/>
          </a:p>
        </p:txBody>
      </p:sp>
      <p:pic>
        <p:nvPicPr>
          <p:cNvPr id="436235" name="Picture 11" descr="Mars_Express_20031218120831"/>
          <p:cNvPicPr>
            <a:picLocks noGrp="1" noChangeAspect="1" noChangeArrowheads="1"/>
          </p:cNvPicPr>
          <p:nvPr>
            <p:ph sz="half" idx="2"/>
          </p:nvPr>
        </p:nvPicPr>
        <p:blipFill>
          <a:blip r:embed="rId3"/>
          <a:srcRect/>
          <a:stretch>
            <a:fillRect/>
          </a:stretch>
        </p:blipFill>
        <p:spPr>
          <a:xfrm>
            <a:off x="4876800" y="1676400"/>
            <a:ext cx="4038600" cy="4419600"/>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60" name="Rectangle 4"/>
          <p:cNvSpPr>
            <a:spLocks noGrp="1" noChangeArrowheads="1"/>
          </p:cNvSpPr>
          <p:nvPr>
            <p:ph type="title"/>
          </p:nvPr>
        </p:nvSpPr>
        <p:spPr>
          <a:xfrm>
            <a:off x="457200" y="0"/>
            <a:ext cx="8229600" cy="1143000"/>
          </a:xfrm>
        </p:spPr>
        <p:txBody>
          <a:bodyPr/>
          <a:lstStyle/>
          <a:p>
            <a:r>
              <a:rPr lang="en-US"/>
              <a:t>Orbit Evolution</a:t>
            </a:r>
          </a:p>
        </p:txBody>
      </p:sp>
      <p:pic>
        <p:nvPicPr>
          <p:cNvPr id="582662" name="Picture 6" descr="A-D05-238-1_blue_background"/>
          <p:cNvPicPr>
            <a:picLocks noGrp="1" noChangeAspect="1" noChangeArrowheads="1"/>
          </p:cNvPicPr>
          <p:nvPr>
            <p:ph idx="1"/>
          </p:nvPr>
        </p:nvPicPr>
        <p:blipFill>
          <a:blip r:embed="rId3"/>
          <a:srcRect/>
          <a:stretch>
            <a:fillRect/>
          </a:stretch>
        </p:blipFill>
        <p:spPr>
          <a:xfrm>
            <a:off x="533400" y="911225"/>
            <a:ext cx="8077200" cy="5656263"/>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50"/>
            <a:ext cx="3008313" cy="793750"/>
          </a:xfrm>
        </p:spPr>
        <p:txBody>
          <a:bodyPr/>
          <a:lstStyle/>
          <a:p>
            <a:pPr algn="ctr"/>
            <a:r>
              <a:rPr lang="en-US" sz="2400" dirty="0" smtClean="0"/>
              <a:t>Sounding Principles</a:t>
            </a:r>
            <a:endParaRPr lang="en-US" sz="2400" dirty="0"/>
          </a:p>
        </p:txBody>
      </p:sp>
      <p:pic>
        <p:nvPicPr>
          <p:cNvPr id="5" name="Content Placeholder 4" descr="Figure1.jpg"/>
          <p:cNvPicPr>
            <a:picLocks noGrp="1" noChangeAspect="1"/>
          </p:cNvPicPr>
          <p:nvPr>
            <p:ph idx="1"/>
          </p:nvPr>
        </p:nvPicPr>
        <p:blipFill>
          <a:blip r:embed="rId2"/>
          <a:stretch>
            <a:fillRect/>
          </a:stretch>
        </p:blipFill>
        <p:spPr>
          <a:xfrm>
            <a:off x="3575050" y="575890"/>
            <a:ext cx="5568950" cy="5520110"/>
          </a:xfrm>
        </p:spPr>
      </p:pic>
      <p:sp>
        <p:nvSpPr>
          <p:cNvPr id="4" name="Text Placeholder 3"/>
          <p:cNvSpPr>
            <a:spLocks noGrp="1"/>
          </p:cNvSpPr>
          <p:nvPr>
            <p:ph type="body" sz="half" idx="2"/>
          </p:nvPr>
        </p:nvSpPr>
        <p:spPr>
          <a:xfrm>
            <a:off x="457200" y="1435100"/>
            <a:ext cx="3008313" cy="4813300"/>
          </a:xfrm>
        </p:spPr>
        <p:txBody>
          <a:bodyPr/>
          <a:lstStyle/>
          <a:p>
            <a:pPr>
              <a:buFont typeface="Wingdings" pitchFamily="2" charset="2"/>
              <a:buChar char="§"/>
            </a:pPr>
            <a:r>
              <a:rPr lang="en-US" sz="2000" dirty="0" smtClean="0"/>
              <a:t> Radar pulse can not propagate at frequencies below plasma frequency</a:t>
            </a:r>
          </a:p>
          <a:p>
            <a:pPr>
              <a:buFont typeface="Wingdings" pitchFamily="2" charset="2"/>
              <a:buChar char="§"/>
            </a:pPr>
            <a:endParaRPr lang="en-US" sz="2000" dirty="0" smtClean="0"/>
          </a:p>
          <a:p>
            <a:pPr>
              <a:buFont typeface="Wingdings" pitchFamily="2" charset="2"/>
              <a:buChar char="§"/>
            </a:pPr>
            <a:r>
              <a:rPr lang="en-US" sz="2000" dirty="0" smtClean="0"/>
              <a:t> Reflection occurs when pulse frequency equals plasma frequency</a:t>
            </a:r>
          </a:p>
          <a:p>
            <a:pPr>
              <a:buFont typeface="Wingdings" pitchFamily="2" charset="2"/>
              <a:buChar char="§"/>
            </a:pPr>
            <a:endParaRPr lang="en-US" sz="2000" dirty="0" smtClean="0"/>
          </a:p>
          <a:p>
            <a:pPr>
              <a:buFont typeface="Wingdings" pitchFamily="2" charset="2"/>
              <a:buChar char="§"/>
            </a:pPr>
            <a:r>
              <a:rPr lang="en-US" sz="2000" dirty="0" smtClean="0"/>
              <a:t> Frequencies above max plasma frequency will reflect off surface</a:t>
            </a:r>
          </a:p>
          <a:p>
            <a:pPr>
              <a:buFont typeface="Wingdings" pitchFamily="2" charset="2"/>
              <a:buChar char="§"/>
            </a:pPr>
            <a:endParaRPr lang="en-US" sz="2000" dirty="0" smtClean="0"/>
          </a:p>
          <a:p>
            <a:pPr>
              <a:buFont typeface="Wingdings" pitchFamily="2" charset="2"/>
              <a:buChar char="§"/>
            </a:pPr>
            <a:r>
              <a:rPr lang="en-US" sz="2000" dirty="0" smtClean="0"/>
              <a:t> Cusps occur at density profile maximums</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008313" cy="977900"/>
          </a:xfrm>
        </p:spPr>
        <p:txBody>
          <a:bodyPr/>
          <a:lstStyle/>
          <a:p>
            <a:pPr algn="ctr"/>
            <a:r>
              <a:rPr lang="en-US" sz="2400" dirty="0" smtClean="0"/>
              <a:t>Cusps &amp; Steps – The Second Layer</a:t>
            </a:r>
            <a:endParaRPr lang="en-US" sz="2400" dirty="0"/>
          </a:p>
        </p:txBody>
      </p:sp>
      <p:pic>
        <p:nvPicPr>
          <p:cNvPr id="5" name="Content Placeholder 4" descr="Figure2.jpg"/>
          <p:cNvPicPr>
            <a:picLocks noGrp="1" noChangeAspect="1"/>
          </p:cNvPicPr>
          <p:nvPr>
            <p:ph idx="1"/>
          </p:nvPr>
        </p:nvPicPr>
        <p:blipFill>
          <a:blip r:embed="rId2"/>
          <a:stretch>
            <a:fillRect/>
          </a:stretch>
        </p:blipFill>
        <p:spPr>
          <a:xfrm>
            <a:off x="3581401" y="0"/>
            <a:ext cx="5562600" cy="6858000"/>
          </a:xfrm>
        </p:spPr>
      </p:pic>
      <p:sp>
        <p:nvSpPr>
          <p:cNvPr id="4" name="Text Placeholder 3"/>
          <p:cNvSpPr>
            <a:spLocks noGrp="1"/>
          </p:cNvSpPr>
          <p:nvPr>
            <p:ph type="body" sz="half" idx="2"/>
          </p:nvPr>
        </p:nvSpPr>
        <p:spPr/>
        <p:txBody>
          <a:bodyPr/>
          <a:lstStyle/>
          <a:p>
            <a:pPr>
              <a:buFont typeface="Wingdings" pitchFamily="2" charset="2"/>
              <a:buChar char="§"/>
            </a:pPr>
            <a:r>
              <a:rPr lang="en-US" sz="2000" dirty="0" smtClean="0"/>
              <a:t> (A) shows a full second cusp, indicating peak in the density profile</a:t>
            </a:r>
          </a:p>
          <a:p>
            <a:pPr>
              <a:buFont typeface="Wingdings" pitchFamily="2" charset="2"/>
              <a:buChar char="§"/>
            </a:pPr>
            <a:endParaRPr lang="en-US" sz="2000" dirty="0" smtClean="0"/>
          </a:p>
          <a:p>
            <a:pPr>
              <a:buFont typeface="Wingdings" pitchFamily="2" charset="2"/>
              <a:buChar char="§"/>
            </a:pPr>
            <a:r>
              <a:rPr lang="en-US" sz="2000" dirty="0" smtClean="0"/>
              <a:t> (B) shows a “step” at a lower frequency, which occurs at an inflection point (</a:t>
            </a:r>
            <a:r>
              <a:rPr lang="en-US" sz="2000" dirty="0" err="1" smtClean="0"/>
              <a:t>dn</a:t>
            </a:r>
            <a:r>
              <a:rPr lang="en-US" sz="2000" dirty="0" smtClean="0"/>
              <a:t>/</a:t>
            </a:r>
            <a:r>
              <a:rPr lang="en-US" sz="2000" dirty="0" err="1" smtClean="0"/>
              <a:t>dz</a:t>
            </a:r>
            <a:r>
              <a:rPr lang="en-US" sz="2000" dirty="0" smtClean="0"/>
              <a:t> approaches but does not reach zero)</a:t>
            </a:r>
          </a:p>
          <a:p>
            <a:pPr>
              <a:buFont typeface="Wingdings" pitchFamily="2" charset="2"/>
              <a:buChar char="§"/>
            </a:pPr>
            <a:endParaRPr lang="en-US" sz="2000" dirty="0" smtClean="0"/>
          </a:p>
          <a:p>
            <a:pPr>
              <a:buFont typeface="Wingdings" pitchFamily="2" charset="2"/>
              <a:buChar char="§"/>
            </a:pPr>
            <a:r>
              <a:rPr lang="en-US" sz="2000" dirty="0" smtClean="0"/>
              <a:t> Both indicate presence of a second topside layer</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p:spPr>
        <p:txBody>
          <a:bodyPr/>
          <a:lstStyle/>
          <a:p>
            <a:r>
              <a:rPr lang="en-US" dirty="0" smtClean="0"/>
              <a:t>Studying the Second Layer</a:t>
            </a:r>
            <a:endParaRPr lang="en-US" dirty="0"/>
          </a:p>
        </p:txBody>
      </p:sp>
      <p:sp>
        <p:nvSpPr>
          <p:cNvPr id="6" name="Content Placeholder 5"/>
          <p:cNvSpPr>
            <a:spLocks noGrp="1"/>
          </p:cNvSpPr>
          <p:nvPr>
            <p:ph idx="1"/>
          </p:nvPr>
        </p:nvSpPr>
        <p:spPr>
          <a:xfrm>
            <a:off x="457200" y="1295400"/>
            <a:ext cx="8229600" cy="4800600"/>
          </a:xfrm>
        </p:spPr>
        <p:txBody>
          <a:bodyPr/>
          <a:lstStyle/>
          <a:p>
            <a:r>
              <a:rPr lang="en-US" sz="2400" dirty="0" smtClean="0"/>
              <a:t>1500 ionograms with second layer present were traced over the range between Aug. 5 – Sept. 5, 2005</a:t>
            </a:r>
          </a:p>
          <a:p>
            <a:pPr lvl="1"/>
            <a:r>
              <a:rPr lang="en-US" sz="2000" dirty="0" smtClean="0"/>
              <a:t>Tracing was performed in order to obtain a density profile</a:t>
            </a:r>
          </a:p>
          <a:p>
            <a:endParaRPr lang="en-US" sz="2400" dirty="0" smtClean="0"/>
          </a:p>
          <a:p>
            <a:r>
              <a:rPr lang="en-US" sz="2400" dirty="0" smtClean="0"/>
              <a:t>All analysis was done only on data sets where the spacecraft altitude was below 800 km</a:t>
            </a:r>
          </a:p>
          <a:p>
            <a:endParaRPr lang="en-US" sz="2400" dirty="0" smtClean="0"/>
          </a:p>
          <a:p>
            <a:r>
              <a:rPr lang="en-US" sz="2400" dirty="0" smtClean="0"/>
              <a:t>Detections were made at a wide range in latitude and longitude and over the full range of dayside SZA’s</a:t>
            </a:r>
          </a:p>
          <a:p>
            <a:endParaRPr lang="en-US" sz="2400" dirty="0" smtClean="0"/>
          </a:p>
          <a:p>
            <a:r>
              <a:rPr lang="en-US" sz="2400" dirty="0" smtClean="0"/>
              <a:t>Statistical count was kept of all the ionograms in the orbits to determine a probability of detection</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457200" y="0"/>
            <a:ext cx="8229600" cy="1143000"/>
          </a:xfrm>
        </p:spPr>
        <p:txBody>
          <a:bodyPr/>
          <a:lstStyle/>
          <a:p>
            <a:r>
              <a:rPr lang="en-US" dirty="0" smtClean="0"/>
              <a:t>Forming the Density Profile</a:t>
            </a:r>
            <a:endParaRPr lang="en-US" dirty="0"/>
          </a:p>
        </p:txBody>
      </p:sp>
      <p:sp>
        <p:nvSpPr>
          <p:cNvPr id="486403" name="Rectangle 3"/>
          <p:cNvSpPr>
            <a:spLocks noGrp="1" noChangeArrowheads="1"/>
          </p:cNvSpPr>
          <p:nvPr>
            <p:ph type="body" idx="1"/>
          </p:nvPr>
        </p:nvSpPr>
        <p:spPr>
          <a:xfrm>
            <a:off x="457200" y="990600"/>
            <a:ext cx="8229600" cy="4876800"/>
          </a:xfrm>
        </p:spPr>
        <p:txBody>
          <a:bodyPr/>
          <a:lstStyle/>
          <a:p>
            <a:r>
              <a:rPr lang="en-US" sz="2400" dirty="0" smtClean="0"/>
              <a:t>By </a:t>
            </a:r>
            <a:r>
              <a:rPr lang="en-US" sz="2400" dirty="0"/>
              <a:t>measuring the time delay </a:t>
            </a:r>
            <a:r>
              <a:rPr lang="el-GR" sz="2400" dirty="0"/>
              <a:t>Δ</a:t>
            </a:r>
            <a:r>
              <a:rPr lang="en-US" sz="2400" dirty="0"/>
              <a:t>t in receiving the echo, the range can be </a:t>
            </a:r>
            <a:r>
              <a:rPr lang="en-US" sz="2400" dirty="0" smtClean="0"/>
              <a:t>computed.</a:t>
            </a:r>
            <a:endParaRPr lang="en-US" sz="2400" dirty="0"/>
          </a:p>
          <a:p>
            <a:r>
              <a:rPr lang="en-US" sz="2400" dirty="0" smtClean="0"/>
              <a:t>For </a:t>
            </a:r>
            <a:r>
              <a:rPr lang="en-US" sz="2400" dirty="0"/>
              <a:t>vertical incidence on a horizontal ionosphere, the round trip delay time as a function of frequency is</a:t>
            </a:r>
            <a:r>
              <a:rPr lang="en-US" sz="2400" dirty="0" smtClean="0"/>
              <a:t>:</a:t>
            </a:r>
          </a:p>
          <a:p>
            <a:endParaRPr lang="en-US" sz="2400" dirty="0" smtClean="0"/>
          </a:p>
          <a:p>
            <a:endParaRPr lang="en-US" sz="2400" dirty="0" smtClean="0"/>
          </a:p>
          <a:p>
            <a:endParaRPr lang="en-US" sz="2400" dirty="0" smtClean="0"/>
          </a:p>
          <a:p>
            <a:endParaRPr lang="en-US" sz="2400" dirty="0" smtClean="0"/>
          </a:p>
          <a:p>
            <a:r>
              <a:rPr lang="en-US" sz="2400" dirty="0" smtClean="0"/>
              <a:t>Since </a:t>
            </a:r>
            <a:r>
              <a:rPr lang="el-GR" sz="2400" dirty="0" smtClean="0"/>
              <a:t>Δ</a:t>
            </a:r>
            <a:r>
              <a:rPr lang="en-US" sz="2400" dirty="0" smtClean="0"/>
              <a:t>t(f) is known from the ionogram, we must invert this integral to obtain z(</a:t>
            </a:r>
            <a:r>
              <a:rPr lang="en-US" sz="2400" dirty="0" err="1" smtClean="0"/>
              <a:t>f</a:t>
            </a:r>
            <a:r>
              <a:rPr lang="en-US" sz="2400" baseline="-25000" dirty="0" err="1" smtClean="0"/>
              <a:t>p</a:t>
            </a:r>
            <a:r>
              <a:rPr lang="en-US" sz="2400" dirty="0" smtClean="0"/>
              <a:t>).</a:t>
            </a:r>
          </a:p>
          <a:p>
            <a:r>
              <a:rPr lang="en-US" sz="2400" dirty="0" smtClean="0"/>
              <a:t>Once this is known, we can obtain z(n</a:t>
            </a:r>
            <a:r>
              <a:rPr lang="en-US" sz="2400" baseline="-25000" dirty="0" smtClean="0">
                <a:effectLst/>
              </a:rPr>
              <a:t>e</a:t>
            </a:r>
            <a:r>
              <a:rPr lang="en-US" sz="2400" dirty="0" smtClean="0"/>
              <a:t>) easily, since:</a:t>
            </a:r>
            <a:endParaRPr lang="en-US" sz="2400" dirty="0"/>
          </a:p>
        </p:txBody>
      </p:sp>
      <p:sp>
        <p:nvSpPr>
          <p:cNvPr id="486405"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486407"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486406" name="Object 6"/>
          <p:cNvGraphicFramePr>
            <a:graphicFrameLocks noChangeAspect="1"/>
          </p:cNvGraphicFramePr>
          <p:nvPr/>
        </p:nvGraphicFramePr>
        <p:xfrm>
          <a:off x="2895600" y="2743200"/>
          <a:ext cx="3308350" cy="1471612"/>
        </p:xfrm>
        <a:graphic>
          <a:graphicData uri="http://schemas.openxmlformats.org/presentationml/2006/ole">
            <p:oleObj spid="_x0000_s1026" name="Equation" r:id="rId4" imgW="1651000" imgH="736600" progId="">
              <p:embed/>
            </p:oleObj>
          </a:graphicData>
        </a:graphic>
      </p:graphicFrame>
      <p:graphicFrame>
        <p:nvGraphicFramePr>
          <p:cNvPr id="1028" name="Object 4"/>
          <p:cNvGraphicFramePr>
            <a:graphicFrameLocks noChangeAspect="1"/>
          </p:cNvGraphicFramePr>
          <p:nvPr/>
        </p:nvGraphicFramePr>
        <p:xfrm>
          <a:off x="3352800" y="5638800"/>
          <a:ext cx="2438400" cy="720725"/>
        </p:xfrm>
        <a:graphic>
          <a:graphicData uri="http://schemas.openxmlformats.org/presentationml/2006/ole">
            <p:oleObj spid="_x0000_s1028" name="Equation" r:id="rId5" imgW="901309" imgH="266584" progId="">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457200" y="0"/>
            <a:ext cx="8229600" cy="1143000"/>
          </a:xfrm>
        </p:spPr>
        <p:txBody>
          <a:bodyPr/>
          <a:lstStyle/>
          <a:p>
            <a:r>
              <a:rPr lang="en-US" dirty="0"/>
              <a:t>Fitting the </a:t>
            </a:r>
            <a:r>
              <a:rPr lang="en-US" dirty="0" smtClean="0"/>
              <a:t>Density Profile</a:t>
            </a:r>
            <a:endParaRPr lang="en-US" dirty="0"/>
          </a:p>
        </p:txBody>
      </p:sp>
      <p:sp>
        <p:nvSpPr>
          <p:cNvPr id="488451" name="Rectangle 3"/>
          <p:cNvSpPr>
            <a:spLocks noGrp="1" noChangeArrowheads="1"/>
          </p:cNvSpPr>
          <p:nvPr>
            <p:ph type="body" idx="1"/>
          </p:nvPr>
        </p:nvSpPr>
        <p:spPr>
          <a:xfrm>
            <a:off x="457200" y="1219200"/>
            <a:ext cx="8229600" cy="4648200"/>
          </a:xfrm>
        </p:spPr>
        <p:txBody>
          <a:bodyPr/>
          <a:lstStyle/>
          <a:p>
            <a:pPr>
              <a:lnSpc>
                <a:spcPct val="90000"/>
              </a:lnSpc>
            </a:pPr>
            <a:r>
              <a:rPr lang="en-US" sz="2400" dirty="0"/>
              <a:t>Once the inversion was completed, we used a theoretical model for the density profile and adjusted the parameters to give the best fit.</a:t>
            </a:r>
          </a:p>
          <a:p>
            <a:pPr>
              <a:lnSpc>
                <a:spcPct val="90000"/>
              </a:lnSpc>
            </a:pPr>
            <a:r>
              <a:rPr lang="en-US" sz="2400" dirty="0"/>
              <a:t>The model we used </a:t>
            </a:r>
            <a:r>
              <a:rPr lang="en-US" sz="2400" dirty="0" smtClean="0"/>
              <a:t>for the main layer was </a:t>
            </a:r>
            <a:r>
              <a:rPr lang="en-US" sz="2400" dirty="0"/>
              <a:t>the Chapman model, taken from his 1931 paper:</a:t>
            </a:r>
          </a:p>
          <a:p>
            <a:pPr>
              <a:lnSpc>
                <a:spcPct val="90000"/>
              </a:lnSpc>
            </a:pPr>
            <a:endParaRPr lang="en-US" sz="2400" dirty="0"/>
          </a:p>
          <a:p>
            <a:pPr>
              <a:lnSpc>
                <a:spcPct val="90000"/>
              </a:lnSpc>
            </a:pPr>
            <a:endParaRPr lang="en-US" sz="2400" dirty="0"/>
          </a:p>
          <a:p>
            <a:pPr>
              <a:lnSpc>
                <a:spcPct val="90000"/>
              </a:lnSpc>
            </a:pPr>
            <a:r>
              <a:rPr lang="en-US" sz="2400" dirty="0"/>
              <a:t>Ch(x,</a:t>
            </a:r>
            <a:r>
              <a:rPr lang="el-GR" sz="2400" i="1" dirty="0"/>
              <a:t>χ</a:t>
            </a:r>
            <a:r>
              <a:rPr lang="en-US" sz="2400" dirty="0"/>
              <a:t>) is the Chapman grazing incidence function, which takes into account absorption of solar radiation by the atmosphere:</a:t>
            </a:r>
            <a:endParaRPr lang="el-GR" sz="2400" i="1" dirty="0"/>
          </a:p>
          <a:p>
            <a:pPr>
              <a:lnSpc>
                <a:spcPct val="90000"/>
              </a:lnSpc>
            </a:pPr>
            <a:endParaRPr lang="en-US" sz="2400" dirty="0"/>
          </a:p>
        </p:txBody>
      </p:sp>
      <p:graphicFrame>
        <p:nvGraphicFramePr>
          <p:cNvPr id="488452" name="Object 4"/>
          <p:cNvGraphicFramePr>
            <a:graphicFrameLocks noChangeAspect="1"/>
          </p:cNvGraphicFramePr>
          <p:nvPr/>
        </p:nvGraphicFramePr>
        <p:xfrm>
          <a:off x="1524000" y="3048000"/>
          <a:ext cx="6097588" cy="787400"/>
        </p:xfrm>
        <a:graphic>
          <a:graphicData uri="http://schemas.openxmlformats.org/presentationml/2006/ole">
            <p:oleObj spid="_x0000_s3074" name="Equation" r:id="rId4" imgW="3047760" imgH="393480" progId="">
              <p:embed/>
            </p:oleObj>
          </a:graphicData>
        </a:graphic>
      </p:graphicFrame>
      <p:graphicFrame>
        <p:nvGraphicFramePr>
          <p:cNvPr id="488453" name="Object 5"/>
          <p:cNvGraphicFramePr>
            <a:graphicFrameLocks noChangeAspect="1"/>
          </p:cNvGraphicFramePr>
          <p:nvPr/>
        </p:nvGraphicFramePr>
        <p:xfrm>
          <a:off x="1676400" y="4953000"/>
          <a:ext cx="5867400" cy="985838"/>
        </p:xfrm>
        <a:graphic>
          <a:graphicData uri="http://schemas.openxmlformats.org/presentationml/2006/ole">
            <p:oleObj spid="_x0000_s3075" name="Equation" r:id="rId5" imgW="2869920" imgH="482400" progId="">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619</TotalTime>
  <Words>1098</Words>
  <Application>Microsoft Office PowerPoint</Application>
  <PresentationFormat>On-screen Show (4:3)</PresentationFormat>
  <Paragraphs>134</Paragraphs>
  <Slides>19</Slides>
  <Notes>6</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Theme1</vt:lpstr>
      <vt:lpstr>Equation</vt:lpstr>
      <vt:lpstr>Transient Layers in the Topside Ionosphere of Mars</vt:lpstr>
      <vt:lpstr>Mars Express</vt:lpstr>
      <vt:lpstr>Mars Advanced Radar for Subsurface and Ionosphere Sounding</vt:lpstr>
      <vt:lpstr>Orbit Evolution</vt:lpstr>
      <vt:lpstr>Sounding Principles</vt:lpstr>
      <vt:lpstr>Cusps &amp; Steps – The Second Layer</vt:lpstr>
      <vt:lpstr>Studying the Second Layer</vt:lpstr>
      <vt:lpstr>Forming the Density Profile</vt:lpstr>
      <vt:lpstr>Fitting the Density Profile</vt:lpstr>
      <vt:lpstr>Properties of the Second Layer</vt:lpstr>
      <vt:lpstr>A Variable &amp; Transient Second Layer</vt:lpstr>
      <vt:lpstr>Slide 12</vt:lpstr>
      <vt:lpstr>Detection of a      Third Layer</vt:lpstr>
      <vt:lpstr>An O+ Layer?</vt:lpstr>
      <vt:lpstr>Fluctuations</vt:lpstr>
      <vt:lpstr>Fluctuation Comparison</vt:lpstr>
      <vt:lpstr>Erosive Processes</vt:lpstr>
      <vt:lpstr>Recall “Figure 3”</vt:lpstr>
      <vt:lpstr>Summary</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Transient Layers in the Topside Ionosphere of Mars</dc:title>
  <dc:creator>Andrew J. Kopf</dc:creator>
  <cp:lastModifiedBy>Andrew J. Kopf</cp:lastModifiedBy>
  <cp:revision>64</cp:revision>
  <dcterms:created xsi:type="dcterms:W3CDTF">2008-06-24T23:13:16Z</dcterms:created>
  <dcterms:modified xsi:type="dcterms:W3CDTF">2008-07-03T04:40:44Z</dcterms:modified>
</cp:coreProperties>
</file>