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294" r:id="rId4"/>
    <p:sldId id="405" r:id="rId5"/>
    <p:sldId id="398" r:id="rId6"/>
    <p:sldId id="511" r:id="rId7"/>
    <p:sldId id="261" r:id="rId8"/>
    <p:sldId id="575" r:id="rId9"/>
    <p:sldId id="574" r:id="rId10"/>
    <p:sldId id="577" r:id="rId11"/>
    <p:sldId id="576" r:id="rId12"/>
    <p:sldId id="578" r:id="rId13"/>
    <p:sldId id="2291" r:id="rId14"/>
    <p:sldId id="288" r:id="rId15"/>
    <p:sldId id="282" r:id="rId16"/>
    <p:sldId id="260" r:id="rId17"/>
    <p:sldId id="2292" r:id="rId18"/>
    <p:sldId id="2288" r:id="rId19"/>
    <p:sldId id="2289" r:id="rId20"/>
    <p:sldId id="2290" r:id="rId21"/>
    <p:sldId id="2293" r:id="rId22"/>
    <p:sldId id="401" r:id="rId23"/>
    <p:sldId id="407" r:id="rId24"/>
    <p:sldId id="573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1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8" autoAdjust="0"/>
  </p:normalViewPr>
  <p:slideViewPr>
    <p:cSldViewPr>
      <p:cViewPr varScale="1">
        <p:scale>
          <a:sx n="77" d="100"/>
          <a:sy n="77" d="100"/>
        </p:scale>
        <p:origin x="85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3691F-76A1-4E6A-96CB-F6B6CA18362A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3F460-2D9A-4E93-B7BB-94EC7BF71469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60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1">
            <a:extLst>
              <a:ext uri="{FF2B5EF4-FFF2-40B4-BE49-F238E27FC236}">
                <a16:creationId xmlns:a16="http://schemas.microsoft.com/office/drawing/2014/main" id="{6ED64ECC-5A35-40FA-885B-89D2319DD8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6213" y="6515100"/>
            <a:ext cx="31781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marL="3175" indent="-31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altLang="it-IT" sz="1600" i="1"/>
              <a:t>Andrea Cicchetti   </a:t>
            </a:r>
            <a:r>
              <a:rPr lang="en-US" altLang="it-IT" sz="1600" i="1"/>
              <a:t>INAF - IFSI </a:t>
            </a:r>
          </a:p>
        </p:txBody>
      </p:sp>
      <p:sp>
        <p:nvSpPr>
          <p:cNvPr id="5" name="Line 22">
            <a:extLst>
              <a:ext uri="{FF2B5EF4-FFF2-40B4-BE49-F238E27FC236}">
                <a16:creationId xmlns:a16="http://schemas.microsoft.com/office/drawing/2014/main" id="{49CF038B-8F25-453B-810E-3FE5C8FADD81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250825" y="6489700"/>
            <a:ext cx="882015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3" descr="MEX_Logo_2">
            <a:extLst>
              <a:ext uri="{FF2B5EF4-FFF2-40B4-BE49-F238E27FC236}">
                <a16:creationId xmlns:a16="http://schemas.microsoft.com/office/drawing/2014/main" id="{1156543D-BF82-4433-A377-546259C9D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6175375"/>
            <a:ext cx="5937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7321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026" name="Picture 2" descr="E:\ricerca\MARSIS\New_MARSIS_Logo\Logo_MARSIS\MARSIS_logo_4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68344" y="428528"/>
            <a:ext cx="1261792" cy="84023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1257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9900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noProof="0"/>
              <a:t>MARSIS report to SWT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144616" cy="1703040"/>
          </a:xfrm>
        </p:spPr>
        <p:txBody>
          <a:bodyPr/>
          <a:lstStyle/>
          <a:p>
            <a:r>
              <a:rPr lang="en-GB" noProof="0" dirty="0">
                <a:solidFill>
                  <a:srgbClr val="FFFF00"/>
                </a:solidFill>
              </a:rPr>
              <a:t>Andy Kopf</a:t>
            </a:r>
          </a:p>
          <a:p>
            <a:r>
              <a:rPr lang="en-GB" dirty="0">
                <a:solidFill>
                  <a:srgbClr val="FFFF00"/>
                </a:solidFill>
              </a:rPr>
              <a:t>On behalf of Roberto </a:t>
            </a:r>
            <a:r>
              <a:rPr lang="en-GB" dirty="0" err="1">
                <a:solidFill>
                  <a:srgbClr val="FFFF00"/>
                </a:solidFill>
              </a:rPr>
              <a:t>Orosei</a:t>
            </a:r>
            <a:r>
              <a:rPr lang="en-GB" dirty="0">
                <a:solidFill>
                  <a:srgbClr val="FFFF00"/>
                </a:solidFill>
              </a:rPr>
              <a:t> and Jeff </a:t>
            </a:r>
            <a:r>
              <a:rPr lang="en-GB" dirty="0" err="1">
                <a:solidFill>
                  <a:srgbClr val="FFFF00"/>
                </a:solidFill>
              </a:rPr>
              <a:t>Plaut</a:t>
            </a:r>
            <a:endParaRPr lang="en-GB" noProof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Preliminary </a:t>
            </a:r>
            <a:r>
              <a:rPr lang="it-IT" dirty="0" err="1"/>
              <a:t>results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indeed</a:t>
            </a:r>
            <a:r>
              <a:rPr lang="it-IT" dirty="0"/>
              <a:t> </a:t>
            </a:r>
            <a:r>
              <a:rPr lang="it-IT" dirty="0" err="1"/>
              <a:t>several</a:t>
            </a:r>
            <a:r>
              <a:rPr lang="it-IT" dirty="0"/>
              <a:t> </a:t>
            </a:r>
            <a:r>
              <a:rPr lang="it-IT" dirty="0" err="1"/>
              <a:t>bright</a:t>
            </a:r>
            <a:r>
              <a:rPr lang="it-IT" dirty="0"/>
              <a:t> </a:t>
            </a:r>
            <a:r>
              <a:rPr lang="it-IT" dirty="0" err="1"/>
              <a:t>areas</a:t>
            </a:r>
            <a:r>
              <a:rPr lang="it-IT" dirty="0"/>
              <a:t> </a:t>
            </a:r>
            <a:r>
              <a:rPr lang="it-IT" dirty="0" err="1"/>
              <a:t>beyond</a:t>
            </a:r>
            <a:r>
              <a:rPr lang="it-IT" dirty="0"/>
              <a:t> the </a:t>
            </a:r>
            <a:r>
              <a:rPr lang="it-IT" dirty="0" err="1"/>
              <a:t>one</a:t>
            </a:r>
            <a:r>
              <a:rPr lang="it-IT" dirty="0"/>
              <a:t> </a:t>
            </a:r>
            <a:r>
              <a:rPr lang="it-IT" dirty="0" err="1"/>
              <a:t>studied</a:t>
            </a:r>
            <a:r>
              <a:rPr lang="it-IT" dirty="0"/>
              <a:t> in the 2018 </a:t>
            </a:r>
            <a:r>
              <a:rPr lang="it-IT" dirty="0" err="1"/>
              <a:t>paper</a:t>
            </a:r>
            <a:r>
              <a:rPr lang="it-IT" dirty="0"/>
              <a:t> (look for light blue).</a:t>
            </a:r>
          </a:p>
          <a:p>
            <a:r>
              <a:rPr lang="it-IT" dirty="0" err="1"/>
              <a:t>These</a:t>
            </a:r>
            <a:r>
              <a:rPr lang="it-IT" dirty="0"/>
              <a:t> are </a:t>
            </a:r>
            <a:r>
              <a:rPr lang="it-IT" dirty="0" err="1"/>
              <a:t>weaker</a:t>
            </a:r>
            <a:r>
              <a:rPr lang="it-IT" dirty="0"/>
              <a:t> </a:t>
            </a:r>
            <a:r>
              <a:rPr lang="it-IT" dirty="0" err="1"/>
              <a:t>reflectors</a:t>
            </a:r>
            <a:r>
              <a:rPr lang="it-IT" dirty="0"/>
              <a:t> </a:t>
            </a:r>
            <a:r>
              <a:rPr lang="it-IT" dirty="0" err="1"/>
              <a:t>compared</a:t>
            </a:r>
            <a:r>
              <a:rPr lang="it-IT" dirty="0"/>
              <a:t> to the first </a:t>
            </a:r>
            <a:r>
              <a:rPr lang="it-IT" dirty="0" err="1"/>
              <a:t>one</a:t>
            </a:r>
            <a:r>
              <a:rPr lang="it-IT" dirty="0"/>
              <a:t>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</a:t>
            </a:r>
            <a:r>
              <a:rPr lang="it-IT" dirty="0" err="1"/>
              <a:t>stronger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 for dry </a:t>
            </a:r>
            <a:r>
              <a:rPr lang="it-IT" dirty="0" err="1"/>
              <a:t>surfaces</a:t>
            </a:r>
            <a:r>
              <a:rPr lang="it-IT" dirty="0"/>
              <a:t>.</a:t>
            </a:r>
          </a:p>
          <a:p>
            <a:r>
              <a:rPr lang="it-IT" dirty="0"/>
              <a:t>Some are </a:t>
            </a:r>
            <a:r>
              <a:rPr lang="it-IT" dirty="0" err="1"/>
              <a:t>likely</a:t>
            </a:r>
            <a:r>
              <a:rPr lang="it-IT" dirty="0"/>
              <a:t> to be </a:t>
            </a:r>
            <a:r>
              <a:rPr lang="it-IT" dirty="0" err="1"/>
              <a:t>artifacts</a:t>
            </a:r>
            <a:r>
              <a:rPr lang="it-IT" dirty="0"/>
              <a:t>, </a:t>
            </a:r>
            <a:r>
              <a:rPr lang="it-IT" dirty="0" err="1"/>
              <a:t>however</a:t>
            </a:r>
            <a:r>
              <a:rPr lang="it-IT" dirty="0"/>
              <a:t>.</a:t>
            </a:r>
          </a:p>
          <a:p>
            <a:r>
              <a:rPr lang="it-IT" dirty="0"/>
              <a:t>Analysis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ongoing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8" name="Segnaposto contenuto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2" r="21652"/>
          <a:stretch/>
        </p:blipFill>
        <p:spPr>
          <a:xfrm>
            <a:off x="4768621" y="1844824"/>
            <a:ext cx="3933212" cy="3888432"/>
          </a:xfrm>
        </p:spPr>
      </p:pic>
    </p:spTree>
    <p:extLst>
      <p:ext uri="{BB962C8B-B14F-4D97-AF65-F5344CB8AC3E}">
        <p14:creationId xmlns:p14="http://schemas.microsoft.com/office/powerpoint/2010/main" val="244560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MARSIS </a:t>
            </a:r>
            <a:r>
              <a:rPr lang="it-IT" sz="3200" dirty="0" err="1"/>
              <a:t>will</a:t>
            </a:r>
            <a:r>
              <a:rPr lang="it-IT" sz="3200" dirty="0"/>
              <a:t> </a:t>
            </a:r>
            <a:r>
              <a:rPr lang="it-IT" sz="3200" dirty="0" err="1"/>
              <a:t>never</a:t>
            </a:r>
            <a:r>
              <a:rPr lang="it-IT" sz="3200" dirty="0"/>
              <a:t> complete the </a:t>
            </a:r>
            <a:r>
              <a:rPr lang="it-IT" sz="3200" dirty="0" err="1"/>
              <a:t>survey</a:t>
            </a:r>
            <a:r>
              <a:rPr lang="it-IT" sz="3200" dirty="0"/>
              <a:t> of the SPLD in high </a:t>
            </a:r>
            <a:r>
              <a:rPr lang="it-IT" sz="3200" dirty="0" err="1"/>
              <a:t>resolution</a:t>
            </a:r>
            <a:r>
              <a:rPr lang="it-IT" sz="3200" dirty="0"/>
              <a:t> mode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enough</a:t>
            </a:r>
            <a:r>
              <a:rPr lang="it-IT" dirty="0"/>
              <a:t> time </a:t>
            </a:r>
            <a:r>
              <a:rPr lang="it-IT" dirty="0" err="1"/>
              <a:t>nor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are </a:t>
            </a:r>
            <a:r>
              <a:rPr lang="it-IT" dirty="0" err="1"/>
              <a:t>observation</a:t>
            </a:r>
            <a:r>
              <a:rPr lang="it-IT" dirty="0"/>
              <a:t> </a:t>
            </a:r>
            <a:r>
              <a:rPr lang="it-IT" dirty="0" err="1"/>
              <a:t>opportunities</a:t>
            </a:r>
            <a:r>
              <a:rPr lang="it-IT" dirty="0"/>
              <a:t> to </a:t>
            </a:r>
            <a:r>
              <a:rPr lang="it-IT" dirty="0" err="1"/>
              <a:t>even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 full </a:t>
            </a:r>
            <a:r>
              <a:rPr lang="it-IT" dirty="0" err="1"/>
              <a:t>coverage</a:t>
            </a:r>
            <a:r>
              <a:rPr lang="it-IT" dirty="0"/>
              <a:t> of the SPLD </a:t>
            </a:r>
            <a:r>
              <a:rPr lang="it-IT" dirty="0" err="1"/>
              <a:t>within</a:t>
            </a:r>
            <a:r>
              <a:rPr lang="it-IT" dirty="0"/>
              <a:t> the MEX </a:t>
            </a:r>
            <a:r>
              <a:rPr lang="it-IT" dirty="0" err="1"/>
              <a:t>lifetime</a:t>
            </a:r>
            <a:r>
              <a:rPr lang="it-IT" dirty="0"/>
              <a:t>.</a:t>
            </a:r>
          </a:p>
          <a:p>
            <a:r>
              <a:rPr lang="it-IT" dirty="0" err="1"/>
              <a:t>SHARAD’s</a:t>
            </a:r>
            <a:r>
              <a:rPr lang="it-IT" dirty="0"/>
              <a:t> </a:t>
            </a:r>
            <a:r>
              <a:rPr lang="it-IT" dirty="0" err="1"/>
              <a:t>frequency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high to penetrate to the bottom of the SPLD.</a:t>
            </a:r>
          </a:p>
          <a:p>
            <a:r>
              <a:rPr lang="it-IT" dirty="0"/>
              <a:t>Large </a:t>
            </a:r>
            <a:r>
              <a:rPr lang="it-IT" dirty="0" err="1"/>
              <a:t>stretches</a:t>
            </a:r>
            <a:r>
              <a:rPr lang="it-IT" dirty="0"/>
              <a:t> of the PLD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thus</a:t>
            </a:r>
            <a:r>
              <a:rPr lang="it-IT" dirty="0"/>
              <a:t> </a:t>
            </a:r>
            <a:r>
              <a:rPr lang="it-IT" dirty="0" err="1"/>
              <a:t>remain</a:t>
            </a:r>
            <a:r>
              <a:rPr lang="it-IT" dirty="0"/>
              <a:t> Terra Incognita for the </a:t>
            </a:r>
            <a:r>
              <a:rPr lang="it-IT" dirty="0" err="1"/>
              <a:t>detection</a:t>
            </a:r>
            <a:r>
              <a:rPr lang="it-IT" dirty="0"/>
              <a:t> of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subglacial</a:t>
            </a:r>
            <a:r>
              <a:rPr lang="it-IT" dirty="0"/>
              <a:t> water.</a:t>
            </a:r>
          </a:p>
          <a:p>
            <a:r>
              <a:rPr lang="it-IT" dirty="0"/>
              <a:t>The </a:t>
            </a:r>
            <a:r>
              <a:rPr lang="it-IT" dirty="0" err="1"/>
              <a:t>Chinese</a:t>
            </a:r>
            <a:r>
              <a:rPr lang="it-IT" dirty="0"/>
              <a:t> </a:t>
            </a:r>
            <a:r>
              <a:rPr lang="it-IT" dirty="0" err="1"/>
              <a:t>Huoxing</a:t>
            </a:r>
            <a:r>
              <a:rPr lang="it-IT" dirty="0"/>
              <a:t> 1 </a:t>
            </a:r>
            <a:r>
              <a:rPr lang="it-IT" dirty="0" err="1"/>
              <a:t>spacecraft</a:t>
            </a:r>
            <a:r>
              <a:rPr lang="it-IT" dirty="0"/>
              <a:t>, to be </a:t>
            </a:r>
            <a:r>
              <a:rPr lang="it-IT" dirty="0" err="1"/>
              <a:t>launched</a:t>
            </a:r>
            <a:r>
              <a:rPr lang="it-IT" dirty="0"/>
              <a:t> in </a:t>
            </a:r>
            <a:r>
              <a:rPr lang="it-IT" dirty="0" err="1"/>
              <a:t>Summer</a:t>
            </a:r>
            <a:r>
              <a:rPr lang="it-IT" dirty="0"/>
              <a:t> 2020,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carry</a:t>
            </a:r>
            <a:r>
              <a:rPr lang="it-IT" dirty="0"/>
              <a:t> a </a:t>
            </a:r>
            <a:r>
              <a:rPr lang="it-IT" dirty="0" err="1"/>
              <a:t>sounding</a:t>
            </a:r>
            <a:r>
              <a:rPr lang="it-IT" dirty="0"/>
              <a:t> radar </a:t>
            </a:r>
            <a:r>
              <a:rPr lang="it-IT" dirty="0" err="1"/>
              <a:t>operating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frequencies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</a:t>
            </a:r>
            <a:r>
              <a:rPr lang="it-IT" dirty="0" err="1"/>
              <a:t>those</a:t>
            </a:r>
            <a:r>
              <a:rPr lang="it-IT" dirty="0"/>
              <a:t> of MARSIS and SHARAD.</a:t>
            </a:r>
          </a:p>
          <a:p>
            <a:r>
              <a:rPr lang="it-IT" dirty="0" err="1"/>
              <a:t>Recently</a:t>
            </a:r>
            <a:r>
              <a:rPr lang="it-IT" dirty="0"/>
              <a:t>, a </a:t>
            </a:r>
            <a:r>
              <a:rPr lang="it-IT" dirty="0" err="1"/>
              <a:t>proposal</a:t>
            </a:r>
            <a:r>
              <a:rPr lang="it-IT" dirty="0"/>
              <a:t> for a joint </a:t>
            </a:r>
            <a:r>
              <a:rPr lang="it-IT" dirty="0" err="1"/>
              <a:t>European-Chinese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team for the </a:t>
            </a:r>
            <a:r>
              <a:rPr lang="it-IT" dirty="0" err="1"/>
              <a:t>search</a:t>
            </a:r>
            <a:r>
              <a:rPr lang="it-IT" dirty="0"/>
              <a:t> of </a:t>
            </a:r>
            <a:r>
              <a:rPr lang="it-IT" dirty="0" err="1"/>
              <a:t>subglacial</a:t>
            </a:r>
            <a:r>
              <a:rPr lang="it-IT" dirty="0"/>
              <a:t> water </a:t>
            </a:r>
            <a:r>
              <a:rPr lang="it-IT" dirty="0" err="1"/>
              <a:t>using</a:t>
            </a:r>
            <a:r>
              <a:rPr lang="it-IT" dirty="0"/>
              <a:t> radar </a:t>
            </a:r>
            <a:r>
              <a:rPr lang="it-IT" dirty="0" err="1"/>
              <a:t>sounders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been</a:t>
            </a:r>
            <a:r>
              <a:rPr lang="it-IT" dirty="0"/>
              <a:t> </a:t>
            </a:r>
            <a:r>
              <a:rPr lang="it-IT" dirty="0" err="1"/>
              <a:t>approved</a:t>
            </a:r>
            <a:r>
              <a:rPr lang="it-IT" dirty="0"/>
              <a:t> by ISSI.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37082"/>
          <a:stretch/>
        </p:blipFill>
        <p:spPr>
          <a:xfrm>
            <a:off x="4860032" y="2276872"/>
            <a:ext cx="3927144" cy="233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7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Science - Ionosphere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95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E79838-C560-AD43-AF9F-75EC2FBA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7" y="3273758"/>
            <a:ext cx="8895992" cy="23709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682" y="420304"/>
            <a:ext cx="8477250" cy="8171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Solar Wind Flow Alters the </a:t>
            </a:r>
            <a:b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Global Structure of Mars’ Ionosphere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C1B5A-C909-684A-A433-07339FD80678}"/>
              </a:ext>
            </a:extLst>
          </p:cNvPr>
          <p:cNvSpPr txBox="1"/>
          <p:nvPr/>
        </p:nvSpPr>
        <p:spPr>
          <a:xfrm>
            <a:off x="755821" y="1700808"/>
            <a:ext cx="7771259" cy="51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88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When the solar wind collides with Mars, it “pushes” on its induced magnetosphere. This force, called the solar wind dynamic pressure, is routinely monitored by the MAVEN spacecraft.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6464B-4C8D-3F41-8870-05417166B96F}"/>
              </a:ext>
            </a:extLst>
          </p:cNvPr>
          <p:cNvSpPr txBox="1"/>
          <p:nvPr/>
        </p:nvSpPr>
        <p:spPr>
          <a:xfrm>
            <a:off x="1115616" y="571437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FF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Left: </a:t>
            </a:r>
            <a:r>
              <a:rPr lang="en-US" sz="1200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MARSIS electron density maps as a function of altitude and solar zenith angle for low and high solar wind dynamic pressures. </a:t>
            </a:r>
            <a:r>
              <a:rPr lang="en-US" sz="1200" dirty="0">
                <a:solidFill>
                  <a:srgbClr val="FFFF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Right: </a:t>
            </a:r>
            <a:r>
              <a:rPr lang="en-US" sz="1200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difference between these two cases as a percentage.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339752-984E-5D45-B53D-2589932908E2}"/>
              </a:ext>
            </a:extLst>
          </p:cNvPr>
          <p:cNvSpPr txBox="1"/>
          <p:nvPr/>
        </p:nvSpPr>
        <p:spPr>
          <a:xfrm>
            <a:off x="755821" y="2266408"/>
            <a:ext cx="7792691" cy="51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88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During times of high solar wind dynamic pressure, electron density maps from the MARSIS instrument on Mars Express show that the ionosphere is globally depleted of plasma.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F42118-BDDA-A24E-A909-E19AB628C3B6}"/>
              </a:ext>
            </a:extLst>
          </p:cNvPr>
          <p:cNvSpPr txBox="1"/>
          <p:nvPr/>
        </p:nvSpPr>
        <p:spPr>
          <a:xfrm>
            <a:off x="755576" y="2830277"/>
            <a:ext cx="7792691" cy="305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88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solar wind dynamic pressures compress the ionosphere on a global scale.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D1D078-B262-5448-9247-988C9B8619E6}"/>
              </a:ext>
            </a:extLst>
          </p:cNvPr>
          <p:cNvSpPr txBox="1"/>
          <p:nvPr/>
        </p:nvSpPr>
        <p:spPr>
          <a:xfrm>
            <a:off x="5220073" y="6360684"/>
            <a:ext cx="4002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Z. </a:t>
            </a:r>
            <a:r>
              <a:rPr lang="en-US" sz="1400" dirty="0" err="1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Girazian</a:t>
            </a:r>
            <a:r>
              <a:rPr lang="en-US" sz="1400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et al., </a:t>
            </a:r>
            <a:r>
              <a:rPr lang="en-US" sz="1400" i="1" dirty="0" err="1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Geophys</a:t>
            </a:r>
            <a:r>
              <a:rPr lang="en-US" sz="1400" i="1" dirty="0">
                <a:solidFill>
                  <a:srgbClr val="FFFF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Res. Lett., 2019</a:t>
            </a:r>
            <a:endParaRPr lang="en-US" sz="1400" dirty="0">
              <a:solidFill>
                <a:srgbClr val="FFFF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75078-C098-D142-BB03-88BE2F6BCB0A}"/>
              </a:ext>
            </a:extLst>
          </p:cNvPr>
          <p:cNvSpPr txBox="1"/>
          <p:nvPr/>
        </p:nvSpPr>
        <p:spPr>
          <a:xfrm>
            <a:off x="1691680" y="4992532"/>
            <a:ext cx="1425179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8" b="1" dirty="0">
                <a:latin typeface="Arial" panose="020B0604020202020204" pitchFamily="34" charset="0"/>
                <a:cs typeface="Arial" panose="020B0604020202020204" pitchFamily="34" charset="0"/>
              </a:rPr>
              <a:t>Low Pressure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0414DE-2B6B-8447-AB46-E26E77504F79}"/>
              </a:ext>
            </a:extLst>
          </p:cNvPr>
          <p:cNvSpPr txBox="1"/>
          <p:nvPr/>
        </p:nvSpPr>
        <p:spPr>
          <a:xfrm>
            <a:off x="4139952" y="4992532"/>
            <a:ext cx="1425179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8" b="1" dirty="0">
                <a:latin typeface="Arial" panose="020B0604020202020204" pitchFamily="34" charset="0"/>
                <a:cs typeface="Arial" panose="020B0604020202020204" pitchFamily="34" charset="0"/>
              </a:rPr>
              <a:t>High Pressure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22FDF4-CAD2-3244-87DB-1A147D47AD2E}"/>
              </a:ext>
            </a:extLst>
          </p:cNvPr>
          <p:cNvSpPr txBox="1"/>
          <p:nvPr/>
        </p:nvSpPr>
        <p:spPr>
          <a:xfrm>
            <a:off x="7524328" y="4992532"/>
            <a:ext cx="1425179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8" b="1" dirty="0">
                <a:latin typeface="Arial" panose="020B0604020202020204" pitchFamily="34" charset="0"/>
                <a:cs typeface="Arial" panose="020B0604020202020204" pitchFamily="34" charset="0"/>
              </a:rPr>
              <a:t>High vs. Low</a:t>
            </a:r>
          </a:p>
        </p:txBody>
      </p:sp>
    </p:spTree>
    <p:extLst>
      <p:ext uri="{BB962C8B-B14F-4D97-AF65-F5344CB8AC3E}">
        <p14:creationId xmlns:p14="http://schemas.microsoft.com/office/powerpoint/2010/main" val="39589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488283"/>
            <a:ext cx="6427551" cy="730627"/>
          </a:xfrm>
        </p:spPr>
        <p:txBody>
          <a:bodyPr>
            <a:noAutofit/>
          </a:bodyPr>
          <a:lstStyle/>
          <a:p>
            <a:pPr algn="ctr"/>
            <a:r>
              <a:rPr lang="en" altLang="zh-CN" sz="2625" dirty="0"/>
              <a:t>Crustal Magnetism Inhibits </a:t>
            </a:r>
            <a:r>
              <a:rPr lang="en-US" altLang="zh-CN" sz="2625" dirty="0"/>
              <a:t>t</a:t>
            </a:r>
            <a:r>
              <a:rPr lang="en-US" sz="2625" dirty="0"/>
              <a:t>he Formation</a:t>
            </a:r>
            <a:br>
              <a:rPr lang="en-US" sz="2625" dirty="0"/>
            </a:br>
            <a:r>
              <a:rPr lang="en-US" sz="2625" dirty="0"/>
              <a:t>of the Ionopause at Mars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116060-B42E-E244-BDB9-935D0EF526DE}"/>
              </a:ext>
            </a:extLst>
          </p:cNvPr>
          <p:cNvSpPr txBox="1"/>
          <p:nvPr/>
        </p:nvSpPr>
        <p:spPr>
          <a:xfrm>
            <a:off x="1259632" y="5882259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et al., </a:t>
            </a:r>
            <a:r>
              <a:rPr kumimoji="1" lang="en-US" altLang="zh-CN" sz="1400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kumimoji="1" lang="en-US" altLang="zh-CN" sz="1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Res. Lett.</a:t>
            </a:r>
            <a:r>
              <a:rPr kumimoji="1" lang="en-US" altLang="zh-CN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 </a:t>
            </a:r>
            <a:endParaRPr kumimoji="1" lang="zh-CN" altLang="en-US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9FB6F45-423E-E44E-8A73-D6D9B0209EF8}"/>
              </a:ext>
            </a:extLst>
          </p:cNvPr>
          <p:cNvSpPr txBox="1"/>
          <p:nvPr/>
        </p:nvSpPr>
        <p:spPr>
          <a:xfrm>
            <a:off x="5292080" y="3934797"/>
            <a:ext cx="3635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↟ MARSIS ionopause detection. ↡ Locations </a:t>
            </a:r>
            <a:r>
              <a:rPr kumimoji="1" lang="en" altLang="zh-CN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ionopause (grey dots), very few of which are </a:t>
            </a:r>
            <a:r>
              <a:rPr kumimoji="1" lang="en-US" altLang="zh-CN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seen</a:t>
            </a:r>
            <a:r>
              <a:rPr kumimoji="1" lang="en" altLang="zh-CN" sz="1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strongest crustal magnetism (red region).</a:t>
            </a:r>
            <a:endParaRPr kumimoji="1" lang="zh-CN" altLang="en-US" sz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D5DF36-638D-9A4A-AA4B-1BB5222D39A9}"/>
              </a:ext>
            </a:extLst>
          </p:cNvPr>
          <p:cNvSpPr txBox="1"/>
          <p:nvPr/>
        </p:nvSpPr>
        <p:spPr>
          <a:xfrm>
            <a:off x="467544" y="1962790"/>
            <a:ext cx="4608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" altLang="zh-CN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ionopause is a sharp decrease in the plasma density at the top of the ionosphere, separating the cold, dense ionospheric plasma from the hot, tenuous solar wind plasma. </a:t>
            </a:r>
            <a:endParaRPr lang="en-US" altLang="zh-CN" sz="13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AFD97EA-C368-9548-85DB-42D79C6018E2}"/>
              </a:ext>
            </a:extLst>
          </p:cNvPr>
          <p:cNvSpPr txBox="1"/>
          <p:nvPr/>
        </p:nvSpPr>
        <p:spPr>
          <a:xfrm>
            <a:off x="467545" y="3066329"/>
            <a:ext cx="4608510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" altLang="zh-CN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MARSIS instrument on the Mars Express spacecraft </a:t>
            </a:r>
            <a:r>
              <a:rPr lang="en-US" altLang="zh-CN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detects the sharp density gradient by </a:t>
            </a:r>
            <a:r>
              <a:rPr lang="en" altLang="zh-CN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bouncing radio pulses off the ionopause.</a:t>
            </a:r>
            <a:endParaRPr lang="en-US" altLang="zh-CN" sz="13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641E23B-6B3F-044C-AEDC-3E5C77BDC412}"/>
              </a:ext>
            </a:extLst>
          </p:cNvPr>
          <p:cNvSpPr txBox="1"/>
          <p:nvPr/>
        </p:nvSpPr>
        <p:spPr>
          <a:xfrm>
            <a:off x="467544" y="3993587"/>
            <a:ext cx="4608509" cy="65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" altLang="zh-CN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few ionopauses are detected near the region of strongest crustal magnetism in the southern hemisphere.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E51405-BEC6-6745-BA4A-D79869B0AE3C}"/>
              </a:ext>
            </a:extLst>
          </p:cNvPr>
          <p:cNvSpPr txBox="1"/>
          <p:nvPr/>
        </p:nvSpPr>
        <p:spPr>
          <a:xfrm>
            <a:off x="467543" y="4834927"/>
            <a:ext cx="4608509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" altLang="zh-CN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strong crustal magnetism alters the solar wind interaction and prevents the ionopause from forming.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68770F-44B5-C740-B5CB-14BE1CBC7E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104" y="1412777"/>
            <a:ext cx="3314570" cy="24794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9DF97A0-845E-CE42-A00B-B7AC2C2C9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3" y="4551478"/>
            <a:ext cx="3314571" cy="211788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78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BE6A-05B1-FA44-8EF0-3112D4A8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38" y="326950"/>
            <a:ext cx="7886700" cy="994172"/>
          </a:xfrm>
        </p:spPr>
        <p:txBody>
          <a:bodyPr>
            <a:normAutofit/>
          </a:bodyPr>
          <a:lstStyle/>
          <a:p>
            <a:r>
              <a:rPr lang="en-US" sz="2400" dirty="0"/>
              <a:t>How do dust storms affect the ionosphere’s peak altitude?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F17801-1032-EB44-8378-437DD5382F5D}"/>
              </a:ext>
            </a:extLst>
          </p:cNvPr>
          <p:cNvSpPr txBox="1"/>
          <p:nvPr/>
        </p:nvSpPr>
        <p:spPr>
          <a:xfrm>
            <a:off x="249417" y="1944950"/>
            <a:ext cx="33173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Peak altitude rises as lower atmosphere expands from solar heating of dust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Peak altitude is more variable suggesting increased wave activity coupling the lower and upper atmosphere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rgbClr val="FFFF00"/>
                </a:solidFill>
              </a:rPr>
              <a:t>Girazian et al., </a:t>
            </a:r>
            <a:r>
              <a:rPr lang="en-US" sz="1400" i="1" dirty="0">
                <a:solidFill>
                  <a:srgbClr val="FFFF00"/>
                </a:solidFill>
              </a:rPr>
              <a:t>JGR Planets (in press)</a:t>
            </a:r>
            <a:endParaRPr lang="en-US" sz="14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76CFAB-ADC8-7243-B823-CFE899FBA3C4}"/>
              </a:ext>
            </a:extLst>
          </p:cNvPr>
          <p:cNvGrpSpPr/>
          <p:nvPr/>
        </p:nvGrpSpPr>
        <p:grpSpPr>
          <a:xfrm>
            <a:off x="3730031" y="1645985"/>
            <a:ext cx="5078953" cy="4253473"/>
            <a:chOff x="4768421" y="396655"/>
            <a:chExt cx="7502398" cy="6134541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9C15405-ED03-C14E-8D64-427BC5397E3B}"/>
                </a:ext>
              </a:extLst>
            </p:cNvPr>
            <p:cNvGrpSpPr/>
            <p:nvPr/>
          </p:nvGrpSpPr>
          <p:grpSpPr>
            <a:xfrm>
              <a:off x="4768421" y="396655"/>
              <a:ext cx="7502398" cy="6134541"/>
              <a:chOff x="4768421" y="396655"/>
              <a:chExt cx="7502398" cy="613454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F211C0B-17E5-D34E-B972-E4F041EBB188}"/>
                  </a:ext>
                </a:extLst>
              </p:cNvPr>
              <p:cNvGrpSpPr/>
              <p:nvPr/>
            </p:nvGrpSpPr>
            <p:grpSpPr>
              <a:xfrm>
                <a:off x="4768421" y="396655"/>
                <a:ext cx="7502398" cy="6134541"/>
                <a:chOff x="4768421" y="396655"/>
                <a:chExt cx="7502398" cy="6134541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B8F15A02-28A4-4B4D-B801-B61009EB418A}"/>
                    </a:ext>
                  </a:extLst>
                </p:cNvPr>
                <p:cNvGrpSpPr/>
                <p:nvPr/>
              </p:nvGrpSpPr>
              <p:grpSpPr>
                <a:xfrm>
                  <a:off x="4768421" y="396655"/>
                  <a:ext cx="7502398" cy="6134541"/>
                  <a:chOff x="5020677" y="365123"/>
                  <a:chExt cx="7502398" cy="6134541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409E504A-2DA3-6944-A462-B263F61FEB68}"/>
                      </a:ext>
                    </a:extLst>
                  </p:cNvPr>
                  <p:cNvGrpSpPr/>
                  <p:nvPr/>
                </p:nvGrpSpPr>
                <p:grpSpPr>
                  <a:xfrm>
                    <a:off x="5020677" y="365125"/>
                    <a:ext cx="7502398" cy="6134539"/>
                    <a:chOff x="5020677" y="365125"/>
                    <a:chExt cx="7502398" cy="6134539"/>
                  </a:xfrm>
                </p:grpSpPr>
                <p:grpSp>
                  <p:nvGrpSpPr>
                    <p:cNvPr id="10" name="Group 9">
                      <a:extLst>
                        <a:ext uri="{FF2B5EF4-FFF2-40B4-BE49-F238E27FC236}">
                          <a16:creationId xmlns:a16="http://schemas.microsoft.com/office/drawing/2014/main" id="{05360221-3638-2141-8DA2-AF9C4695B3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020677" y="365125"/>
                      <a:ext cx="7502398" cy="6134539"/>
                      <a:chOff x="4001104" y="660399"/>
                      <a:chExt cx="7502398" cy="6134539"/>
                    </a:xfrm>
                  </p:grpSpPr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D0F9571-04C3-524A-97E1-5FC5E84F53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01104" y="660399"/>
                        <a:ext cx="7502398" cy="6134539"/>
                        <a:chOff x="4001104" y="660399"/>
                        <a:chExt cx="7502398" cy="6134539"/>
                      </a:xfrm>
                    </p:grpSpPr>
                    <p:grpSp>
                      <p:nvGrpSpPr>
                        <p:cNvPr id="3" name="Group 2">
                          <a:extLst>
                            <a:ext uri="{FF2B5EF4-FFF2-40B4-BE49-F238E27FC236}">
                              <a16:creationId xmlns:a16="http://schemas.microsoft.com/office/drawing/2014/main" id="{17710386-7851-014A-88FB-C08F9B098C5D}"/>
                            </a:ext>
                          </a:extLst>
                        </p:cNvPr>
                        <p:cNvGrpSpPr>
                          <a:grpSpLocks noChangeAspect="1"/>
                        </p:cNvGrpSpPr>
                        <p:nvPr/>
                      </p:nvGrpSpPr>
                      <p:grpSpPr>
                        <a:xfrm>
                          <a:off x="4001104" y="660399"/>
                          <a:ext cx="7502398" cy="6134539"/>
                          <a:chOff x="4505756" y="1214091"/>
                          <a:chExt cx="2929007" cy="2394982"/>
                        </a:xfrm>
                      </p:grpSpPr>
                      <p:pic>
                        <p:nvPicPr>
                          <p:cNvPr id="5" name="Picture 4">
                            <a:extLst>
                              <a:ext uri="{FF2B5EF4-FFF2-40B4-BE49-F238E27FC236}">
                                <a16:creationId xmlns:a16="http://schemas.microsoft.com/office/drawing/2014/main" id="{E04F8FDF-5B42-6448-AA3F-651F662A004C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/>
                          <a:srcRect l="19992" t="17704" r="27529" b="66275"/>
                          <a:stretch/>
                        </p:blipFill>
                        <p:spPr>
                          <a:xfrm>
                            <a:off x="4505756" y="1214091"/>
                            <a:ext cx="2781078" cy="1098801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4" name="Picture 3">
                            <a:extLst>
                              <a:ext uri="{FF2B5EF4-FFF2-40B4-BE49-F238E27FC236}">
                                <a16:creationId xmlns:a16="http://schemas.microsoft.com/office/drawing/2014/main" id="{231E4C4E-A526-7A4D-8B90-568096506DC3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/>
                          <a:srcRect l="19992" t="48637" r="24737" b="35050"/>
                          <a:stretch/>
                        </p:blipFill>
                        <p:spPr>
                          <a:xfrm>
                            <a:off x="4505756" y="2259738"/>
                            <a:ext cx="2929007" cy="1118795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6" name="Picture 5">
                            <a:extLst>
                              <a:ext uri="{FF2B5EF4-FFF2-40B4-BE49-F238E27FC236}">
                                <a16:creationId xmlns:a16="http://schemas.microsoft.com/office/drawing/2014/main" id="{EC220395-20D5-7646-BC8D-89243C8CCB79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/>
                          <a:srcRect l="22085" t="80166" r="24737" b="16113"/>
                          <a:stretch/>
                        </p:blipFill>
                        <p:spPr>
                          <a:xfrm>
                            <a:off x="4616703" y="3353913"/>
                            <a:ext cx="2818060" cy="25516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sp>
                      <p:nvSpPr>
                        <p:cNvPr id="7" name="Rectangle 6">
                          <a:extLst>
                            <a:ext uri="{FF2B5EF4-FFF2-40B4-BE49-F238E27FC236}">
                              <a16:creationId xmlns:a16="http://schemas.microsoft.com/office/drawing/2014/main" id="{25C080A2-FB0D-3240-8686-9EFBA915746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9240" y="803366"/>
                          <a:ext cx="529046" cy="300445"/>
                        </a:xfrm>
                        <a:prstGeom prst="rect">
                          <a:avLst/>
                        </a:prstGeom>
                        <a:solidFill>
                          <a:srgbClr val="36308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350"/>
                        </a:p>
                      </p:txBody>
                    </p:sp>
                  </p:grpSp>
                  <p:sp>
                    <p:nvSpPr>
                      <p:cNvPr id="9" name="Rectangle 8">
                        <a:extLst>
                          <a:ext uri="{FF2B5EF4-FFF2-40B4-BE49-F238E27FC236}">
                            <a16:creationId xmlns:a16="http://schemas.microsoft.com/office/drawing/2014/main" id="{05983CDB-C25E-8D4E-BB8B-E79BA1B66C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694817" y="803366"/>
                        <a:ext cx="529046" cy="346165"/>
                      </a:xfrm>
                      <a:prstGeom prst="rect">
                        <a:avLst/>
                      </a:prstGeom>
                      <a:solidFill>
                        <a:srgbClr val="36308F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350"/>
                      </a:p>
                    </p:txBody>
                  </p:sp>
                </p:grpSp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86C41103-724D-3D48-8227-8BAE39A2E317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4341492" y="1360297"/>
                      <a:ext cx="2433612" cy="44326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3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Latitude (deg.)</a:t>
                      </a:r>
                    </a:p>
                  </p:txBody>
                </p:sp>
              </p:grp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07EEDEAF-1F05-8D49-9D5E-416ED68ED6C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0846470" y="1420496"/>
                    <a:ext cx="2554014" cy="44326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5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Dust Optical Depth</a:t>
                    </a:r>
                  </a:p>
                </p:txBody>
              </p:sp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33E3586-2746-C749-AF05-A49D2C5C9F18}"/>
                    </a:ext>
                  </a:extLst>
                </p:cNvPr>
                <p:cNvSpPr/>
                <p:nvPr/>
              </p:nvSpPr>
              <p:spPr>
                <a:xfrm>
                  <a:off x="10578662" y="3451041"/>
                  <a:ext cx="412518" cy="3004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11E301-3CCE-9A45-8F02-130312F64325}"/>
                  </a:ext>
                </a:extLst>
              </p:cNvPr>
              <p:cNvSpPr txBox="1"/>
              <p:nvPr/>
            </p:nvSpPr>
            <p:spPr>
              <a:xfrm>
                <a:off x="5999295" y="1389649"/>
                <a:ext cx="1198643" cy="882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25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MARSIS</a:t>
                </a:r>
              </a:p>
              <a:p>
                <a:r>
                  <a:rPr lang="en-US" sz="1125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Coverage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3AE262A-A470-8843-8A0E-F3546D0657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5528" y="1936120"/>
                <a:ext cx="172473" cy="374939"/>
              </a:xfrm>
              <a:prstGeom prst="straightConnector1">
                <a:avLst/>
              </a:prstGeom>
              <a:ln w="2857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8A5655-B7BE-8A48-BEE7-8D0D5AEA79EF}"/>
                  </a:ext>
                </a:extLst>
              </p:cNvPr>
              <p:cNvSpPr txBox="1"/>
              <p:nvPr/>
            </p:nvSpPr>
            <p:spPr>
              <a:xfrm>
                <a:off x="5999295" y="503976"/>
                <a:ext cx="2230615" cy="382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25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Dust Map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96A4934-08C5-F742-B57D-B1E3B61250AB}"/>
                </a:ext>
              </a:extLst>
            </p:cNvPr>
            <p:cNvSpPr txBox="1"/>
            <p:nvPr/>
          </p:nvSpPr>
          <p:spPr>
            <a:xfrm>
              <a:off x="6996583" y="2970071"/>
              <a:ext cx="2737031" cy="416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75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Dust storm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83AB67B-3E08-DE4C-901A-670642B59E67}"/>
                </a:ext>
              </a:extLst>
            </p:cNvPr>
            <p:cNvCxnSpPr>
              <a:cxnSpLocks/>
            </p:cNvCxnSpPr>
            <p:nvPr/>
          </p:nvCxnSpPr>
          <p:spPr>
            <a:xfrm>
              <a:off x="7740867" y="3292482"/>
              <a:ext cx="2721267" cy="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42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2ECFCC3-E823-480E-B94F-2E4F94DC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MARSIS AIS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4BA14-57ED-43C6-A18E-53DA9847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MARSIS AIS, since the beginning of the mission, has sounded 160 sequential quasi-logarithmic frequencies in ~1.5 sec., and repeated the cycle once every 7.5 sec.</a:t>
            </a:r>
          </a:p>
          <a:p>
            <a:pPr>
              <a:spcAft>
                <a:spcPts val="1200"/>
              </a:spcAft>
            </a:pPr>
            <a:r>
              <a:rPr lang="en-US" dirty="0"/>
              <a:t>MARSIS was designed to store up to 16 unique frequency tables</a:t>
            </a:r>
          </a:p>
          <a:p>
            <a:pPr>
              <a:spcAft>
                <a:spcPts val="600"/>
              </a:spcAft>
            </a:pPr>
            <a:r>
              <a:rPr lang="en-US" dirty="0"/>
              <a:t>By sounding a smaller number of frequencies multiple times, MARSIS can obtain improved frequency resolution at sub-second intervals.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Example: A set of 20 frequencies sounded 8 times would repeat measurements in 0.2 seconds</a:t>
            </a:r>
          </a:p>
          <a:p>
            <a:pPr>
              <a:spcAft>
                <a:spcPts val="1200"/>
              </a:spcAft>
            </a:pPr>
            <a:r>
              <a:rPr lang="en-US" dirty="0"/>
              <a:t>Multiple potential targets: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Ionospheric peak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Ionopause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Topside Layers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“MARSIS Effect” in ASPERA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Other Ideas Welcome!!!</a:t>
            </a:r>
          </a:p>
        </p:txBody>
      </p:sp>
    </p:spTree>
    <p:extLst>
      <p:ext uri="{BB962C8B-B14F-4D97-AF65-F5344CB8AC3E}">
        <p14:creationId xmlns:p14="http://schemas.microsoft.com/office/powerpoint/2010/main" val="1661897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2ECFCC3-E823-480E-B94F-2E4F94DC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MARSIS AIS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2904FC-E88E-42C2-9268-F03311CD9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0" y="5670803"/>
            <a:ext cx="8407400" cy="638517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Standard MARSIS ionogram, featuring a clear ionospheric trace with a sharp cusp that indicates the observation of the main peak.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BCEC50E-A03A-4C76-AEEF-EFB5EB024E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8301" y="1846421"/>
            <a:ext cx="8407400" cy="3618239"/>
          </a:xfrm>
        </p:spPr>
      </p:pic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F2117418-80E4-4F16-9C5C-E5F07C20AD7A}"/>
              </a:ext>
            </a:extLst>
          </p:cNvPr>
          <p:cNvSpPr txBox="1">
            <a:spLocks/>
          </p:cNvSpPr>
          <p:nvPr/>
        </p:nvSpPr>
        <p:spPr bwMode="auto">
          <a:xfrm>
            <a:off x="365720" y="1464490"/>
            <a:ext cx="8407400" cy="51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99" charset="-128"/>
                <a:cs typeface="ＭＳ Ｐゴシック" pitchFamily="99" charset="-128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5pPr>
            <a:lvl6pPr marL="2514099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6pPr>
            <a:lvl7pPr marL="2971209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7pPr>
            <a:lvl8pPr marL="3428316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8pPr>
            <a:lvl9pPr marL="3885426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kern="0" dirty="0">
                <a:solidFill>
                  <a:srgbClr val="FFFF00"/>
                </a:solidFill>
              </a:rPr>
              <a:t>Current Frequency Resolution</a:t>
            </a:r>
          </a:p>
        </p:txBody>
      </p:sp>
    </p:spTree>
    <p:extLst>
      <p:ext uri="{BB962C8B-B14F-4D97-AF65-F5344CB8AC3E}">
        <p14:creationId xmlns:p14="http://schemas.microsoft.com/office/powerpoint/2010/main" val="910518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2ECFCC3-E823-480E-B94F-2E4F94DC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MARSIS AIS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2904FC-E88E-42C2-9268-F03311CD9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0" y="5670803"/>
            <a:ext cx="8407400" cy="638517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A zoomed-in view of the main peak reveals the current density/frequency resolution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BCEC50E-A03A-4C76-AEEF-EFB5EB024E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1789" y="1846421"/>
            <a:ext cx="8400424" cy="3618239"/>
          </a:xfrm>
        </p:spPr>
      </p:pic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FE48E281-FA55-4466-829F-2B95F5AF1FE4}"/>
              </a:ext>
            </a:extLst>
          </p:cNvPr>
          <p:cNvSpPr txBox="1">
            <a:spLocks/>
          </p:cNvSpPr>
          <p:nvPr/>
        </p:nvSpPr>
        <p:spPr bwMode="auto">
          <a:xfrm>
            <a:off x="365720" y="1464490"/>
            <a:ext cx="8407400" cy="51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99" charset="-128"/>
                <a:cs typeface="ＭＳ Ｐゴシック" pitchFamily="99" charset="-128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5pPr>
            <a:lvl6pPr marL="2514099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6pPr>
            <a:lvl7pPr marL="2971209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7pPr>
            <a:lvl8pPr marL="3428316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8pPr>
            <a:lvl9pPr marL="3885426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kern="0" dirty="0">
                <a:solidFill>
                  <a:srgbClr val="FFFF00"/>
                </a:solidFill>
              </a:rPr>
              <a:t>Current Frequency Resolution (zoom)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5041869" y="2230638"/>
            <a:ext cx="1" cy="280926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718039" y="2227574"/>
            <a:ext cx="1" cy="280926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72794" y="2641123"/>
            <a:ext cx="8472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</a:t>
            </a:r>
          </a:p>
          <a:p>
            <a:r>
              <a:rPr lang="en-US" b="1" dirty="0">
                <a:solidFill>
                  <a:schemeClr val="bg1"/>
                </a:solidFill>
              </a:rPr>
              <a:t>Frequency</a:t>
            </a:r>
          </a:p>
          <a:p>
            <a:r>
              <a:rPr lang="en-US" b="1" dirty="0">
                <a:solidFill>
                  <a:schemeClr val="bg1"/>
                </a:solidFill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609886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2ECFCC3-E823-480E-B94F-2E4F94DC1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High-Resolution MARSIS AIS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B2904FC-E88E-42C2-9268-F03311CD9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0" y="5670803"/>
            <a:ext cx="8407400" cy="638517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/>
              <a:t>An example of a high-frequency resolution mode with 16 sounding frequencies focused near the main peak.  </a:t>
            </a:r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1BCEC50E-A03A-4C76-AEEF-EFB5EB024E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862" y="1846421"/>
            <a:ext cx="8328278" cy="3618239"/>
          </a:xfrm>
        </p:spPr>
      </p:pic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FF917C7A-DBF1-48FE-AE37-4391EDC2FC01}"/>
              </a:ext>
            </a:extLst>
          </p:cNvPr>
          <p:cNvSpPr txBox="1">
            <a:spLocks/>
          </p:cNvSpPr>
          <p:nvPr/>
        </p:nvSpPr>
        <p:spPr bwMode="auto">
          <a:xfrm>
            <a:off x="365720" y="1464490"/>
            <a:ext cx="8407400" cy="51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341313" indent="-3413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ＭＳ Ｐゴシック" pitchFamily="99" charset="-128"/>
                <a:cs typeface="ＭＳ Ｐゴシック" pitchFamily="99" charset="-128"/>
              </a:defRPr>
            </a:lvl1pPr>
            <a:lvl2pPr marL="7413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5pPr>
            <a:lvl6pPr marL="2514099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6pPr>
            <a:lvl7pPr marL="2971209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7pPr>
            <a:lvl8pPr marL="3428316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8pPr>
            <a:lvl9pPr marL="3885426" indent="-228555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99" charset="-128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kern="0" dirty="0">
                <a:solidFill>
                  <a:srgbClr val="FFFF00"/>
                </a:solidFill>
              </a:rPr>
              <a:t>New High Frequency Resolution Mode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488860" y="2038223"/>
            <a:ext cx="12832" cy="306581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13989" y="2038223"/>
            <a:ext cx="1546" cy="305145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44502" y="2923332"/>
            <a:ext cx="1153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Current </a:t>
            </a:r>
          </a:p>
          <a:p>
            <a:r>
              <a:rPr lang="en-US" b="1" dirty="0">
                <a:solidFill>
                  <a:schemeClr val="bg1"/>
                </a:solidFill>
              </a:rPr>
              <a:t>Frequency</a:t>
            </a:r>
          </a:p>
          <a:p>
            <a:r>
              <a:rPr lang="en-US" b="1" dirty="0">
                <a:solidFill>
                  <a:schemeClr val="bg1"/>
                </a:solidFill>
              </a:rPr>
              <a:t>Resolution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660066"/>
                </a:solidFill>
              </a:rPr>
              <a:t>High Frequency</a:t>
            </a:r>
          </a:p>
          <a:p>
            <a:r>
              <a:rPr lang="en-US" b="1" dirty="0">
                <a:solidFill>
                  <a:srgbClr val="660066"/>
                </a:solidFill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177916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baby, man&#10;&#10;Description automatically generated">
            <a:extLst>
              <a:ext uri="{FF2B5EF4-FFF2-40B4-BE49-F238E27FC236}">
                <a16:creationId xmlns:a16="http://schemas.microsoft.com/office/drawing/2014/main" id="{11414CC1-AB3F-4BFB-BA88-A2A7C0851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857250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9188035-2090-470B-9360-EB05DB27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976313"/>
            <a:ext cx="6626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FCAA857A-D465-4457-B6D2-DE034551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87363"/>
            <a:ext cx="76565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1.1 MARSIS/MEX Sun Elevation Angle Distribution (MTP 205 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÷ MTP 215)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DB52CD06-ED87-459B-B1CF-3F20827E2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92075"/>
            <a:ext cx="4902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1. PI Science Objectives of Incoming MTPs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63BC51-FCF3-4EA3-9608-7A7B0335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1252538"/>
            <a:ext cx="463550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C19CF0-3942-411D-90DA-E20A97D8A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113" y="1255713"/>
            <a:ext cx="463550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6D2FA-6B31-48CD-86F5-9045D16E5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1255713"/>
            <a:ext cx="465137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9F41462-5F79-4BE8-A135-A2CDC0C83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800" y="1258888"/>
            <a:ext cx="465138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A4D466E-8084-4730-BC03-C9A6B7D2D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1763" y="1254125"/>
            <a:ext cx="465137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44BC44C-C95D-4177-B780-31526886B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6900" y="1252538"/>
            <a:ext cx="465138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635E1FE-46FE-4F23-AEA8-A42558B4B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1252538"/>
            <a:ext cx="465138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18072DF9-8F9A-46A1-84D1-BB628C59E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588" y="1255713"/>
            <a:ext cx="465137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7F831C29-E007-4466-91AF-9A6DC0CA9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1254125"/>
            <a:ext cx="465138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E17D59BC-9645-40B6-BE5C-339F4BC8A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688" y="1254125"/>
            <a:ext cx="463550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538DF507-D358-49E7-A06C-61876364E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825" y="1254125"/>
            <a:ext cx="463550" cy="29178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088" name="Rectangle 8">
            <a:extLst>
              <a:ext uri="{FF2B5EF4-FFF2-40B4-BE49-F238E27FC236}">
                <a16:creationId xmlns:a16="http://schemas.microsoft.com/office/drawing/2014/main" id="{EDA3FCC9-6CB4-46A4-93AF-39A3EBF70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4183063"/>
            <a:ext cx="5272088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175" indent="-31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-31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MTP205  MTP206  MTP207  MTP208  MTP209 MTP210 MTP211 MTP212 MTP213 MTP214 MTP215</a:t>
            </a:r>
          </a:p>
          <a:p>
            <a:pPr marL="3175" marR="0" lvl="0" indent="-31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89" name="Rectangle 8">
            <a:extLst>
              <a:ext uri="{FF2B5EF4-FFF2-40B4-BE49-F238E27FC236}">
                <a16:creationId xmlns:a16="http://schemas.microsoft.com/office/drawing/2014/main" id="{150293C3-9373-408A-980F-48C32E20F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4452938"/>
            <a:ext cx="6053138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175" indent="-31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-31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25-1-20   21/2/20  21/3/20  18/4/20  16/5/20  12/6/20   12/7/20    9/8/20     6/9/20   4/10/20   1/11/20   29/11/20</a:t>
            </a:r>
          </a:p>
        </p:txBody>
      </p:sp>
      <p:sp>
        <p:nvSpPr>
          <p:cNvPr id="3090" name="Rectangle 8">
            <a:extLst>
              <a:ext uri="{FF2B5EF4-FFF2-40B4-BE49-F238E27FC236}">
                <a16:creationId xmlns:a16="http://schemas.microsoft.com/office/drawing/2014/main" id="{45E14D73-A28F-4E0A-8DFA-755A429FD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525" y="1016000"/>
            <a:ext cx="825500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175" indent="-31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-31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</a:t>
            </a:r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F495407C-3A97-418A-85A5-EDFCB28CAABC}"/>
              </a:ext>
            </a:extLst>
          </p:cNvPr>
          <p:cNvCxnSpPr/>
          <p:nvPr/>
        </p:nvCxnSpPr>
        <p:spPr>
          <a:xfrm>
            <a:off x="2819400" y="1185863"/>
            <a:ext cx="0" cy="30575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57681F24-E301-4098-8090-D9FB4B278EE1}"/>
              </a:ext>
            </a:extLst>
          </p:cNvPr>
          <p:cNvCxnSpPr/>
          <p:nvPr/>
        </p:nvCxnSpPr>
        <p:spPr>
          <a:xfrm>
            <a:off x="5157788" y="1262063"/>
            <a:ext cx="0" cy="30575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D33AAD91-7A6A-415B-8AD6-7433D34EB784}"/>
              </a:ext>
            </a:extLst>
          </p:cNvPr>
          <p:cNvCxnSpPr/>
          <p:nvPr/>
        </p:nvCxnSpPr>
        <p:spPr>
          <a:xfrm flipV="1">
            <a:off x="2819400" y="2962275"/>
            <a:ext cx="237172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E8E8EFB1-BF0C-4ACB-ACE7-EEA88F4C4AA8}"/>
              </a:ext>
            </a:extLst>
          </p:cNvPr>
          <p:cNvCxnSpPr/>
          <p:nvPr/>
        </p:nvCxnSpPr>
        <p:spPr>
          <a:xfrm flipV="1">
            <a:off x="5173663" y="2962275"/>
            <a:ext cx="20177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FD869012-A807-49A1-AB17-41D9799A9097}"/>
              </a:ext>
            </a:extLst>
          </p:cNvPr>
          <p:cNvCxnSpPr/>
          <p:nvPr/>
        </p:nvCxnSpPr>
        <p:spPr>
          <a:xfrm>
            <a:off x="2033588" y="2962275"/>
            <a:ext cx="8191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9">
            <a:extLst>
              <a:ext uri="{FF2B5EF4-FFF2-40B4-BE49-F238E27FC236}">
                <a16:creationId xmlns:a16="http://schemas.microsoft.com/office/drawing/2014/main" id="{8F4998E5-CAF1-480A-86F9-74A4A3E5D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025" y="2525713"/>
            <a:ext cx="12176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175" marR="0" lvl="0" indent="-3175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HIGH PRIORITY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484A5747-2406-4D7B-825C-A9781BFD6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2573338"/>
            <a:ext cx="11715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175" marR="0" lvl="0" indent="-3175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LOW PRIORITY</a:t>
            </a:r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F27357C0-3DF0-4BB8-BF02-D73E3CF03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546350"/>
            <a:ext cx="11715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175" marR="0" lvl="0" indent="-3175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LOW PRIORITY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2">
            <a:extLst>
              <a:ext uri="{FF2B5EF4-FFF2-40B4-BE49-F238E27FC236}">
                <a16:creationId xmlns:a16="http://schemas.microsoft.com/office/drawing/2014/main" id="{DBEBFB7B-1425-4897-BCEC-80E97BE5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976313"/>
            <a:ext cx="6626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D055C31C-5462-4DBE-9104-81B73391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487363"/>
            <a:ext cx="65659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1.2 MARSIS/MEX Latitude Distribution (MTP 205 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Arial" pitchFamily="34" charset="0"/>
              </a:rPr>
              <a:t>÷ MTP 215)</a:t>
            </a:r>
          </a:p>
        </p:txBody>
      </p:sp>
      <p:cxnSp>
        <p:nvCxnSpPr>
          <p:cNvPr id="33" name="Connettore 1 32">
            <a:extLst>
              <a:ext uri="{FF2B5EF4-FFF2-40B4-BE49-F238E27FC236}">
                <a16:creationId xmlns:a16="http://schemas.microsoft.com/office/drawing/2014/main" id="{04F8373C-CDE0-42B9-BDD5-14589DF30587}"/>
              </a:ext>
            </a:extLst>
          </p:cNvPr>
          <p:cNvCxnSpPr/>
          <p:nvPr/>
        </p:nvCxnSpPr>
        <p:spPr>
          <a:xfrm>
            <a:off x="5157788" y="1262063"/>
            <a:ext cx="0" cy="30575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24688601-BD30-4865-9E36-8B17BE55C59A}"/>
              </a:ext>
            </a:extLst>
          </p:cNvPr>
          <p:cNvCxnSpPr/>
          <p:nvPr/>
        </p:nvCxnSpPr>
        <p:spPr>
          <a:xfrm>
            <a:off x="2819400" y="1185863"/>
            <a:ext cx="0" cy="30575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30758A42-B261-457A-9944-4B61B96ECE06}"/>
              </a:ext>
            </a:extLst>
          </p:cNvPr>
          <p:cNvCxnSpPr/>
          <p:nvPr/>
        </p:nvCxnSpPr>
        <p:spPr>
          <a:xfrm flipV="1">
            <a:off x="2819400" y="2962275"/>
            <a:ext cx="237172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B116A726-7C51-43B9-B517-5C77C07379C7}"/>
              </a:ext>
            </a:extLst>
          </p:cNvPr>
          <p:cNvCxnSpPr/>
          <p:nvPr/>
        </p:nvCxnSpPr>
        <p:spPr>
          <a:xfrm flipV="1">
            <a:off x="5173663" y="2962275"/>
            <a:ext cx="201771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71869AF9-369E-4058-AC14-B1665E89DA27}"/>
              </a:ext>
            </a:extLst>
          </p:cNvPr>
          <p:cNvCxnSpPr/>
          <p:nvPr/>
        </p:nvCxnSpPr>
        <p:spPr>
          <a:xfrm>
            <a:off x="2033588" y="2962275"/>
            <a:ext cx="81915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9">
            <a:extLst>
              <a:ext uri="{FF2B5EF4-FFF2-40B4-BE49-F238E27FC236}">
                <a16:creationId xmlns:a16="http://schemas.microsoft.com/office/drawing/2014/main" id="{9CB02DD2-36DA-4D54-98E6-BD817DCB1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5025" y="2525713"/>
            <a:ext cx="121761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175" marR="0" lvl="0" indent="-3175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HIGH PRIORITY</a:t>
            </a: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9AB222F0-415E-4567-BBF6-0B0AB388D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2573338"/>
            <a:ext cx="11715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175" marR="0" lvl="0" indent="-3175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LOW PRIORITY</a:t>
            </a:r>
          </a:p>
        </p:txBody>
      </p:sp>
      <p:sp>
        <p:nvSpPr>
          <p:cNvPr id="50" name="Rectangle 9">
            <a:extLst>
              <a:ext uri="{FF2B5EF4-FFF2-40B4-BE49-F238E27FC236}">
                <a16:creationId xmlns:a16="http://schemas.microsoft.com/office/drawing/2014/main" id="{E74A9D38-5CC3-4866-8632-D78D2DA70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9300" y="2546350"/>
            <a:ext cx="11715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3175" marR="0" lvl="0" indent="-3175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t>LOW PRIORITY</a:t>
            </a:r>
          </a:p>
        </p:txBody>
      </p:sp>
      <p:sp>
        <p:nvSpPr>
          <p:cNvPr id="4108" name="Rectangle 8">
            <a:extLst>
              <a:ext uri="{FF2B5EF4-FFF2-40B4-BE49-F238E27FC236}">
                <a16:creationId xmlns:a16="http://schemas.microsoft.com/office/drawing/2014/main" id="{4774DE38-CAFB-4ECF-89D5-28F894FB6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4183063"/>
            <a:ext cx="5272088" cy="3698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175" indent="-31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-31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MTP205  MTP206  MTP207  MTP208  MTP209 MTP210 MTP211 MTP212 MTP213 MTP214 MTP215</a:t>
            </a:r>
          </a:p>
          <a:p>
            <a:pPr marL="3175" marR="0" lvl="0" indent="-31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9" name="Rectangle 8">
            <a:extLst>
              <a:ext uri="{FF2B5EF4-FFF2-40B4-BE49-F238E27FC236}">
                <a16:creationId xmlns:a16="http://schemas.microsoft.com/office/drawing/2014/main" id="{8CE5705E-960C-4063-99E9-91B530652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4452938"/>
            <a:ext cx="6053138" cy="2159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3175" indent="-3175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175" marR="0" lvl="0" indent="-3175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  25-1-20   21/2/20  21/3/20  18/4/20  16/5/20  12/6/20   12/7/20    9/8/20     6/9/20   4/10/20   1/11/20   29/11/20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/>
              <a:t>Publications since the last SWT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noProof="0" dirty="0"/>
              <a:t>Refereed papers</a:t>
            </a:r>
          </a:p>
          <a:p>
            <a:r>
              <a:rPr lang="en-GB" sz="1400" dirty="0"/>
              <a:t>Arnold et al. 2019. </a:t>
            </a:r>
            <a:r>
              <a:rPr lang="en-GB" sz="1400" dirty="0" err="1"/>
              <a:t>Modeled</a:t>
            </a:r>
            <a:r>
              <a:rPr lang="en-GB" sz="1400" dirty="0"/>
              <a:t> Subglacial Water Flow Routing Supports Localized Intrusive Heating as a Possible Cause of Basal Melting of Mars' South Polar Ice Cap. JGR Planets 124. DOI 10.1029/2019JE006061</a:t>
            </a:r>
          </a:p>
          <a:p>
            <a:r>
              <a:rPr lang="en-GB" sz="1400" dirty="0"/>
              <a:t>Bernhardt et al. 2019. The banded terrain on </a:t>
            </a:r>
            <a:r>
              <a:rPr lang="en-GB" sz="1400" dirty="0" err="1"/>
              <a:t>northwestern</a:t>
            </a:r>
            <a:r>
              <a:rPr lang="en-GB" sz="1400" dirty="0"/>
              <a:t> Hellas </a:t>
            </a:r>
            <a:r>
              <a:rPr lang="en-GB" sz="1400" dirty="0" err="1"/>
              <a:t>Planitia</a:t>
            </a:r>
            <a:r>
              <a:rPr lang="en-GB" sz="1400" dirty="0"/>
              <a:t>: New observations and insights into its possible formation. Icarus 321. DOI 10.1016/j.icarus.2018.11.007</a:t>
            </a:r>
          </a:p>
          <a:p>
            <a:r>
              <a:rPr lang="en-GB" sz="1400" dirty="0" err="1"/>
              <a:t>Brouet</a:t>
            </a:r>
            <a:r>
              <a:rPr lang="en-GB" sz="1400" dirty="0"/>
              <a:t> et al. 2019. A laboratory-based dielectric model for the radar sounding of the </a:t>
            </a:r>
            <a:r>
              <a:rPr lang="en-GB" sz="1400" dirty="0" err="1"/>
              <a:t>martian</a:t>
            </a:r>
            <a:r>
              <a:rPr lang="en-GB" sz="1400" dirty="0"/>
              <a:t> subsurface. Icarus 321. DOI 10.1016/j.icarus.2018.12.029</a:t>
            </a:r>
          </a:p>
          <a:p>
            <a:r>
              <a:rPr lang="en-GB" sz="1400" dirty="0"/>
              <a:t>Chu et al. 2019. The Effects of Crustal Magnetic Fields and Solar EUV Flux on </a:t>
            </a:r>
            <a:r>
              <a:rPr lang="en-GB" sz="1400" dirty="0" err="1"/>
              <a:t>Ionopause</a:t>
            </a:r>
            <a:r>
              <a:rPr lang="en-GB" sz="1400" dirty="0"/>
              <a:t> Formation at Mars. GRL 46. DOI 10.1029/2019GL083499</a:t>
            </a:r>
          </a:p>
          <a:p>
            <a:r>
              <a:rPr lang="en-GB" sz="1400" dirty="0" err="1"/>
              <a:t>Duru</a:t>
            </a:r>
            <a:r>
              <a:rPr lang="en-GB" sz="1400" dirty="0"/>
              <a:t> et al. 2019. Electron density profiles in the upper ionosphere of Mars from 11 years of MARSIS data: Variability due to seasons, solar cycle, and crustal magnetic fields. JGR Space Physics 124. DOI 10.1029/2018JA026327</a:t>
            </a:r>
          </a:p>
          <a:p>
            <a:r>
              <a:rPr lang="en-GB" sz="1400" dirty="0"/>
              <a:t>Fallows et al. 2019. Extremely High Plasma Densities in the Mars Ionosphere Associated with Cusp-like Magnetic Fields. JGR Space Physics 124. DOI 10.1029/2019JA026690</a:t>
            </a:r>
          </a:p>
          <a:p>
            <a:r>
              <a:rPr lang="en-GB" sz="1400" dirty="0" err="1"/>
              <a:t>Girazian</a:t>
            </a:r>
            <a:r>
              <a:rPr lang="en-GB" sz="1400" dirty="0"/>
              <a:t> et al. 2019. The Effects of Solar Wind Dynamic Pressure on the Structure of the Topside Ionosphere of Mars. GRL 46. DOI 10.1029/2019GL083643</a:t>
            </a:r>
          </a:p>
          <a:p>
            <a:r>
              <a:rPr lang="en-GB" sz="1400" dirty="0" err="1"/>
              <a:t>Nemec</a:t>
            </a:r>
            <a:r>
              <a:rPr lang="en-GB" sz="1400" dirty="0"/>
              <a:t> et al. 2019. Oblique Reflections of Mars Express MARSIS Radar Signals from Ionospheric Density Structures: Raytracing Analysis. JGR Space Physics 124. DOI 10.1029/2018JE005891</a:t>
            </a:r>
          </a:p>
          <a:p>
            <a:r>
              <a:rPr lang="en-GB" sz="1400" dirty="0" err="1"/>
              <a:t>Mohanamanasa</a:t>
            </a:r>
            <a:r>
              <a:rPr lang="en-GB" sz="1400" dirty="0"/>
              <a:t> et al. 2019. Isolated High-Density Structures in Magnetic Anomaly Regions of the Martian Lower Ionosphere. JGR Space Physics 124. DOI 10.1029/2018JA026400</a:t>
            </a:r>
          </a:p>
        </p:txBody>
      </p:sp>
    </p:spTree>
    <p:extLst>
      <p:ext uri="{BB962C8B-B14F-4D97-AF65-F5344CB8AC3E}">
        <p14:creationId xmlns:p14="http://schemas.microsoft.com/office/powerpoint/2010/main" val="2863732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noProof="0" dirty="0"/>
              <a:t>Publications since the last SWT (2)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noProof="0" dirty="0"/>
              <a:t>Refereed papers</a:t>
            </a:r>
          </a:p>
          <a:p>
            <a:r>
              <a:rPr lang="en-GB" sz="1400" dirty="0" err="1"/>
              <a:t>Piazzo</a:t>
            </a:r>
            <a:r>
              <a:rPr lang="en-GB" sz="1400" dirty="0"/>
              <a:t> et al. 2019. Signal enhancement for planetary radar sounders. Electronics Letters 55. DOI 10.1049/el.2018.7284</a:t>
            </a:r>
          </a:p>
          <a:p>
            <a:r>
              <a:rPr lang="en-GB" sz="1400" dirty="0"/>
              <a:t>Rao et al. Enhanced Ionization in Magnetic Anomaly Regions of the Martian Lower Ionosphere Associated With Dust Storms. JGR Space Physics 124. DOI 10.1029/2018JA026283</a:t>
            </a:r>
          </a:p>
          <a:p>
            <a:r>
              <a:rPr lang="en-GB" sz="1400" dirty="0"/>
              <a:t>Sanchez-Cano et al. 2019. Origin of the Extended Mars Radar Blackout of September 2017. JGR Space Physics 124. DOI 10.1029/2018JA026403</a:t>
            </a:r>
          </a:p>
          <a:p>
            <a:r>
              <a:rPr lang="en-GB" sz="1400" dirty="0"/>
              <a:t>Vázquez-Poletti et al. 2018. </a:t>
            </a:r>
            <a:r>
              <a:rPr lang="en-GB" sz="1400" dirty="0" err="1"/>
              <a:t>Serverless</a:t>
            </a:r>
            <a:r>
              <a:rPr lang="en-GB" sz="1400" dirty="0"/>
              <a:t> Computing: From Planet Mars to the Cloud. Computing in Science &amp; Engineering 20, 10.1109/MCSE.2018.2875315</a:t>
            </a:r>
          </a:p>
          <a:p>
            <a:pPr marL="0" indent="0">
              <a:buNone/>
            </a:pPr>
            <a:endParaRPr lang="en-GB" sz="1400" noProof="0" dirty="0"/>
          </a:p>
          <a:p>
            <a:pPr marL="0" indent="0">
              <a:buNone/>
            </a:pPr>
            <a:r>
              <a:rPr lang="en-GB" sz="1400" dirty="0"/>
              <a:t>Submitted papers</a:t>
            </a:r>
          </a:p>
          <a:p>
            <a:r>
              <a:rPr lang="en-GB" sz="1400" dirty="0"/>
              <a:t>Conroy et al. A new method for determining the total electron content in Mars’ ionosphere based on Mars Express MARSIS data. Submitted to PSS.</a:t>
            </a:r>
          </a:p>
          <a:p>
            <a:r>
              <a:rPr lang="en-GB" sz="1400" dirty="0" err="1"/>
              <a:t>Girazian</a:t>
            </a:r>
            <a:r>
              <a:rPr lang="en-GB" sz="1400" dirty="0"/>
              <a:t> et al. Variations in the ionospheric peak altitude at Mars in response to dust storms: 13 years of observations from the Mars Express radar sounder. Submitted to JGR Space Physics.</a:t>
            </a:r>
          </a:p>
          <a:p>
            <a:r>
              <a:rPr lang="en-GB" sz="1400" dirty="0" err="1"/>
              <a:t>Lauro</a:t>
            </a:r>
            <a:r>
              <a:rPr lang="en-GB" sz="1400" dirty="0"/>
              <a:t> et al. Liquid water detection under the Polar Layered Deposits of Mars: A rigorous methodological approach. Submitted to TGRS.</a:t>
            </a:r>
          </a:p>
          <a:p>
            <a:r>
              <a:rPr lang="en-GB" sz="1400" dirty="0"/>
              <a:t>Sanchez-Cano et al. Mars’ ionospheric interaction with comet C/2013 A1 Siding-Spring’s coma at their closest approach as seen by Mars Express. Submitted to JGR Space Physics.</a:t>
            </a:r>
          </a:p>
          <a:p>
            <a:r>
              <a:rPr lang="en-GB" sz="1400" dirty="0" err="1"/>
              <a:t>Voschepynets</a:t>
            </a:r>
            <a:r>
              <a:rPr lang="en-GB" sz="1400" dirty="0"/>
              <a:t> et al. Observations of sounder accelerated electrons by Mars Express. Submitted to JGR Space Physics.</a:t>
            </a:r>
            <a:endParaRPr lang="en-GB" sz="1400" noProof="0" dirty="0"/>
          </a:p>
        </p:txBody>
      </p:sp>
    </p:spTree>
    <p:extLst>
      <p:ext uri="{BB962C8B-B14F-4D97-AF65-F5344CB8AC3E}">
        <p14:creationId xmlns:p14="http://schemas.microsoft.com/office/powerpoint/2010/main" val="283341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Instrument Status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95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Operations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noProof="0" dirty="0"/>
              <a:t>Resources to continue MARSIS operations and data processing have been secured until the end of 2021 (1 FTE).</a:t>
            </a:r>
          </a:p>
          <a:p>
            <a:r>
              <a:rPr lang="en-GB" noProof="0" dirty="0"/>
              <a:t>MARSIS operated nominally since the last SWT. No detectable signs of performance degradation or aging.</a:t>
            </a:r>
          </a:p>
          <a:p>
            <a:r>
              <a:rPr lang="en-GB" noProof="0" dirty="0"/>
              <a:t>See presentation at SOWG for details.</a:t>
            </a:r>
          </a:p>
          <a:p>
            <a:endParaRPr lang="en-GB" noProof="0" dirty="0"/>
          </a:p>
        </p:txBody>
      </p:sp>
      <p:pic>
        <p:nvPicPr>
          <p:cNvPr id="6" name="Picture 2" descr="C:\E\dati\immagini\mars_express\Mars-Express-Patera-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76589"/>
            <a:ext cx="4038600" cy="31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13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/>
              <a:t>Data Archiving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0000" lnSpcReduction="20000"/>
          </a:bodyPr>
          <a:lstStyle/>
          <a:p>
            <a:r>
              <a:rPr lang="en-GB" noProof="0" dirty="0"/>
              <a:t>All MARSIS SS data products acquired up to December 31, 2018, have been delivered to PSA.</a:t>
            </a:r>
          </a:p>
          <a:p>
            <a:r>
              <a:rPr lang="en-GB" noProof="0" dirty="0"/>
              <a:t>An ESA contract for the production of higher-level SS products, “</a:t>
            </a:r>
            <a:r>
              <a:rPr lang="en-US" dirty="0"/>
              <a:t>Improved Processing and Science Exploitation of Mars Express MARSIS Radar Data” (Project Leader: Elliot Sefton-Nash) is being assigned to INAF/IRA (R. </a:t>
            </a:r>
            <a:r>
              <a:rPr lang="en-US" dirty="0" err="1"/>
              <a:t>Orosei</a:t>
            </a:r>
            <a:r>
              <a:rPr lang="en-US" dirty="0"/>
              <a:t>) for the production of</a:t>
            </a:r>
            <a:endParaRPr lang="en-GB" noProof="0" dirty="0"/>
          </a:p>
          <a:p>
            <a:pPr lvl="1"/>
            <a:r>
              <a:rPr lang="en-GB" dirty="0"/>
              <a:t>Clutter (surface echo) simulations</a:t>
            </a:r>
          </a:p>
          <a:p>
            <a:pPr lvl="1"/>
            <a:r>
              <a:rPr lang="en-GB" dirty="0"/>
              <a:t>Co-registered </a:t>
            </a:r>
            <a:r>
              <a:rPr lang="en-GB" dirty="0" err="1"/>
              <a:t>radargrams</a:t>
            </a:r>
            <a:endParaRPr lang="en-GB" dirty="0"/>
          </a:p>
          <a:p>
            <a:pPr lvl="1"/>
            <a:r>
              <a:rPr lang="en-GB" dirty="0"/>
              <a:t>TEC estimates</a:t>
            </a:r>
          </a:p>
          <a:p>
            <a:pPr lvl="1"/>
            <a:r>
              <a:rPr lang="en-GB" dirty="0"/>
              <a:t>Raw echo </a:t>
            </a:r>
            <a:r>
              <a:rPr lang="en-GB" dirty="0" err="1"/>
              <a:t>radargrams</a:t>
            </a:r>
            <a:r>
              <a:rPr lang="en-GB" dirty="0"/>
              <a:t> (flash mode)</a:t>
            </a:r>
          </a:p>
          <a:p>
            <a:pPr lvl="1"/>
            <a:r>
              <a:rPr lang="en-GB" dirty="0"/>
              <a:t>Geometric databases</a:t>
            </a:r>
          </a:p>
          <a:p>
            <a:r>
              <a:rPr lang="en-GB" dirty="0"/>
              <a:t>MARSIS AIS products are also up-to-date on PSA delivery, however:</a:t>
            </a:r>
          </a:p>
          <a:p>
            <a:r>
              <a:rPr lang="en-US" b="1" dirty="0">
                <a:ln w="25400">
                  <a:noFill/>
                </a:ln>
              </a:rPr>
              <a:t>Most data submitted by the Iowa AIS team since January 2017 are not available yet, including most of those corrected for the timing error: </a:t>
            </a:r>
            <a:r>
              <a:rPr lang="en-US" b="1" u="sng" dirty="0">
                <a:ln w="25400">
                  <a:noFill/>
                </a:ln>
              </a:rPr>
              <a:t>data in the archive are still erroneous</a:t>
            </a:r>
            <a:r>
              <a:rPr lang="en-US" b="1" dirty="0">
                <a:ln w="25400">
                  <a:noFill/>
                </a:ln>
              </a:rPr>
              <a:t>. This could become a problem in requesting US funding extensions.</a:t>
            </a:r>
            <a:endParaRPr lang="en-GB" b="1" noProof="0" dirty="0">
              <a:ln w="2540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3272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Science - Subsurface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Strong radar </a:t>
            </a:r>
            <a:r>
              <a:rPr lang="it-IT" dirty="0" err="1"/>
              <a:t>reflections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evidence</a:t>
            </a:r>
            <a:r>
              <a:rPr lang="it-IT" dirty="0"/>
              <a:t> for </a:t>
            </a:r>
            <a:r>
              <a:rPr lang="it-IT" dirty="0" err="1"/>
              <a:t>subsurface</a:t>
            </a:r>
            <a:r>
              <a:rPr lang="it-IT" dirty="0"/>
              <a:t> water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The 2018 </a:t>
            </a:r>
            <a:r>
              <a:rPr lang="it-IT" dirty="0" err="1"/>
              <a:t>paper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</a:t>
            </a:r>
            <a:r>
              <a:rPr lang="it-IT" dirty="0" err="1"/>
              <a:t>less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30 </a:t>
            </a:r>
            <a:r>
              <a:rPr lang="it-IT" dirty="0" err="1"/>
              <a:t>observations</a:t>
            </a:r>
            <a:r>
              <a:rPr lang="it-IT" dirty="0"/>
              <a:t> </a:t>
            </a:r>
            <a:r>
              <a:rPr lang="it-IT" dirty="0" err="1"/>
              <a:t>acquired</a:t>
            </a:r>
            <a:r>
              <a:rPr lang="it-IT" dirty="0"/>
              <a:t> </a:t>
            </a:r>
            <a:r>
              <a:rPr lang="it-IT" dirty="0" err="1"/>
              <a:t>using</a:t>
            </a:r>
            <a:r>
              <a:rPr lang="it-IT" dirty="0"/>
              <a:t> the so-</a:t>
            </a:r>
            <a:r>
              <a:rPr lang="it-IT" dirty="0" err="1"/>
              <a:t>called</a:t>
            </a:r>
            <a:r>
              <a:rPr lang="it-IT" dirty="0"/>
              <a:t> «</a:t>
            </a:r>
            <a:r>
              <a:rPr lang="it-IT" dirty="0" err="1"/>
              <a:t>superframe</a:t>
            </a:r>
            <a:r>
              <a:rPr lang="it-IT" dirty="0"/>
              <a:t>» (i.e. high </a:t>
            </a:r>
            <a:r>
              <a:rPr lang="it-IT" dirty="0" err="1"/>
              <a:t>resolution</a:t>
            </a:r>
            <a:r>
              <a:rPr lang="it-IT" dirty="0"/>
              <a:t>) mode over an area of </a:t>
            </a:r>
            <a:r>
              <a:rPr lang="it-IT" dirty="0" err="1"/>
              <a:t>about</a:t>
            </a:r>
            <a:r>
              <a:rPr lang="it-IT" dirty="0"/>
              <a:t> 200 km X 200 km.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" t="21401" r="50179" b="19166"/>
          <a:stretch/>
        </p:blipFill>
        <p:spPr>
          <a:xfrm>
            <a:off x="4932040" y="2132856"/>
            <a:ext cx="3528392" cy="3392685"/>
          </a:xfrm>
        </p:spPr>
      </p:pic>
    </p:spTree>
    <p:extLst>
      <p:ext uri="{BB962C8B-B14F-4D97-AF65-F5344CB8AC3E}">
        <p14:creationId xmlns:p14="http://schemas.microsoft.com/office/powerpoint/2010/main" val="1875775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 </a:t>
            </a:r>
            <a:r>
              <a:rPr lang="it-IT" dirty="0" err="1"/>
              <a:t>enlarged</a:t>
            </a:r>
            <a:r>
              <a:rPr lang="it-IT" dirty="0"/>
              <a:t> </a:t>
            </a:r>
            <a:r>
              <a:rPr lang="it-IT" dirty="0" err="1"/>
              <a:t>study</a:t>
            </a:r>
            <a:r>
              <a:rPr lang="it-IT" dirty="0"/>
              <a:t> area</a:t>
            </a:r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err="1"/>
              <a:t>Discovering</a:t>
            </a:r>
            <a:r>
              <a:rPr lang="it-IT" dirty="0"/>
              <a:t> more </a:t>
            </a:r>
            <a:r>
              <a:rPr lang="it-IT" dirty="0" err="1"/>
              <a:t>subglacial</a:t>
            </a:r>
            <a:r>
              <a:rPr lang="it-IT" dirty="0"/>
              <a:t> </a:t>
            </a:r>
            <a:r>
              <a:rPr lang="it-IT" dirty="0" err="1"/>
              <a:t>liquid</a:t>
            </a:r>
            <a:r>
              <a:rPr lang="it-IT" dirty="0"/>
              <a:t> water </a:t>
            </a:r>
            <a:r>
              <a:rPr lang="it-IT" dirty="0" err="1"/>
              <a:t>bodies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implications</a:t>
            </a:r>
            <a:r>
              <a:rPr lang="it-IT" dirty="0"/>
              <a:t> for the </a:t>
            </a:r>
            <a:r>
              <a:rPr lang="it-IT" dirty="0" err="1"/>
              <a:t>history</a:t>
            </a:r>
            <a:r>
              <a:rPr lang="it-IT" dirty="0"/>
              <a:t> of water and </a:t>
            </a:r>
            <a:r>
              <a:rPr lang="it-IT" dirty="0" err="1"/>
              <a:t>biologic</a:t>
            </a:r>
            <a:r>
              <a:rPr lang="it-IT" dirty="0"/>
              <a:t> </a:t>
            </a:r>
            <a:r>
              <a:rPr lang="it-IT" dirty="0" err="1"/>
              <a:t>potential</a:t>
            </a:r>
            <a:r>
              <a:rPr lang="it-IT" dirty="0"/>
              <a:t> on Mars.</a:t>
            </a:r>
          </a:p>
          <a:p>
            <a:r>
              <a:rPr lang="it-IT" dirty="0"/>
              <a:t>In </a:t>
            </a:r>
            <a:r>
              <a:rPr lang="it-IT" dirty="0" err="1"/>
              <a:t>spite</a:t>
            </a:r>
            <a:r>
              <a:rPr lang="it-IT" dirty="0"/>
              <a:t> of the </a:t>
            </a:r>
            <a:r>
              <a:rPr lang="it-IT" dirty="0" err="1"/>
              <a:t>low</a:t>
            </a:r>
            <a:r>
              <a:rPr lang="it-IT" dirty="0"/>
              <a:t> data rate, the first </a:t>
            </a:r>
            <a:r>
              <a:rPr lang="it-IT" dirty="0" err="1"/>
              <a:t>half</a:t>
            </a:r>
            <a:r>
              <a:rPr lang="it-IT" dirty="0"/>
              <a:t> of 2019 </a:t>
            </a:r>
            <a:r>
              <a:rPr lang="it-IT" dirty="0" err="1"/>
              <a:t>provided</a:t>
            </a:r>
            <a:r>
              <a:rPr lang="it-IT" dirty="0"/>
              <a:t> an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opportunity</a:t>
            </a:r>
            <a:r>
              <a:rPr lang="it-IT" dirty="0"/>
              <a:t> to </a:t>
            </a:r>
            <a:r>
              <a:rPr lang="it-IT" dirty="0" err="1"/>
              <a:t>observe</a:t>
            </a:r>
            <a:r>
              <a:rPr lang="it-IT" dirty="0"/>
              <a:t> the SPLD with MARSIS.</a:t>
            </a:r>
          </a:p>
          <a:p>
            <a:r>
              <a:rPr lang="it-IT" dirty="0"/>
              <a:t>A </a:t>
            </a:r>
            <a:r>
              <a:rPr lang="it-IT" dirty="0" err="1"/>
              <a:t>campaign</a:t>
            </a:r>
            <a:r>
              <a:rPr lang="it-IT" dirty="0"/>
              <a:t> of </a:t>
            </a:r>
            <a:r>
              <a:rPr lang="it-IT" dirty="0" err="1"/>
              <a:t>observations</a:t>
            </a:r>
            <a:r>
              <a:rPr lang="it-IT" dirty="0"/>
              <a:t> </a:t>
            </a:r>
            <a:r>
              <a:rPr lang="it-IT" dirty="0" err="1"/>
              <a:t>covering</a:t>
            </a:r>
            <a:r>
              <a:rPr lang="it-IT" dirty="0"/>
              <a:t> a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larger</a:t>
            </a:r>
            <a:r>
              <a:rPr lang="it-IT" dirty="0"/>
              <a:t> area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planned</a:t>
            </a:r>
            <a:r>
              <a:rPr lang="it-IT" dirty="0"/>
              <a:t> for MARSIS.</a:t>
            </a:r>
          </a:p>
        </p:txBody>
      </p:sp>
      <p:pic>
        <p:nvPicPr>
          <p:cNvPr id="12" name="Segnaposto contenuto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0" r="23750"/>
          <a:stretch/>
        </p:blipFill>
        <p:spPr>
          <a:xfrm>
            <a:off x="4648200" y="1796232"/>
            <a:ext cx="4038600" cy="4133898"/>
          </a:xfrm>
        </p:spPr>
      </p:pic>
    </p:spTree>
    <p:extLst>
      <p:ext uri="{BB962C8B-B14F-4D97-AF65-F5344CB8AC3E}">
        <p14:creationId xmlns:p14="http://schemas.microsoft.com/office/powerpoint/2010/main" val="137799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/>
              <a:t>Continuing</a:t>
            </a:r>
            <a:r>
              <a:rPr lang="it-IT" sz="3600" dirty="0"/>
              <a:t> to look for </a:t>
            </a:r>
            <a:r>
              <a:rPr lang="it-IT" sz="3600" dirty="0" err="1"/>
              <a:t>bright</a:t>
            </a:r>
            <a:r>
              <a:rPr lang="it-IT" sz="3600" dirty="0"/>
              <a:t> </a:t>
            </a:r>
            <a:r>
              <a:rPr lang="it-IT" sz="3600" dirty="0" err="1"/>
              <a:t>spots</a:t>
            </a:r>
            <a:endParaRPr lang="it-IT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From </a:t>
            </a:r>
            <a:r>
              <a:rPr lang="it-IT" dirty="0" err="1"/>
              <a:t>January</a:t>
            </a:r>
            <a:r>
              <a:rPr lang="it-IT" dirty="0"/>
              <a:t> to </a:t>
            </a:r>
            <a:r>
              <a:rPr lang="it-IT" dirty="0" err="1"/>
              <a:t>June</a:t>
            </a:r>
            <a:r>
              <a:rPr lang="it-IT" dirty="0"/>
              <a:t> 2019 MARSIS </a:t>
            </a:r>
            <a:r>
              <a:rPr lang="it-IT" dirty="0" err="1"/>
              <a:t>could</a:t>
            </a:r>
            <a:r>
              <a:rPr lang="it-IT" dirty="0"/>
              <a:t> </a:t>
            </a:r>
            <a:r>
              <a:rPr lang="it-IT" dirty="0" err="1"/>
              <a:t>acquire</a:t>
            </a:r>
            <a:r>
              <a:rPr lang="it-IT" dirty="0"/>
              <a:t> 57 new high </a:t>
            </a:r>
            <a:r>
              <a:rPr lang="it-IT" dirty="0" err="1"/>
              <a:t>resolution</a:t>
            </a:r>
            <a:r>
              <a:rPr lang="it-IT" dirty="0"/>
              <a:t> </a:t>
            </a:r>
            <a:r>
              <a:rPr lang="it-IT" dirty="0" err="1"/>
              <a:t>observations</a:t>
            </a:r>
            <a:r>
              <a:rPr lang="it-IT" dirty="0"/>
              <a:t> over a 600 km X 600 km area </a:t>
            </a:r>
            <a:r>
              <a:rPr lang="it-IT" dirty="0" err="1"/>
              <a:t>within</a:t>
            </a:r>
            <a:r>
              <a:rPr lang="it-IT" dirty="0"/>
              <a:t> the SPLD.</a:t>
            </a:r>
          </a:p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the last </a:t>
            </a:r>
            <a:r>
              <a:rPr lang="it-IT" dirty="0" err="1"/>
              <a:t>opportunity</a:t>
            </a:r>
            <a:r>
              <a:rPr lang="it-IT" dirty="0"/>
              <a:t> to </a:t>
            </a:r>
            <a:r>
              <a:rPr lang="it-IT" dirty="0" err="1"/>
              <a:t>acquire</a:t>
            </a:r>
            <a:r>
              <a:rPr lang="it-IT" dirty="0"/>
              <a:t> </a:t>
            </a:r>
            <a:r>
              <a:rPr lang="it-IT" dirty="0" err="1"/>
              <a:t>such</a:t>
            </a:r>
            <a:r>
              <a:rPr lang="it-IT" dirty="0"/>
              <a:t> data in </a:t>
            </a:r>
            <a:r>
              <a:rPr lang="it-IT" dirty="0" err="1"/>
              <a:t>favourable</a:t>
            </a:r>
            <a:r>
              <a:rPr lang="it-IT" dirty="0"/>
              <a:t> </a:t>
            </a:r>
            <a:r>
              <a:rPr lang="it-IT" dirty="0" err="1"/>
              <a:t>conditions</a:t>
            </a:r>
            <a:r>
              <a:rPr lang="it-IT" dirty="0"/>
              <a:t> (i.e. </a:t>
            </a:r>
            <a:r>
              <a:rPr lang="it-IT" dirty="0" err="1"/>
              <a:t>during</a:t>
            </a:r>
            <a:r>
              <a:rPr lang="it-IT" dirty="0"/>
              <a:t> the night) for the </a:t>
            </a:r>
            <a:r>
              <a:rPr lang="it-IT" dirty="0" err="1"/>
              <a:t>rest</a:t>
            </a:r>
            <a:r>
              <a:rPr lang="it-IT" dirty="0"/>
              <a:t> of the </a:t>
            </a:r>
            <a:r>
              <a:rPr lang="it-IT" dirty="0" err="1"/>
              <a:t>mission</a:t>
            </a:r>
            <a:r>
              <a:rPr lang="it-IT" dirty="0"/>
              <a:t>.</a:t>
            </a:r>
          </a:p>
          <a:p>
            <a:r>
              <a:rPr lang="it-IT" dirty="0"/>
              <a:t>A BIG «</a:t>
            </a:r>
            <a:r>
              <a:rPr lang="it-IT" dirty="0" err="1"/>
              <a:t>thank</a:t>
            </a:r>
            <a:r>
              <a:rPr lang="it-IT" dirty="0"/>
              <a:t> </a:t>
            </a:r>
            <a:r>
              <a:rPr lang="it-IT" dirty="0" err="1"/>
              <a:t>you</a:t>
            </a:r>
            <a:r>
              <a:rPr lang="it-IT" dirty="0"/>
              <a:t>» to the MEX Operations Team!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1603432"/>
              </p:ext>
            </p:extLst>
          </p:nvPr>
        </p:nvGraphicFramePr>
        <p:xfrm>
          <a:off x="4648200" y="1600200"/>
          <a:ext cx="4038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b="0" dirty="0"/>
                        <a:t>18976</a:t>
                      </a:r>
                    </a:p>
                    <a:p>
                      <a:r>
                        <a:rPr lang="it-IT" sz="1600" b="0" dirty="0"/>
                        <a:t>18980</a:t>
                      </a:r>
                    </a:p>
                    <a:p>
                      <a:r>
                        <a:rPr lang="it-IT" sz="1600" b="0" dirty="0"/>
                        <a:t>18983</a:t>
                      </a:r>
                    </a:p>
                    <a:p>
                      <a:r>
                        <a:rPr lang="it-IT" sz="1600" b="0" dirty="0"/>
                        <a:t>19015</a:t>
                      </a:r>
                    </a:p>
                    <a:p>
                      <a:r>
                        <a:rPr lang="it-IT" sz="1600" b="0" dirty="0"/>
                        <a:t>19043</a:t>
                      </a:r>
                    </a:p>
                    <a:p>
                      <a:r>
                        <a:rPr lang="it-IT" sz="1600" b="0" dirty="0"/>
                        <a:t>19047</a:t>
                      </a:r>
                    </a:p>
                    <a:p>
                      <a:r>
                        <a:rPr lang="it-IT" sz="1600" b="0" dirty="0"/>
                        <a:t>19142</a:t>
                      </a:r>
                    </a:p>
                    <a:p>
                      <a:r>
                        <a:rPr lang="it-IT" sz="1600" b="0" dirty="0"/>
                        <a:t>19149</a:t>
                      </a:r>
                    </a:p>
                    <a:p>
                      <a:r>
                        <a:rPr lang="it-IT" sz="1600" b="0" dirty="0"/>
                        <a:t>19156</a:t>
                      </a:r>
                    </a:p>
                    <a:p>
                      <a:r>
                        <a:rPr lang="it-IT" sz="1600" b="0" dirty="0"/>
                        <a:t>19163</a:t>
                      </a:r>
                    </a:p>
                    <a:p>
                      <a:r>
                        <a:rPr lang="it-IT" sz="1600" b="0" dirty="0"/>
                        <a:t>19177</a:t>
                      </a:r>
                    </a:p>
                    <a:p>
                      <a:r>
                        <a:rPr lang="it-IT" sz="1600" b="0" dirty="0"/>
                        <a:t>19184</a:t>
                      </a:r>
                    </a:p>
                    <a:p>
                      <a:r>
                        <a:rPr lang="it-IT" sz="1600" b="0" dirty="0"/>
                        <a:t>19188</a:t>
                      </a:r>
                    </a:p>
                    <a:p>
                      <a:r>
                        <a:rPr lang="it-IT" sz="1600" b="0" dirty="0"/>
                        <a:t>19191</a:t>
                      </a:r>
                    </a:p>
                    <a:p>
                      <a:r>
                        <a:rPr lang="it-IT" sz="1600" b="0" dirty="0"/>
                        <a:t>19216</a:t>
                      </a:r>
                    </a:p>
                    <a:p>
                      <a:r>
                        <a:rPr lang="it-IT" sz="1600" b="0" dirty="0"/>
                        <a:t>19223</a:t>
                      </a:r>
                    </a:p>
                    <a:p>
                      <a:r>
                        <a:rPr lang="it-IT" sz="1600" b="0" dirty="0"/>
                        <a:t>19230</a:t>
                      </a:r>
                    </a:p>
                    <a:p>
                      <a:r>
                        <a:rPr lang="it-IT" sz="1600" b="0" dirty="0"/>
                        <a:t>19237</a:t>
                      </a:r>
                    </a:p>
                    <a:p>
                      <a:r>
                        <a:rPr lang="it-IT" sz="1600" b="0" dirty="0"/>
                        <a:t>19251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/>
                        <a:t>19255</a:t>
                      </a:r>
                    </a:p>
                    <a:p>
                      <a:r>
                        <a:rPr lang="it-IT" sz="1600" b="0" dirty="0"/>
                        <a:t>19262</a:t>
                      </a:r>
                    </a:p>
                    <a:p>
                      <a:r>
                        <a:rPr lang="it-IT" sz="1600" b="0" dirty="0"/>
                        <a:t>19265</a:t>
                      </a:r>
                    </a:p>
                    <a:p>
                      <a:r>
                        <a:rPr lang="it-IT" sz="1600" b="0" dirty="0"/>
                        <a:t>19269</a:t>
                      </a:r>
                    </a:p>
                    <a:p>
                      <a:r>
                        <a:rPr lang="it-IT" sz="1600" b="0" dirty="0"/>
                        <a:t>19276</a:t>
                      </a:r>
                    </a:p>
                    <a:p>
                      <a:r>
                        <a:rPr lang="it-IT" sz="1600" b="0" dirty="0"/>
                        <a:t>19283</a:t>
                      </a:r>
                    </a:p>
                    <a:p>
                      <a:r>
                        <a:rPr lang="it-IT" sz="1600" b="0" dirty="0"/>
                        <a:t>19290</a:t>
                      </a:r>
                    </a:p>
                    <a:p>
                      <a:r>
                        <a:rPr lang="it-IT" sz="1600" b="0" dirty="0"/>
                        <a:t>19297</a:t>
                      </a:r>
                    </a:p>
                    <a:p>
                      <a:r>
                        <a:rPr lang="it-IT" sz="1600" b="0" dirty="0"/>
                        <a:t>19304</a:t>
                      </a:r>
                    </a:p>
                    <a:p>
                      <a:r>
                        <a:rPr lang="it-IT" sz="1600" b="0" dirty="0"/>
                        <a:t>19311</a:t>
                      </a:r>
                    </a:p>
                    <a:p>
                      <a:r>
                        <a:rPr lang="it-IT" sz="1600" b="0" dirty="0"/>
                        <a:t>19318</a:t>
                      </a:r>
                    </a:p>
                    <a:p>
                      <a:r>
                        <a:rPr lang="it-IT" sz="1600" b="0" dirty="0"/>
                        <a:t>19325</a:t>
                      </a:r>
                    </a:p>
                    <a:p>
                      <a:r>
                        <a:rPr lang="it-IT" sz="1600" b="0" dirty="0"/>
                        <a:t>19329</a:t>
                      </a:r>
                    </a:p>
                    <a:p>
                      <a:r>
                        <a:rPr lang="it-IT" sz="1600" b="0" dirty="0"/>
                        <a:t>19336</a:t>
                      </a:r>
                    </a:p>
                    <a:p>
                      <a:r>
                        <a:rPr lang="it-IT" sz="1600" b="0" dirty="0"/>
                        <a:t>19339</a:t>
                      </a:r>
                    </a:p>
                    <a:p>
                      <a:r>
                        <a:rPr lang="it-IT" sz="1600" b="0" dirty="0"/>
                        <a:t>19343</a:t>
                      </a:r>
                    </a:p>
                    <a:p>
                      <a:r>
                        <a:rPr lang="it-IT" sz="1600" b="0" dirty="0"/>
                        <a:t>19350</a:t>
                      </a:r>
                    </a:p>
                    <a:p>
                      <a:r>
                        <a:rPr lang="it-IT" sz="1600" b="0" dirty="0"/>
                        <a:t>19357</a:t>
                      </a:r>
                    </a:p>
                    <a:p>
                      <a:r>
                        <a:rPr lang="it-IT" sz="1600" b="0" dirty="0"/>
                        <a:t>19364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0" dirty="0"/>
                        <a:t>19371</a:t>
                      </a:r>
                    </a:p>
                    <a:p>
                      <a:r>
                        <a:rPr lang="it-IT" sz="1600" b="0" dirty="0"/>
                        <a:t>19378</a:t>
                      </a:r>
                    </a:p>
                    <a:p>
                      <a:r>
                        <a:rPr lang="it-IT" sz="1600" b="0" dirty="0"/>
                        <a:t>19385</a:t>
                      </a:r>
                    </a:p>
                    <a:p>
                      <a:r>
                        <a:rPr lang="it-IT" sz="1600" b="0" dirty="0"/>
                        <a:t>19392</a:t>
                      </a:r>
                    </a:p>
                    <a:p>
                      <a:r>
                        <a:rPr lang="it-IT" sz="1600" b="0" dirty="0"/>
                        <a:t>19396</a:t>
                      </a:r>
                    </a:p>
                    <a:p>
                      <a:r>
                        <a:rPr lang="it-IT" sz="1600" b="0" dirty="0"/>
                        <a:t>19399</a:t>
                      </a:r>
                    </a:p>
                    <a:p>
                      <a:r>
                        <a:rPr lang="it-IT" sz="1600" b="0" dirty="0"/>
                        <a:t>19403</a:t>
                      </a:r>
                    </a:p>
                    <a:p>
                      <a:r>
                        <a:rPr lang="it-IT" sz="1600" b="0" dirty="0"/>
                        <a:t>19410</a:t>
                      </a:r>
                    </a:p>
                    <a:p>
                      <a:r>
                        <a:rPr lang="it-IT" sz="1600" b="0" dirty="0"/>
                        <a:t>19431</a:t>
                      </a:r>
                    </a:p>
                    <a:p>
                      <a:r>
                        <a:rPr lang="it-IT" sz="1600" b="0" dirty="0"/>
                        <a:t>19438</a:t>
                      </a:r>
                    </a:p>
                    <a:p>
                      <a:r>
                        <a:rPr lang="it-IT" sz="1600" b="0" dirty="0"/>
                        <a:t>19459</a:t>
                      </a:r>
                    </a:p>
                    <a:p>
                      <a:r>
                        <a:rPr lang="it-IT" sz="1600" b="0" dirty="0"/>
                        <a:t>19466</a:t>
                      </a:r>
                    </a:p>
                    <a:p>
                      <a:r>
                        <a:rPr lang="it-IT" sz="1600" b="0" dirty="0"/>
                        <a:t>19470</a:t>
                      </a:r>
                    </a:p>
                    <a:p>
                      <a:r>
                        <a:rPr lang="it-IT" sz="1600" b="0" dirty="0"/>
                        <a:t>19477</a:t>
                      </a:r>
                    </a:p>
                    <a:p>
                      <a:r>
                        <a:rPr lang="it-IT" sz="1600" b="0" dirty="0"/>
                        <a:t>19480</a:t>
                      </a:r>
                    </a:p>
                    <a:p>
                      <a:r>
                        <a:rPr lang="it-IT" sz="1600" b="0" dirty="0"/>
                        <a:t>19484</a:t>
                      </a:r>
                    </a:p>
                    <a:p>
                      <a:r>
                        <a:rPr lang="it-IT" sz="1600" b="0" dirty="0"/>
                        <a:t>19491</a:t>
                      </a:r>
                    </a:p>
                    <a:p>
                      <a:r>
                        <a:rPr lang="it-IT" sz="1600" b="0" dirty="0"/>
                        <a:t>19498</a:t>
                      </a:r>
                    </a:p>
                    <a:p>
                      <a:r>
                        <a:rPr lang="it-IT" sz="1600" b="0" dirty="0"/>
                        <a:t>19505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696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rbita">
  <a:themeElements>
    <a:clrScheme name="O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2_Orbit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1773</Words>
  <Application>Microsoft Office PowerPoint</Application>
  <PresentationFormat>On-screen Show (4:3)</PresentationFormat>
  <Paragraphs>197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Roboto</vt:lpstr>
      <vt:lpstr>Roboto Medium</vt:lpstr>
      <vt:lpstr>Times New Roman</vt:lpstr>
      <vt:lpstr>Wingdings</vt:lpstr>
      <vt:lpstr>Tema di Office</vt:lpstr>
      <vt:lpstr>2_Orbita</vt:lpstr>
      <vt:lpstr>MARSIS report to SWT</vt:lpstr>
      <vt:lpstr>PowerPoint Presentation</vt:lpstr>
      <vt:lpstr>Instrument Status</vt:lpstr>
      <vt:lpstr>Operations</vt:lpstr>
      <vt:lpstr>Data Archiving</vt:lpstr>
      <vt:lpstr>Science - Subsurface</vt:lpstr>
      <vt:lpstr>Strong radar reflections as evidence for subsurface water</vt:lpstr>
      <vt:lpstr>An enlarged study area</vt:lpstr>
      <vt:lpstr>Continuing to look for bright spots</vt:lpstr>
      <vt:lpstr>Preliminary results</vt:lpstr>
      <vt:lpstr>MARSIS will never complete the survey of the SPLD in high resolution mode</vt:lpstr>
      <vt:lpstr>Science - Ionosphere</vt:lpstr>
      <vt:lpstr>The Solar Wind Flow Alters the  Global Structure of Mars’ Ionosphere</vt:lpstr>
      <vt:lpstr>Crustal Magnetism Inhibits the Formation of the Ionopause at Mars</vt:lpstr>
      <vt:lpstr>How do dust storms affect the ionosphere’s peak altitude?</vt:lpstr>
      <vt:lpstr>High-Resolution MARSIS AIS</vt:lpstr>
      <vt:lpstr>High-Resolution MARSIS AIS</vt:lpstr>
      <vt:lpstr>High-Resolution MARSIS AIS</vt:lpstr>
      <vt:lpstr>High-Resolution MARSIS AIS</vt:lpstr>
      <vt:lpstr>PowerPoint Presentation</vt:lpstr>
      <vt:lpstr>PowerPoint Presentation</vt:lpstr>
      <vt:lpstr>Publications since the last SWT</vt:lpstr>
      <vt:lpstr>Publications since the last SWT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structure of a smooth area in the SPLD</dc:title>
  <dc:creator>Andrew Kopf</dc:creator>
  <cp:lastModifiedBy>Andrew Kopf</cp:lastModifiedBy>
  <cp:revision>190</cp:revision>
  <dcterms:modified xsi:type="dcterms:W3CDTF">2019-10-22T12:41:06Z</dcterms:modified>
</cp:coreProperties>
</file>