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4" r:id="rId6"/>
    <p:sldId id="275" r:id="rId7"/>
    <p:sldId id="271" r:id="rId8"/>
    <p:sldId id="272" r:id="rId9"/>
    <p:sldId id="273" r:id="rId10"/>
    <p:sldId id="261" r:id="rId11"/>
    <p:sldId id="262" r:id="rId12"/>
    <p:sldId id="274" r:id="rId13"/>
    <p:sldId id="260" r:id="rId14"/>
    <p:sldId id="265" r:id="rId15"/>
    <p:sldId id="276" r:id="rId16"/>
    <p:sldId id="270" r:id="rId17"/>
    <p:sldId id="266" r:id="rId18"/>
    <p:sldId id="277" r:id="rId19"/>
    <p:sldId id="267" r:id="rId20"/>
    <p:sldId id="278" r:id="rId21"/>
    <p:sldId id="268" r:id="rId22"/>
    <p:sldId id="280" r:id="rId23"/>
    <p:sldId id="269" r:id="rId24"/>
    <p:sldId id="281" r:id="rId25"/>
    <p:sldId id="282" r:id="rId26"/>
    <p:sldId id="279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780796-255C-486B-A31B-521C07C81122}" type="datetimeFigureOut">
              <a:rPr lang="en-US" smtClean="0"/>
              <a:pPr/>
              <a:t>8/16/2009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267136" cy="2301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AURORAL HISS AT SATURN – A MULTI-INSTRUMENT CASSINI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Andrew J. Kopf</a:t>
            </a:r>
          </a:p>
          <a:p>
            <a:pPr algn="ctr"/>
            <a:r>
              <a:rPr lang="en-US" sz="2800" i="1" dirty="0" smtClean="0"/>
              <a:t>Science &amp; Sandwiches</a:t>
            </a:r>
          </a:p>
          <a:p>
            <a:pPr algn="ctr"/>
            <a:r>
              <a:rPr lang="en-US" sz="2800" i="1" dirty="0" smtClean="0"/>
              <a:t>August 17, </a:t>
            </a:r>
            <a:r>
              <a:rPr lang="en-US" sz="2800" i="1" dirty="0" smtClean="0"/>
              <a:t>2009</a:t>
            </a:r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Auroral Hiss</a:t>
            </a:r>
            <a:endParaRPr lang="en-US" dirty="0"/>
          </a:p>
        </p:txBody>
      </p:sp>
      <p:pic>
        <p:nvPicPr>
          <p:cNvPr id="4" name="Content Placeholder 3" descr="gene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783" y="1645966"/>
            <a:ext cx="8088863" cy="45262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Generation - Exciting an Instability</a:t>
            </a:r>
            <a:endParaRPr lang="en-US" dirty="0"/>
          </a:p>
        </p:txBody>
      </p:sp>
      <p:pic>
        <p:nvPicPr>
          <p:cNvPr id="4" name="Content Placeholder 3" descr="Bump_on_tail_d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395" y="1752600"/>
            <a:ext cx="8030005" cy="459717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&amp;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Rate</a:t>
            </a:r>
          </a:p>
          <a:p>
            <a:pPr lvl="1"/>
            <a:r>
              <a:rPr lang="en-US" dirty="0" smtClean="0"/>
              <a:t>Complicated analytical calculation, solvable only in special, non-physical situations</a:t>
            </a:r>
          </a:p>
          <a:p>
            <a:pPr lvl="1"/>
            <a:r>
              <a:rPr lang="en-US" dirty="0" smtClean="0"/>
              <a:t>Numerical simulation (WHAMP)</a:t>
            </a:r>
          </a:p>
          <a:p>
            <a:r>
              <a:rPr lang="en-US" dirty="0" smtClean="0"/>
              <a:t>Ray Tracing</a:t>
            </a:r>
          </a:p>
          <a:p>
            <a:pPr lvl="1"/>
            <a:r>
              <a:rPr lang="en-US" dirty="0" smtClean="0"/>
              <a:t>Haselgrove’s Equations</a:t>
            </a:r>
          </a:p>
          <a:p>
            <a:pPr lvl="1"/>
            <a:r>
              <a:rPr lang="en-US" dirty="0" smtClean="0"/>
              <a:t>Provides location of source region</a:t>
            </a:r>
          </a:p>
          <a:p>
            <a:pPr lvl="1"/>
            <a:r>
              <a:rPr lang="en-US" dirty="0" smtClean="0"/>
              <a:t>Requires magnetic field knowledge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Cassini Spacecraft</a:t>
            </a:r>
            <a:endParaRPr lang="en-US" dirty="0"/>
          </a:p>
        </p:txBody>
      </p:sp>
      <p:pic>
        <p:nvPicPr>
          <p:cNvPr id="7" name="Content Placeholder 6" descr="cassini_conf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1968"/>
            <a:ext cx="5029200" cy="386242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905000"/>
            <a:ext cx="3048000" cy="4221163"/>
          </a:xfrm>
        </p:spPr>
        <p:txBody>
          <a:bodyPr/>
          <a:lstStyle/>
          <a:p>
            <a:r>
              <a:rPr lang="en-US" dirty="0" smtClean="0"/>
              <a:t>At Saturn since July 1, 2004</a:t>
            </a:r>
          </a:p>
          <a:p>
            <a:r>
              <a:rPr lang="en-US" dirty="0" smtClean="0"/>
              <a:t>Key Instruments</a:t>
            </a:r>
          </a:p>
          <a:p>
            <a:pPr lvl="1"/>
            <a:r>
              <a:rPr lang="en-US" dirty="0" smtClean="0"/>
              <a:t>RPWS</a:t>
            </a:r>
          </a:p>
          <a:p>
            <a:pPr lvl="1"/>
            <a:r>
              <a:rPr lang="en-US" dirty="0" smtClean="0"/>
              <a:t>MAG</a:t>
            </a:r>
          </a:p>
          <a:p>
            <a:pPr lvl="1"/>
            <a:r>
              <a:rPr lang="en-US" dirty="0" smtClean="0"/>
              <a:t>MIMI</a:t>
            </a:r>
          </a:p>
          <a:p>
            <a:pPr lvl="1"/>
            <a:r>
              <a:rPr lang="en-US" dirty="0" smtClean="0"/>
              <a:t>CAPS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Auroral Hiss At Saturn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comprehensive study of auroral hiss requires knowledge of the following: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Periodicity</a:t>
            </a:r>
          </a:p>
          <a:p>
            <a:pPr lvl="1"/>
            <a:r>
              <a:rPr lang="en-US" dirty="0" smtClean="0"/>
              <a:t>Field-Aligned Currents</a:t>
            </a:r>
          </a:p>
          <a:p>
            <a:pPr lvl="1"/>
            <a:r>
              <a:rPr lang="en-US" dirty="0" smtClean="0"/>
              <a:t>Particle Beams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Trajectory</a:t>
            </a:r>
            <a:endParaRPr lang="en-US" dirty="0"/>
          </a:p>
        </p:txBody>
      </p:sp>
      <p:pic>
        <p:nvPicPr>
          <p:cNvPr id="4" name="Content Placeholder 3" descr="orb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68477"/>
            <a:ext cx="8153400" cy="53371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Cassini RPWS Spectrogram</a:t>
            </a:r>
            <a:endParaRPr lang="en-US" dirty="0"/>
          </a:p>
        </p:txBody>
      </p:sp>
      <p:pic>
        <p:nvPicPr>
          <p:cNvPr id="4" name="Content Placeholder 3" descr="funnel0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2220"/>
            <a:ext cx="7924800" cy="475632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8" name="Content Placeholder 7" descr="lat-lt-com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578862"/>
            <a:ext cx="8295853" cy="44409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Periodicity</a:t>
            </a:r>
            <a:endParaRPr lang="en-US" dirty="0"/>
          </a:p>
        </p:txBody>
      </p:sp>
      <p:pic>
        <p:nvPicPr>
          <p:cNvPr id="4" name="Content Placeholder 3" descr="sevend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894043" cy="5410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Periodicity Analysis</a:t>
            </a:r>
            <a:endParaRPr lang="en-US" dirty="0"/>
          </a:p>
        </p:txBody>
      </p:sp>
      <p:pic>
        <p:nvPicPr>
          <p:cNvPr id="6" name="Content Placeholder 5" descr="periodic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08018"/>
            <a:ext cx="3429000" cy="4364182"/>
          </a:xfrm>
        </p:spPr>
      </p:pic>
      <p:pic>
        <p:nvPicPr>
          <p:cNvPr id="7" name="Content Placeholder 6" descr="modul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78930" y="2133600"/>
            <a:ext cx="5332917" cy="3581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Auroral Hiss</a:t>
            </a:r>
          </a:p>
          <a:p>
            <a:r>
              <a:rPr lang="en-US" dirty="0" smtClean="0"/>
              <a:t>Previous Work</a:t>
            </a:r>
          </a:p>
          <a:p>
            <a:r>
              <a:rPr lang="en-US" dirty="0" smtClean="0"/>
              <a:t>Theory of Auroral Hiss</a:t>
            </a:r>
          </a:p>
          <a:p>
            <a:r>
              <a:rPr lang="en-US" dirty="0" smtClean="0"/>
              <a:t>The Cassini Spacecraft</a:t>
            </a:r>
          </a:p>
          <a:p>
            <a:r>
              <a:rPr lang="en-US" dirty="0" smtClean="0"/>
              <a:t>Auroral Hiss at Saturn</a:t>
            </a:r>
          </a:p>
          <a:p>
            <a:r>
              <a:rPr lang="en-US" dirty="0" smtClean="0"/>
              <a:t>Goals of this Research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 Periodicity</a:t>
            </a:r>
            <a:endParaRPr lang="en-US" dirty="0"/>
          </a:p>
        </p:txBody>
      </p:sp>
      <p:pic>
        <p:nvPicPr>
          <p:cNvPr id="7" name="Content Placeholder 6" descr="bur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295" y="1280604"/>
            <a:ext cx="8460115" cy="512019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Field-Aligned Currents</a:t>
            </a:r>
            <a:endParaRPr lang="en-US" dirty="0"/>
          </a:p>
        </p:txBody>
      </p:sp>
      <p:pic>
        <p:nvPicPr>
          <p:cNvPr id="6" name="Content Placeholder 5" descr="mag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657600" cy="4495800"/>
          </a:xfrm>
        </p:spPr>
      </p:pic>
      <p:pic>
        <p:nvPicPr>
          <p:cNvPr id="9" name="Content Placeholder 8" descr="A-D08-1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676401"/>
            <a:ext cx="4581516" cy="4495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Beams – The Ongoing Saga</a:t>
            </a:r>
            <a:endParaRPr lang="en-US" dirty="0"/>
          </a:p>
        </p:txBody>
      </p:sp>
      <p:pic>
        <p:nvPicPr>
          <p:cNvPr id="7" name="Content Placeholder 6" descr="SKRsour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1"/>
            <a:ext cx="8610600" cy="570606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 Spectrograms</a:t>
            </a:r>
            <a:endParaRPr lang="en-US" dirty="0"/>
          </a:p>
        </p:txBody>
      </p:sp>
      <p:pic>
        <p:nvPicPr>
          <p:cNvPr id="4" name="Content Placeholder 3" descr="beam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0504" y="1371600"/>
            <a:ext cx="6297096" cy="5194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New</a:t>
            </a:r>
            <a:br>
              <a:rPr lang="en-US" dirty="0" smtClean="0"/>
            </a:br>
            <a:r>
              <a:rPr lang="en-US" dirty="0" smtClean="0"/>
              <a:t>Contour</a:t>
            </a:r>
            <a:br>
              <a:rPr lang="en-US" dirty="0" smtClean="0"/>
            </a:br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4" name="Content Placeholder 3" descr="beam cont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6724399" cy="6521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1143000"/>
          </a:xfrm>
        </p:spPr>
        <p:txBody>
          <a:bodyPr/>
          <a:lstStyle/>
          <a:p>
            <a:r>
              <a:rPr lang="en-US" dirty="0" smtClean="0"/>
              <a:t>Parallel Velocity Distribution</a:t>
            </a:r>
            <a:endParaRPr lang="en-US" dirty="0"/>
          </a:p>
        </p:txBody>
      </p:sp>
      <p:pic>
        <p:nvPicPr>
          <p:cNvPr id="4" name="Content Placeholder 3" descr="0832 D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942" y="1143000"/>
            <a:ext cx="8612458" cy="559899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Beams</a:t>
            </a:r>
            <a:endParaRPr lang="en-US" dirty="0"/>
          </a:p>
        </p:txBody>
      </p:sp>
      <p:pic>
        <p:nvPicPr>
          <p:cNvPr id="6" name="Content Placeholder 5" descr="io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579833" cy="533515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Continue correlating field-aligned currents</a:t>
            </a:r>
          </a:p>
          <a:p>
            <a:r>
              <a:rPr lang="en-US" dirty="0" smtClean="0"/>
              <a:t>Locate more examples of electron </a:t>
            </a:r>
            <a:r>
              <a:rPr lang="en-US" dirty="0" smtClean="0"/>
              <a:t>beams in CAPS-ELS data</a:t>
            </a:r>
            <a:endParaRPr lang="en-US" dirty="0" smtClean="0"/>
          </a:p>
          <a:p>
            <a:r>
              <a:rPr lang="en-US" dirty="0" smtClean="0"/>
              <a:t>Analytical &amp; numerical growth rate analysis</a:t>
            </a:r>
          </a:p>
          <a:p>
            <a:r>
              <a:rPr lang="en-US" dirty="0" smtClean="0"/>
              <a:t>Examine source region with ray tracing</a:t>
            </a:r>
          </a:p>
          <a:p>
            <a:pPr lvl="1"/>
            <a:r>
              <a:rPr lang="en-US" dirty="0" smtClean="0"/>
              <a:t>Perform both backwards (locate source region) and forwards (reproduce emission)</a:t>
            </a:r>
          </a:p>
          <a:p>
            <a:pPr lvl="1"/>
            <a:r>
              <a:rPr lang="en-US" dirty="0" smtClean="0"/>
              <a:t>Incorporate MAG models</a:t>
            </a:r>
          </a:p>
          <a:p>
            <a:r>
              <a:rPr lang="en-US" dirty="0" smtClean="0"/>
              <a:t>Compare all aspects with Earth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Auroral Hiss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Whistler-mode plasma wave emission in high-latitude regions of magnetosphere</a:t>
            </a:r>
          </a:p>
          <a:p>
            <a:r>
              <a:rPr lang="en-US" dirty="0" smtClean="0"/>
              <a:t>Discovered by ground-based instruments</a:t>
            </a:r>
          </a:p>
          <a:p>
            <a:r>
              <a:rPr lang="en-US" dirty="0" smtClean="0"/>
              <a:t>First satellite observations in 1960s.  Has since been detected on other planets.</a:t>
            </a:r>
          </a:p>
          <a:p>
            <a:r>
              <a:rPr lang="en-US" dirty="0" smtClean="0"/>
              <a:t>Generated by beam of electrons</a:t>
            </a:r>
          </a:p>
          <a:p>
            <a:r>
              <a:rPr lang="en-US" dirty="0" smtClean="0"/>
              <a:t>Saturn detections due to upward-propagating electrons along magnetic field lines</a:t>
            </a:r>
          </a:p>
          <a:p>
            <a:r>
              <a:rPr lang="en-US" dirty="0" smtClean="0"/>
              <a:t>Believed to propagate near resonance cone around field-aligned currents</a:t>
            </a:r>
          </a:p>
          <a:p>
            <a:r>
              <a:rPr lang="en-US" dirty="0" smtClean="0"/>
              <a:t>Characteristic funnel shape on spectrogram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Resonance Cone Propagation</a:t>
            </a:r>
            <a:endParaRPr lang="en-US" dirty="0"/>
          </a:p>
        </p:txBody>
      </p:sp>
      <p:pic>
        <p:nvPicPr>
          <p:cNvPr id="6" name="Content Placeholder 5" descr="A-D82-068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18718"/>
            <a:ext cx="7391399" cy="5166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Injun 3 &amp; Injun 5</a:t>
            </a:r>
            <a:endParaRPr lang="en-US" dirty="0"/>
          </a:p>
        </p:txBody>
      </p:sp>
      <p:pic>
        <p:nvPicPr>
          <p:cNvPr id="7" name="Content Placeholder 6" descr="A-D06-039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6122"/>
            <a:ext cx="3581400" cy="4802278"/>
          </a:xfrm>
        </p:spPr>
      </p:pic>
      <p:pic>
        <p:nvPicPr>
          <p:cNvPr id="8" name="Content Placeholder 7" descr="A-D06-046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134" y="2438400"/>
            <a:ext cx="4950479" cy="2438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-D71-140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688" y="283464"/>
            <a:ext cx="4992624" cy="62910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Explorer</a:t>
            </a:r>
            <a:endParaRPr lang="en-US" dirty="0"/>
          </a:p>
        </p:txBody>
      </p:sp>
      <p:pic>
        <p:nvPicPr>
          <p:cNvPr id="7" name="Content Placeholder 6" descr="A-D08-149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775" y="1371600"/>
            <a:ext cx="6863625" cy="52102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/>
          </a:bodyPr>
          <a:lstStyle/>
          <a:p>
            <a:r>
              <a:rPr lang="en-US" i="1" dirty="0" smtClean="0"/>
              <a:t>Challenger</a:t>
            </a:r>
            <a:br>
              <a:rPr lang="en-US" i="1" dirty="0" smtClean="0"/>
            </a:br>
            <a:r>
              <a:rPr lang="en-US" dirty="0" smtClean="0"/>
              <a:t>PDP</a:t>
            </a:r>
            <a:endParaRPr lang="en-US" dirty="0"/>
          </a:p>
        </p:txBody>
      </p:sp>
      <p:pic>
        <p:nvPicPr>
          <p:cNvPr id="7" name="Content Placeholder 6" descr="A-D06-0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49384" y="228600"/>
            <a:ext cx="5363028" cy="2590800"/>
          </a:xfrm>
        </p:spPr>
      </p:pic>
      <p:pic>
        <p:nvPicPr>
          <p:cNvPr id="8" name="Content Placeholder 7" descr="A-D87-03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2895600"/>
            <a:ext cx="6400800" cy="38453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667962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307</TotalTime>
  <Words>275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AURORAL HISS AT SATURN – A MULTI-INSTRUMENT CASSINI STUDY</vt:lpstr>
      <vt:lpstr>Outline</vt:lpstr>
      <vt:lpstr>Introduction to Auroral Hiss</vt:lpstr>
      <vt:lpstr>Resonance Cone Propagation</vt:lpstr>
      <vt:lpstr>Injun 3 &amp; Injun 5</vt:lpstr>
      <vt:lpstr>Slide 6</vt:lpstr>
      <vt:lpstr>Dynamics Explorer</vt:lpstr>
      <vt:lpstr>Challenger PDP</vt:lpstr>
      <vt:lpstr>FAST</vt:lpstr>
      <vt:lpstr>Theory of Auroral Hiss</vt:lpstr>
      <vt:lpstr>Generation - Exciting an Instability</vt:lpstr>
      <vt:lpstr>Growth Rate &amp; Ray Tracing</vt:lpstr>
      <vt:lpstr>The Cassini Spacecraft</vt:lpstr>
      <vt:lpstr>Auroral Hiss At Saturn</vt:lpstr>
      <vt:lpstr>Orbital Trajectory</vt:lpstr>
      <vt:lpstr>Cassini RPWS Spectrogram</vt:lpstr>
      <vt:lpstr>Location</vt:lpstr>
      <vt:lpstr>Periodicity</vt:lpstr>
      <vt:lpstr>Periodicity Analysis</vt:lpstr>
      <vt:lpstr>Burst Periodicity</vt:lpstr>
      <vt:lpstr>Field-Aligned Currents</vt:lpstr>
      <vt:lpstr>Electron Beams – The Ongoing Saga</vt:lpstr>
      <vt:lpstr>ELS Spectrograms</vt:lpstr>
      <vt:lpstr>New Contour Plot</vt:lpstr>
      <vt:lpstr>Parallel Velocity Distribution</vt:lpstr>
      <vt:lpstr>Ion Beams</vt:lpstr>
      <vt:lpstr>Goals of this Research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AURORAL HISS AT SATURN – A MULTI-INSTRUMENT CASSINI STUDY</dc:title>
  <dc:creator>Andrew J. Kopf</dc:creator>
  <cp:lastModifiedBy>Andrew J. Kopf</cp:lastModifiedBy>
  <cp:revision>26</cp:revision>
  <dcterms:created xsi:type="dcterms:W3CDTF">2009-06-28T19:03:40Z</dcterms:created>
  <dcterms:modified xsi:type="dcterms:W3CDTF">2009-08-16T20:39:00Z</dcterms:modified>
</cp:coreProperties>
</file>