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50"/>
  </p:notesMasterIdLst>
  <p:sldIdLst>
    <p:sldId id="275" r:id="rId2"/>
    <p:sldId id="257" r:id="rId3"/>
    <p:sldId id="259" r:id="rId4"/>
    <p:sldId id="261" r:id="rId5"/>
    <p:sldId id="311" r:id="rId6"/>
    <p:sldId id="260" r:id="rId7"/>
    <p:sldId id="306" r:id="rId8"/>
    <p:sldId id="263" r:id="rId9"/>
    <p:sldId id="264" r:id="rId10"/>
    <p:sldId id="265" r:id="rId11"/>
    <p:sldId id="273" r:id="rId12"/>
    <p:sldId id="303" r:id="rId13"/>
    <p:sldId id="286" r:id="rId14"/>
    <p:sldId id="274" r:id="rId15"/>
    <p:sldId id="322" r:id="rId16"/>
    <p:sldId id="302" r:id="rId17"/>
    <p:sldId id="299" r:id="rId18"/>
    <p:sldId id="295" r:id="rId19"/>
    <p:sldId id="298" r:id="rId20"/>
    <p:sldId id="304" r:id="rId21"/>
    <p:sldId id="310" r:id="rId22"/>
    <p:sldId id="289" r:id="rId23"/>
    <p:sldId id="300" r:id="rId24"/>
    <p:sldId id="269" r:id="rId25"/>
    <p:sldId id="301" r:id="rId26"/>
    <p:sldId id="321" r:id="rId27"/>
    <p:sldId id="296" r:id="rId28"/>
    <p:sldId id="314" r:id="rId29"/>
    <p:sldId id="335" r:id="rId30"/>
    <p:sldId id="339" r:id="rId31"/>
    <p:sldId id="338" r:id="rId32"/>
    <p:sldId id="270" r:id="rId33"/>
    <p:sldId id="343" r:id="rId34"/>
    <p:sldId id="336" r:id="rId35"/>
    <p:sldId id="268" r:id="rId36"/>
    <p:sldId id="340" r:id="rId37"/>
    <p:sldId id="341" r:id="rId38"/>
    <p:sldId id="342" r:id="rId39"/>
    <p:sldId id="297" r:id="rId40"/>
    <p:sldId id="337" r:id="rId41"/>
    <p:sldId id="323" r:id="rId42"/>
    <p:sldId id="344" r:id="rId43"/>
    <p:sldId id="316" r:id="rId44"/>
    <p:sldId id="324" r:id="rId45"/>
    <p:sldId id="309" r:id="rId46"/>
    <p:sldId id="333" r:id="rId47"/>
    <p:sldId id="325" r:id="rId48"/>
    <p:sldId id="292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77777"/>
    <a:srgbClr val="292929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729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8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28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28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8ED5B1F-16A8-465A-840A-06AC6C66A4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B16E3-A056-4EED-8929-70EE21AB76EC}" type="slidenum">
              <a:rPr lang="en-US"/>
              <a:pPr/>
              <a:t>1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B3240-82C3-4B03-93B5-2D6224A1BB86}" type="slidenum">
              <a:rPr lang="en-US"/>
              <a:pPr/>
              <a:t>10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EA875-C5C9-4DED-AD6D-9AED7F97083D}" type="slidenum">
              <a:rPr lang="en-US"/>
              <a:pPr/>
              <a:t>11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B33D6-E54E-4DA8-8601-DF408E968635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FD31C-3660-4C33-8742-5773F684101D}" type="slidenum">
              <a:rPr lang="en-US"/>
              <a:pPr/>
              <a:t>13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92EC4-C35F-4E23-8D12-DB270A748062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D734E-C86B-43D7-83B9-345C50890A3E}" type="slidenum">
              <a:rPr lang="en-US"/>
              <a:pPr/>
              <a:t>15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C9937-BC27-4940-9AE3-4E5B2F0EB765}" type="slidenum">
              <a:rPr lang="en-US"/>
              <a:pPr/>
              <a:t>16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9E312-D0A6-41EB-87B7-9847EA6265C8}" type="slidenum">
              <a:rPr lang="en-US"/>
              <a:pPr/>
              <a:t>17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B75D1-D389-4BEB-ADE3-57EA7AD78E6E}" type="slidenum">
              <a:rPr lang="en-US"/>
              <a:pPr/>
              <a:t>18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C55C6-9398-4E7B-A154-432439A80237}" type="slidenum">
              <a:rPr lang="en-US"/>
              <a:pPr/>
              <a:t>19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9C92E-7BE5-4D78-AB39-B07F2DB79B1D}" type="slidenum">
              <a:rPr lang="en-US"/>
              <a:pPr/>
              <a:t>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0A4C28-A0B9-4C7F-91DD-509371D19272}" type="slidenum">
              <a:rPr lang="en-US"/>
              <a:pPr/>
              <a:t>20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A006E-62F6-41C6-ABC9-AE28346FEBFA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BC8B3-1D10-48DF-B0D9-EF66571DC676}" type="slidenum">
              <a:rPr lang="en-US"/>
              <a:pPr/>
              <a:t>22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F2C4C-5446-4E63-A21B-95176824A9EA}" type="slidenum">
              <a:rPr lang="en-US"/>
              <a:pPr/>
              <a:t>23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C73E9-3B99-4D88-8109-0919A4C473BF}" type="slidenum">
              <a:rPr lang="en-US"/>
              <a:pPr/>
              <a:t>24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EC84F-1D3D-4FD3-93EC-1C7977550995}" type="slidenum">
              <a:rPr lang="en-US"/>
              <a:pPr/>
              <a:t>25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532EE-7A07-497C-810E-4A1AFDFDF2D4}" type="slidenum">
              <a:rPr lang="en-US"/>
              <a:pPr/>
              <a:t>26</a:t>
            </a:fld>
            <a:endParaRPr 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D76DD-A8B3-4B0B-8009-68B7FCF46F9B}" type="slidenum">
              <a:rPr lang="en-US"/>
              <a:pPr/>
              <a:t>27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574D6-7D2F-4578-844F-BC687FA87939}" type="slidenum">
              <a:rPr lang="en-US"/>
              <a:pPr/>
              <a:t>28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A006E-62F6-41C6-ABC9-AE28346FEBFA}" type="slidenum">
              <a:rPr lang="en-US"/>
              <a:pPr/>
              <a:t>29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434F6-CC90-40B6-8D3D-0F9A9BDB7A46}" type="slidenum">
              <a:rPr lang="en-US"/>
              <a:pPr/>
              <a:t>3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53607-42C4-4B68-925B-3AC2BF28A91E}" type="slidenum">
              <a:rPr lang="en-US"/>
              <a:pPr/>
              <a:t>32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4FAB6-DF2D-4BFC-968C-73034669858F}" type="slidenum">
              <a:rPr lang="en-US"/>
              <a:pPr/>
              <a:t>35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0EF1A-F8B6-4EC0-BC93-4B037FE1A9BA}" type="slidenum">
              <a:rPr lang="en-US"/>
              <a:pPr/>
              <a:t>39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574D6-7D2F-4578-844F-BC687FA87939}" type="slidenum">
              <a:rPr lang="en-US"/>
              <a:pPr/>
              <a:t>40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01BEB-06AF-44FA-B6D1-EED939EBAE2B}" type="slidenum">
              <a:rPr lang="en-US"/>
              <a:pPr/>
              <a:t>41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404EF-8B94-4708-8FB9-4DBAD27AB803}" type="slidenum">
              <a:rPr lang="en-US"/>
              <a:pPr/>
              <a:t>43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A350B-3E9D-48F4-8B2E-A7B65BB1F243}" type="slidenum">
              <a:rPr lang="en-US"/>
              <a:pPr/>
              <a:t>44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88C45-4529-4204-A5CD-394E75BA2395}" type="slidenum">
              <a:rPr lang="en-US"/>
              <a:pPr/>
              <a:t>45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7CD9D-3E8F-4AEC-AA94-09031B934385}" type="slidenum">
              <a:rPr lang="en-US"/>
              <a:pPr/>
              <a:t>47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F1E68-FA85-4722-9735-249F61419EEF}" type="slidenum">
              <a:rPr lang="en-US"/>
              <a:pPr/>
              <a:t>48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97B5D-64B7-4834-A125-B827575BEBFF}" type="slidenum">
              <a:rPr lang="en-US"/>
              <a:pPr/>
              <a:t>4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57108-2154-48BD-B8F5-61CE94A59BCA}" type="slidenum">
              <a:rPr lang="en-US"/>
              <a:pPr/>
              <a:t>5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9C14D-5A10-4B0A-8450-6879E54449E3}" type="slidenum">
              <a:rPr lang="en-US"/>
              <a:pPr/>
              <a:t>6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2C47E-1176-4C50-AFE5-5A77E98D8FFE}" type="slidenum">
              <a:rPr lang="en-US"/>
              <a:pPr/>
              <a:t>7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D81D46-8EDC-4CBE-AE0D-16557A2D083D}" type="slidenum">
              <a:rPr lang="en-US"/>
              <a:pPr/>
              <a:t>8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36086-F0D6-494A-A91A-F3FF2DC9AF43}" type="slidenum">
              <a:rPr lang="en-US"/>
              <a:pPr/>
              <a:t>9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993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3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3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3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7F293F-8989-4A65-BAE5-38577CEDA7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29167-819E-4E7D-BA8F-3546F74AF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3D76-4E6E-42C9-91B2-BCE042015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928F9C-FC68-43D4-AA60-D6B03BE10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543219-0FF5-4817-925D-FFA3E2746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DC5A24-0C90-4250-A3D9-C9E966E63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ED091-D3E0-466C-8F8C-3908BF46A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0C2C8-DCF5-4AD8-804C-9D5305B4B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8B1D1-CAC9-4A02-AC7B-15DD6EA2B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685AA-4AEA-41C9-9CE0-528A85B16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38B2B-8156-40D8-ACA1-05431A5A5E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CC4A5-A33B-4E30-AB46-4ABBB1390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E265D-4A98-4B49-BA25-E1F55AA29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84F67-E99B-4FF5-BCE8-206F2F4C8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8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83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8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8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8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98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98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B1082FF-5643-4018-BA74-9C459F60751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346325"/>
          </a:xfrm>
        </p:spPr>
        <p:txBody>
          <a:bodyPr/>
          <a:lstStyle/>
          <a:p>
            <a:r>
              <a:rPr lang="en-US" sz="4800" dirty="0" smtClean="0"/>
              <a:t>A Study of New Layers in the Topside Ionosphere of Mars Using MARSIS</a:t>
            </a:r>
            <a:endParaRPr lang="en-US" sz="4800" dirty="0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i="1" dirty="0"/>
              <a:t>Andrew J. Kopf</a:t>
            </a:r>
          </a:p>
          <a:p>
            <a:r>
              <a:rPr lang="en-US" i="1" dirty="0" smtClean="0"/>
              <a:t>March 10, 2008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41" name="Picture 5" descr="theory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74638"/>
            <a:ext cx="8001000" cy="62023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Using Time Delay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sz="2400"/>
              <a:t>We want to form a density profile z(n</a:t>
            </a:r>
            <a:r>
              <a:rPr lang="en-US" sz="2400" baseline="-25000"/>
              <a:t>e</a:t>
            </a:r>
            <a:r>
              <a:rPr lang="en-US" sz="2400"/>
              <a:t>)</a:t>
            </a:r>
          </a:p>
          <a:p>
            <a:r>
              <a:rPr lang="en-US" sz="2400"/>
              <a:t>By measuring the time delay </a:t>
            </a:r>
            <a:r>
              <a:rPr lang="el-GR" sz="2400"/>
              <a:t>Δ</a:t>
            </a:r>
            <a:r>
              <a:rPr lang="en-US" sz="2400"/>
              <a:t>t in receiving the echo, the range can be computed</a:t>
            </a:r>
          </a:p>
          <a:p>
            <a:r>
              <a:rPr lang="en-US" sz="2400"/>
              <a:t>A free-space electromagnetic pulse will propagate through an unmagnetized plasma at the group velocity:</a:t>
            </a:r>
          </a:p>
          <a:p>
            <a:endParaRPr lang="en-US" sz="2400"/>
          </a:p>
          <a:p>
            <a:pPr algn="ctr">
              <a:buFont typeface="Wingdings" pitchFamily="2" charset="2"/>
              <a:buNone/>
            </a:pPr>
            <a:endParaRPr lang="en-US" sz="2400" i="1"/>
          </a:p>
          <a:p>
            <a:r>
              <a:rPr lang="en-US" sz="2400"/>
              <a:t>For vertical incidence on a horizontal ionosphere, the round trip delay time as a function of frequency is:</a:t>
            </a:r>
          </a:p>
        </p:txBody>
      </p:sp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6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6406" name="Object 6"/>
          <p:cNvGraphicFramePr>
            <a:graphicFrameLocks noChangeAspect="1"/>
          </p:cNvGraphicFramePr>
          <p:nvPr/>
        </p:nvGraphicFramePr>
        <p:xfrm>
          <a:off x="2895600" y="4929188"/>
          <a:ext cx="3308350" cy="1471612"/>
        </p:xfrm>
        <a:graphic>
          <a:graphicData uri="http://schemas.openxmlformats.org/presentationml/2006/ole">
            <p:oleObj spid="_x0000_s486406" name="Equation" r:id="rId4" imgW="1651000" imgH="736600" progId="">
              <p:embed/>
            </p:oleObj>
          </a:graphicData>
        </a:graphic>
      </p:graphicFrame>
      <p:graphicFrame>
        <p:nvGraphicFramePr>
          <p:cNvPr id="486410" name="Object 10"/>
          <p:cNvGraphicFramePr>
            <a:graphicFrameLocks noChangeAspect="1"/>
          </p:cNvGraphicFramePr>
          <p:nvPr/>
        </p:nvGraphicFramePr>
        <p:xfrm>
          <a:off x="3657600" y="3271838"/>
          <a:ext cx="1676400" cy="919162"/>
        </p:xfrm>
        <a:graphic>
          <a:graphicData uri="http://schemas.openxmlformats.org/presentationml/2006/ole">
            <p:oleObj spid="_x0000_s486410" name="Equation" r:id="rId5" imgW="927000" imgH="507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Inverting the integral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r>
              <a:rPr lang="en-US" sz="2800"/>
              <a:t>Since </a:t>
            </a:r>
            <a:r>
              <a:rPr lang="el-GR" sz="2800"/>
              <a:t>Δ</a:t>
            </a:r>
            <a:r>
              <a:rPr lang="en-US" sz="2800"/>
              <a:t>t(f) is known from the ionogram, we must invert this integral to obtain z(f</a:t>
            </a:r>
            <a:r>
              <a:rPr lang="en-US" sz="2800" baseline="-25000"/>
              <a:t>p</a:t>
            </a:r>
            <a:r>
              <a:rPr lang="en-US" sz="2800"/>
              <a:t>).</a:t>
            </a:r>
          </a:p>
          <a:p>
            <a:r>
              <a:rPr lang="en-US" sz="2800"/>
              <a:t>The integral has the following solution:</a:t>
            </a:r>
          </a:p>
          <a:p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	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	where sin </a:t>
            </a:r>
            <a:r>
              <a:rPr lang="el-GR" sz="2800"/>
              <a:t>α</a:t>
            </a:r>
            <a:r>
              <a:rPr lang="en-US" sz="2800"/>
              <a:t> = f</a:t>
            </a:r>
            <a:r>
              <a:rPr lang="en-US" sz="2800" baseline="-25000"/>
              <a:t>p</a:t>
            </a:r>
            <a:r>
              <a:rPr lang="en-US" sz="2800"/>
              <a:t>(z)/f ,  sin </a:t>
            </a:r>
            <a:r>
              <a:rPr lang="el-GR" sz="2800"/>
              <a:t>α</a:t>
            </a:r>
            <a:r>
              <a:rPr lang="en-US" sz="2800" baseline="-25000"/>
              <a:t>0 </a:t>
            </a:r>
            <a:r>
              <a:rPr lang="en-US" sz="2800"/>
              <a:t>= f</a:t>
            </a:r>
            <a:r>
              <a:rPr lang="en-US" sz="2800" baseline="-25000"/>
              <a:t>p</a:t>
            </a:r>
            <a:r>
              <a:rPr lang="en-US" sz="2800"/>
              <a:t>(z</a:t>
            </a:r>
            <a:r>
              <a:rPr lang="en-US" sz="2800" baseline="-25000"/>
              <a:t>sc</a:t>
            </a:r>
            <a:r>
              <a:rPr lang="en-US" sz="2800"/>
              <a:t>)/f</a:t>
            </a:r>
            <a:r>
              <a:rPr lang="en-US" sz="2800" baseline="-25000"/>
              <a:t>p</a:t>
            </a:r>
            <a:r>
              <a:rPr lang="en-US" sz="2800"/>
              <a:t>(max)</a:t>
            </a:r>
            <a:endParaRPr lang="el-GR" sz="2800"/>
          </a:p>
          <a:p>
            <a:endParaRPr lang="en-US" sz="2000"/>
          </a:p>
          <a:p>
            <a:r>
              <a:rPr lang="en-US" sz="2800"/>
              <a:t>Once this is known, we can obtain z(n</a:t>
            </a:r>
            <a:r>
              <a:rPr lang="en-US" sz="2800" baseline="-25000">
                <a:effectLst/>
              </a:rPr>
              <a:t>e</a:t>
            </a:r>
            <a:r>
              <a:rPr lang="en-US" sz="2800">
                <a:effectLst/>
              </a:rPr>
              <a:t>)</a:t>
            </a:r>
            <a:endParaRPr lang="en-US" sz="2800"/>
          </a:p>
        </p:txBody>
      </p:sp>
      <p:graphicFrame>
        <p:nvGraphicFramePr>
          <p:cNvPr id="551940" name="Object 4"/>
          <p:cNvGraphicFramePr>
            <a:graphicFrameLocks noChangeAspect="1"/>
          </p:cNvGraphicFramePr>
          <p:nvPr/>
        </p:nvGraphicFramePr>
        <p:xfrm>
          <a:off x="2743200" y="2819400"/>
          <a:ext cx="3505200" cy="923925"/>
        </p:xfrm>
        <a:graphic>
          <a:graphicData uri="http://schemas.openxmlformats.org/presentationml/2006/ole">
            <p:oleObj spid="_x0000_s551940" name="Equation" r:id="rId4" imgW="1828800" imgH="482400" progId="">
              <p:embed/>
            </p:oleObj>
          </a:graphicData>
        </a:graphic>
      </p:graphicFrame>
      <p:graphicFrame>
        <p:nvGraphicFramePr>
          <p:cNvPr id="551941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3276600" y="5181600"/>
          <a:ext cx="2438400" cy="720725"/>
        </p:xfrm>
        <a:graphic>
          <a:graphicData uri="http://schemas.openxmlformats.org/presentationml/2006/ole">
            <p:oleObj spid="_x0000_s551941" name="Equation" r:id="rId5" imgW="901309" imgH="2665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Presentation Outline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4D4D4D"/>
                </a:solidFill>
              </a:rPr>
              <a:t>Introduction &amp; Background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Mars Express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Ionospheric Sounding and MARSIS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The Ionogram and Analysis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Results from the main ionospheric layer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 Density Profiles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Oblique Ionospheric Echoes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Solar Zenith Angle Dependence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4D4D4D"/>
                </a:solidFill>
              </a:rPr>
              <a:t>My </a:t>
            </a:r>
            <a:r>
              <a:rPr lang="en-US" sz="2800" dirty="0" smtClean="0">
                <a:solidFill>
                  <a:srgbClr val="4D4D4D"/>
                </a:solidFill>
              </a:rPr>
              <a:t>focus</a:t>
            </a:r>
            <a:r>
              <a:rPr lang="en-US" sz="2800" dirty="0">
                <a:solidFill>
                  <a:srgbClr val="4D4D4D"/>
                </a:solidFill>
              </a:rPr>
              <a:t>: </a:t>
            </a:r>
            <a:r>
              <a:rPr lang="en-US" sz="2800" dirty="0" smtClean="0">
                <a:solidFill>
                  <a:srgbClr val="4D4D4D"/>
                </a:solidFill>
              </a:rPr>
              <a:t>Upper layers</a:t>
            </a:r>
            <a:endParaRPr lang="en-US" sz="2800" dirty="0">
              <a:solidFill>
                <a:srgbClr val="4D4D4D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What are </a:t>
            </a:r>
            <a:r>
              <a:rPr lang="en-US" sz="2400" dirty="0" smtClean="0">
                <a:solidFill>
                  <a:srgbClr val="4D4D4D"/>
                </a:solidFill>
              </a:rPr>
              <a:t>their </a:t>
            </a:r>
            <a:r>
              <a:rPr lang="en-US" sz="2400" dirty="0">
                <a:solidFill>
                  <a:srgbClr val="4D4D4D"/>
                </a:solidFill>
              </a:rPr>
              <a:t>properties?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What </a:t>
            </a:r>
            <a:r>
              <a:rPr lang="en-US" sz="2400" dirty="0" smtClean="0">
                <a:solidFill>
                  <a:srgbClr val="4D4D4D"/>
                </a:solidFill>
              </a:rPr>
              <a:t>are they </a:t>
            </a:r>
            <a:r>
              <a:rPr lang="en-US" sz="2400" dirty="0">
                <a:solidFill>
                  <a:srgbClr val="4D4D4D"/>
                </a:solidFill>
              </a:rPr>
              <a:t>made of?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Where </a:t>
            </a:r>
            <a:r>
              <a:rPr lang="en-US" sz="2400" dirty="0" smtClean="0">
                <a:solidFill>
                  <a:srgbClr val="4D4D4D"/>
                </a:solidFill>
              </a:rPr>
              <a:t>do they </a:t>
            </a:r>
            <a:r>
              <a:rPr lang="en-US" sz="2400" dirty="0">
                <a:solidFill>
                  <a:srgbClr val="4D4D4D"/>
                </a:solidFill>
              </a:rPr>
              <a:t>come from?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Why don’t we always see </a:t>
            </a:r>
            <a:r>
              <a:rPr lang="en-US" sz="2400" dirty="0" smtClean="0">
                <a:solidFill>
                  <a:srgbClr val="4D4D4D"/>
                </a:solidFill>
              </a:rPr>
              <a:t>them?</a:t>
            </a:r>
            <a:endParaRPr lang="en-US" sz="24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Fitting the profile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Once the inversion was completed, we used a theoretical model for the density profile and adjusted the parameters to give the best fit.</a:t>
            </a:r>
          </a:p>
          <a:p>
            <a:pPr>
              <a:lnSpc>
                <a:spcPct val="90000"/>
              </a:lnSpc>
            </a:pPr>
            <a:r>
              <a:rPr lang="en-US" sz="2400"/>
              <a:t>The model we used was the Chapman model, taken from his 1931 paper: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Ch(x,</a:t>
            </a:r>
            <a:r>
              <a:rPr lang="el-GR" sz="2400" i="1"/>
              <a:t>χ</a:t>
            </a:r>
            <a:r>
              <a:rPr lang="en-US" sz="2400"/>
              <a:t>) is the Chapman grazing incidence function, which takes into account absorption of solar radiation by the atmosphere:</a:t>
            </a:r>
            <a:endParaRPr lang="el-GR" sz="2400" i="1"/>
          </a:p>
          <a:p>
            <a:pPr>
              <a:lnSpc>
                <a:spcPct val="90000"/>
              </a:lnSpc>
            </a:pPr>
            <a:endParaRPr lang="en-US" sz="2400"/>
          </a:p>
        </p:txBody>
      </p:sp>
      <p:graphicFrame>
        <p:nvGraphicFramePr>
          <p:cNvPr id="488452" name="Object 4"/>
          <p:cNvGraphicFramePr>
            <a:graphicFrameLocks noChangeAspect="1"/>
          </p:cNvGraphicFramePr>
          <p:nvPr/>
        </p:nvGraphicFramePr>
        <p:xfrm>
          <a:off x="1524000" y="3048000"/>
          <a:ext cx="6097588" cy="787400"/>
        </p:xfrm>
        <a:graphic>
          <a:graphicData uri="http://schemas.openxmlformats.org/presentationml/2006/ole">
            <p:oleObj spid="_x0000_s488452" name="Equation" r:id="rId4" imgW="3047760" imgH="393480" progId="">
              <p:embed/>
            </p:oleObj>
          </a:graphicData>
        </a:graphic>
      </p:graphicFrame>
      <p:graphicFrame>
        <p:nvGraphicFramePr>
          <p:cNvPr id="488453" name="Object 5"/>
          <p:cNvGraphicFramePr>
            <a:graphicFrameLocks noChangeAspect="1"/>
          </p:cNvGraphicFramePr>
          <p:nvPr/>
        </p:nvGraphicFramePr>
        <p:xfrm>
          <a:off x="1676400" y="4953000"/>
          <a:ext cx="5867400" cy="985838"/>
        </p:xfrm>
        <a:graphic>
          <a:graphicData uri="http://schemas.openxmlformats.org/presentationml/2006/ole">
            <p:oleObj spid="_x0000_s488453" name="Equation" r:id="rId5" imgW="2869920" imgH="48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Chapman Fit</a:t>
            </a:r>
          </a:p>
        </p:txBody>
      </p:sp>
      <p:pic>
        <p:nvPicPr>
          <p:cNvPr id="622597" name="Picture 5" descr="b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149350"/>
            <a:ext cx="7772400" cy="5114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“Oblique Echoes”</a:t>
            </a:r>
          </a:p>
        </p:txBody>
      </p:sp>
      <p:pic>
        <p:nvPicPr>
          <p:cNvPr id="549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41425"/>
            <a:ext cx="8153400" cy="4819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Obliques on Ionogram</a:t>
            </a:r>
          </a:p>
        </p:txBody>
      </p:sp>
      <p:pic>
        <p:nvPicPr>
          <p:cNvPr id="5437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071563"/>
            <a:ext cx="6934200" cy="53578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What Causes Oblique Echoes?</a:t>
            </a:r>
          </a:p>
        </p:txBody>
      </p:sp>
      <p:sp>
        <p:nvSpPr>
          <p:cNvPr id="53658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sz="2400"/>
              <a:t>Reflection off upward bulge in the ionosphere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Open field lines connect to the solar wind, allowing it to heat lower levels of the ionosphere, thus increasing n</a:t>
            </a:r>
            <a:r>
              <a:rPr lang="en-US" sz="2400" baseline="-25000"/>
              <a:t>e</a:t>
            </a:r>
            <a:endParaRPr lang="en-US" sz="2400"/>
          </a:p>
        </p:txBody>
      </p:sp>
      <p:pic>
        <p:nvPicPr>
          <p:cNvPr id="536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600200"/>
            <a:ext cx="6934200" cy="381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Where do we see them?</a:t>
            </a:r>
          </a:p>
        </p:txBody>
      </p:sp>
      <p:sp>
        <p:nvSpPr>
          <p:cNvPr id="54170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382000" cy="685800"/>
          </a:xfrm>
        </p:spPr>
        <p:txBody>
          <a:bodyPr/>
          <a:lstStyle/>
          <a:p>
            <a:r>
              <a:rPr lang="en-US" sz="2400"/>
              <a:t>Apexes occur where the crustal field is nearly vertical</a:t>
            </a:r>
          </a:p>
        </p:txBody>
      </p:sp>
      <p:pic>
        <p:nvPicPr>
          <p:cNvPr id="54170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670050"/>
            <a:ext cx="8534400" cy="4692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Presentation Outline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Introduction &amp; Background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Mars Express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Ionospheric Sounding and MARSIS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Ionogram and Analysis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Results from the main ionospheric layer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 Density Profiles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Oblique Ionospheric Echoes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Solar Zenith Angle Dependence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My </a:t>
            </a:r>
            <a:r>
              <a:rPr lang="en-US" sz="2800" dirty="0" smtClean="0"/>
              <a:t>focus</a:t>
            </a:r>
            <a:r>
              <a:rPr lang="en-US" sz="2800" dirty="0"/>
              <a:t>: </a:t>
            </a:r>
            <a:r>
              <a:rPr lang="en-US" sz="2800" dirty="0" smtClean="0"/>
              <a:t>Upper layers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What are </a:t>
            </a:r>
            <a:r>
              <a:rPr lang="en-US" sz="2400" dirty="0" smtClean="0"/>
              <a:t>their </a:t>
            </a:r>
            <a:r>
              <a:rPr lang="en-US" sz="2400" dirty="0"/>
              <a:t>properties?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</a:t>
            </a:r>
            <a:r>
              <a:rPr lang="en-US" sz="2400" dirty="0" smtClean="0"/>
              <a:t>are they </a:t>
            </a:r>
            <a:r>
              <a:rPr lang="en-US" sz="2400" dirty="0"/>
              <a:t>made of?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Where </a:t>
            </a:r>
            <a:r>
              <a:rPr lang="en-US" sz="2400" dirty="0" smtClean="0"/>
              <a:t>do they </a:t>
            </a:r>
            <a:r>
              <a:rPr lang="en-US" sz="2400" dirty="0"/>
              <a:t>come from?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 don’t we always see </a:t>
            </a:r>
            <a:r>
              <a:rPr lang="en-US" sz="2400" dirty="0" smtClean="0"/>
              <a:t>them?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Solar Zenith Effects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primary source that creates the ions that make up the ionosphere is solar photons</a:t>
            </a:r>
          </a:p>
          <a:p>
            <a:r>
              <a:rPr lang="en-US" sz="2800"/>
              <a:t>Photons ionize neutral molecules and atoms, creating ions and free electrons</a:t>
            </a:r>
          </a:p>
          <a:p>
            <a:r>
              <a:rPr lang="en-US" sz="2800"/>
              <a:t>Areas with direct sunlight (SZA ≈ 0) receive more photons than those with less direct illumination, and thus have:</a:t>
            </a:r>
          </a:p>
          <a:p>
            <a:pPr lvl="1"/>
            <a:r>
              <a:rPr lang="en-US" sz="2400"/>
              <a:t>Higher maximum electron densities</a:t>
            </a:r>
          </a:p>
          <a:p>
            <a:pPr lvl="1"/>
            <a:r>
              <a:rPr lang="en-US" sz="2400"/>
              <a:t>Higher maximum plasma frequencies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SZA Dependence</a:t>
            </a:r>
          </a:p>
        </p:txBody>
      </p:sp>
      <p:pic>
        <p:nvPicPr>
          <p:cNvPr id="580616" name="Picture 8" descr="A-D05-211-4_blue_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990600"/>
            <a:ext cx="8001000" cy="5530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Presentation Outline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4D4D4D"/>
                </a:solidFill>
              </a:rPr>
              <a:t>Introduction &amp; Background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Mars Express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Ionospheric Sounding and MARSIS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The Ionogram and Analysis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4D4D4D"/>
                </a:solidFill>
              </a:rPr>
              <a:t>Results from the main ionospheric layer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Electron Density Profiles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Oblique Ionospheric Echoes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4D4D4D"/>
                </a:solidFill>
              </a:rPr>
              <a:t>Solar Zenith Angle Dependence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My </a:t>
            </a:r>
            <a:r>
              <a:rPr lang="en-US" sz="2800" dirty="0" smtClean="0"/>
              <a:t>focus</a:t>
            </a:r>
            <a:r>
              <a:rPr lang="en-US" sz="2800" dirty="0"/>
              <a:t>: </a:t>
            </a:r>
            <a:r>
              <a:rPr lang="en-US" sz="2800" dirty="0" smtClean="0"/>
              <a:t>Upper layers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What are </a:t>
            </a:r>
            <a:r>
              <a:rPr lang="en-US" sz="2400" dirty="0" smtClean="0"/>
              <a:t>their </a:t>
            </a:r>
            <a:r>
              <a:rPr lang="en-US" sz="2400" dirty="0"/>
              <a:t>properties?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</a:t>
            </a:r>
            <a:r>
              <a:rPr lang="en-US" sz="2400" dirty="0" smtClean="0"/>
              <a:t>are they </a:t>
            </a:r>
            <a:r>
              <a:rPr lang="en-US" sz="2400" dirty="0"/>
              <a:t>made of?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Where </a:t>
            </a:r>
            <a:r>
              <a:rPr lang="en-US" sz="2400" dirty="0" smtClean="0"/>
              <a:t>do they </a:t>
            </a:r>
            <a:r>
              <a:rPr lang="en-US" sz="2400" dirty="0"/>
              <a:t>come from?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Why don’t we always see </a:t>
            </a:r>
            <a:r>
              <a:rPr lang="en-US" sz="2400" dirty="0" smtClean="0"/>
              <a:t>them?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8" name="Picture 2" descr="theory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74638"/>
            <a:ext cx="8001000" cy="62023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What?  Another Cusp?</a:t>
            </a:r>
          </a:p>
        </p:txBody>
      </p:sp>
      <p:pic>
        <p:nvPicPr>
          <p:cNvPr id="467973" name="Picture 5" descr="out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930275"/>
            <a:ext cx="7772400" cy="5489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r>
              <a:rPr lang="en-US" sz="2800" dirty="0"/>
              <a:t>As with the main layer, this feature was observed and traced on the ionogram</a:t>
            </a:r>
          </a:p>
          <a:p>
            <a:r>
              <a:rPr lang="en-US" sz="2800" dirty="0"/>
              <a:t>Inversion techniques same as before</a:t>
            </a:r>
          </a:p>
          <a:p>
            <a:r>
              <a:rPr lang="en-US" sz="2800" dirty="0" smtClean="0"/>
              <a:t>Initially used </a:t>
            </a:r>
            <a:r>
              <a:rPr lang="en-US" sz="2800" dirty="0"/>
              <a:t>Chapman model to analyze key characteristics.  However, no scientific basis for this, so </a:t>
            </a:r>
            <a:r>
              <a:rPr lang="en-US" sz="2800" dirty="0" smtClean="0"/>
              <a:t>have </a:t>
            </a:r>
            <a:r>
              <a:rPr lang="en-US" sz="2800" dirty="0"/>
              <a:t>also </a:t>
            </a:r>
            <a:r>
              <a:rPr lang="en-US" sz="2800" dirty="0" smtClean="0"/>
              <a:t>more recently fit some profiles with </a:t>
            </a:r>
            <a:r>
              <a:rPr lang="en-US" sz="2800" dirty="0"/>
              <a:t>Gaussian </a:t>
            </a:r>
            <a:r>
              <a:rPr lang="en-US" sz="2800" dirty="0" smtClean="0"/>
              <a:t>functions</a:t>
            </a:r>
            <a:endParaRPr lang="en-US" sz="2800" dirty="0"/>
          </a:p>
          <a:p>
            <a:r>
              <a:rPr lang="en-US" sz="2800" dirty="0"/>
              <a:t>Altitude, Density, SZA, Latitude, and Longitude of each event were saved and plotted in graphing software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Density Profile</a:t>
            </a:r>
            <a:endParaRPr lang="en-US" dirty="0"/>
          </a:p>
        </p:txBody>
      </p:sp>
      <p:pic>
        <p:nvPicPr>
          <p:cNvPr id="618501" name="Picture 5" descr="ajk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208088"/>
            <a:ext cx="8077200" cy="51355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its Properties?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Altitude = </a:t>
            </a:r>
            <a:r>
              <a:rPr lang="en-US" sz="2800" dirty="0" smtClean="0"/>
              <a:t>190-235 </a:t>
            </a:r>
            <a:r>
              <a:rPr lang="en-US" sz="2800" dirty="0"/>
              <a:t>km </a:t>
            </a:r>
            <a:r>
              <a:rPr lang="en-US" sz="2800" dirty="0" smtClean="0"/>
              <a:t>(Mean 205 km)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Density = 4-6 x 10</a:t>
            </a:r>
            <a:r>
              <a:rPr lang="en-US" sz="2800" baseline="30000" dirty="0"/>
              <a:t>4</a:t>
            </a:r>
            <a:r>
              <a:rPr lang="en-US" sz="2800" dirty="0"/>
              <a:t> cm</a:t>
            </a:r>
            <a:r>
              <a:rPr lang="en-US" sz="2800" baseline="30000" dirty="0"/>
              <a:t>-3</a:t>
            </a:r>
            <a:r>
              <a:rPr lang="en-US" sz="2800" dirty="0"/>
              <a:t> (Mean </a:t>
            </a:r>
            <a:r>
              <a:rPr lang="en-US" sz="2800" dirty="0" smtClean="0"/>
              <a:t>48,000 cm</a:t>
            </a:r>
            <a:r>
              <a:rPr lang="en-US" sz="2800" baseline="30000" dirty="0" smtClean="0"/>
              <a:t>-3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Compare to Main Layer: 130 km, 2 x 10</a:t>
            </a:r>
            <a:r>
              <a:rPr lang="en-US" sz="2800" baseline="30000" dirty="0"/>
              <a:t>5</a:t>
            </a:r>
            <a:r>
              <a:rPr lang="en-US" sz="2800" dirty="0"/>
              <a:t> cm</a:t>
            </a:r>
            <a:r>
              <a:rPr lang="en-US" sz="2800" baseline="30000" dirty="0"/>
              <a:t>-3</a:t>
            </a: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In addition, a few peculiar properties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SZA dependence, more prominent closer to zenith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Appears (infrequently) even with essentially no solar interaction, implying a natural Martian source in addition to solar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Solar Effect on Detection</a:t>
            </a:r>
          </a:p>
        </p:txBody>
      </p:sp>
      <p:pic>
        <p:nvPicPr>
          <p:cNvPr id="5" name="Content Placeholder 4" descr="detection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164" y="1371600"/>
            <a:ext cx="8119672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SZA Dependence</a:t>
            </a:r>
          </a:p>
        </p:txBody>
      </p:sp>
      <p:pic>
        <p:nvPicPr>
          <p:cNvPr id="580616" name="Picture 8" descr="A-D05-211-4_blue_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990600"/>
            <a:ext cx="8001000" cy="5530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Mars Express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ESA probe launched by Soyuz 6/2/03</a:t>
            </a:r>
          </a:p>
          <a:p>
            <a:r>
              <a:rPr lang="en-US" sz="2800"/>
              <a:t>Entered orbit around Mars 12/25/03</a:t>
            </a:r>
          </a:p>
          <a:p>
            <a:r>
              <a:rPr lang="en-US" sz="2800"/>
              <a:t>MARSIS antennae deployed on 5/10/05 and 6/14/05</a:t>
            </a:r>
          </a:p>
          <a:p>
            <a:r>
              <a:rPr lang="en-US" sz="2800"/>
              <a:t>MARSIS began operating 7/4/05</a:t>
            </a:r>
          </a:p>
        </p:txBody>
      </p:sp>
      <p:pic>
        <p:nvPicPr>
          <p:cNvPr id="434186" name="Picture 10" descr="mars_expr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1600200"/>
            <a:ext cx="4191000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Considered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/>
          <a:lstStyle/>
          <a:p>
            <a:r>
              <a:rPr lang="en-US" sz="2800" dirty="0" smtClean="0"/>
              <a:t>Solar Effects</a:t>
            </a:r>
          </a:p>
          <a:p>
            <a:pPr lvl="1"/>
            <a:r>
              <a:rPr lang="en-US" sz="2400" dirty="0" smtClean="0"/>
              <a:t>Variations in Solar Wind Flux</a:t>
            </a:r>
          </a:p>
          <a:p>
            <a:pPr lvl="1"/>
            <a:r>
              <a:rPr lang="en-US" sz="2400" dirty="0" smtClean="0"/>
              <a:t>Sudden increase in ionization of 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ions</a:t>
            </a:r>
          </a:p>
          <a:p>
            <a:r>
              <a:rPr lang="en-US" sz="2800" dirty="0" smtClean="0"/>
              <a:t>Static Effects</a:t>
            </a:r>
          </a:p>
          <a:p>
            <a:pPr lvl="1"/>
            <a:r>
              <a:rPr lang="en-US" sz="2400" dirty="0" smtClean="0"/>
              <a:t>Magnetic field effects</a:t>
            </a:r>
          </a:p>
          <a:p>
            <a:pPr lvl="1"/>
            <a:r>
              <a:rPr lang="en-US" sz="2400" dirty="0" smtClean="0"/>
              <a:t>Magnetic Flux Ropes</a:t>
            </a:r>
          </a:p>
          <a:p>
            <a:pPr lvl="1"/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ions</a:t>
            </a:r>
          </a:p>
          <a:p>
            <a:r>
              <a:rPr lang="en-US" sz="2800" dirty="0" smtClean="0"/>
              <a:t>Dynamical Effects</a:t>
            </a:r>
          </a:p>
          <a:p>
            <a:pPr lvl="1"/>
            <a:r>
              <a:rPr lang="en-US" sz="2400" dirty="0" smtClean="0"/>
              <a:t>Kelvin-Helmholtz instabilities</a:t>
            </a:r>
          </a:p>
          <a:p>
            <a:pPr lvl="1"/>
            <a:r>
              <a:rPr lang="en-US" sz="2400" dirty="0" smtClean="0"/>
              <a:t>Mass loading / Transport effects</a:t>
            </a:r>
          </a:p>
          <a:p>
            <a:pPr lvl="1"/>
            <a:r>
              <a:rPr lang="en-US" sz="2400" dirty="0" smtClean="0"/>
              <a:t>Residue bumps from atmospheric outflow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Considered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/>
          <a:lstStyle/>
          <a:p>
            <a:r>
              <a:rPr lang="en-US" sz="2800" dirty="0" smtClean="0"/>
              <a:t>Solar Effects</a:t>
            </a:r>
          </a:p>
          <a:p>
            <a:pPr lvl="1"/>
            <a:r>
              <a:rPr lang="en-US" sz="2400" strike="sngStrike" dirty="0" smtClean="0"/>
              <a:t>Variations in Solar Wind Flux</a:t>
            </a:r>
            <a:r>
              <a:rPr lang="en-US" sz="2400" dirty="0" smtClean="0"/>
              <a:t> (no time dependence)</a:t>
            </a:r>
            <a:endParaRPr lang="en-US" sz="2400" strike="sngStrike" dirty="0" smtClean="0"/>
          </a:p>
          <a:p>
            <a:pPr lvl="1"/>
            <a:r>
              <a:rPr lang="en-US" sz="2400" strike="sngStrike" dirty="0" smtClean="0"/>
              <a:t>Sudden increase in ionization of O</a:t>
            </a:r>
            <a:r>
              <a:rPr lang="en-US" sz="2400" strike="sngStrike" baseline="-25000" dirty="0" smtClean="0"/>
              <a:t>2</a:t>
            </a:r>
            <a:r>
              <a:rPr lang="en-US" sz="2400" strike="sngStrike" baseline="30000" dirty="0" smtClean="0"/>
              <a:t>+</a:t>
            </a:r>
            <a:r>
              <a:rPr lang="en-US" sz="2400" strike="sngStrike" dirty="0" smtClean="0"/>
              <a:t> ions</a:t>
            </a:r>
            <a:r>
              <a:rPr lang="en-US" sz="2400" dirty="0" smtClean="0"/>
              <a:t> (same)</a:t>
            </a:r>
            <a:endParaRPr lang="en-US" sz="2400" strike="sngStrike" dirty="0" smtClean="0"/>
          </a:p>
          <a:p>
            <a:r>
              <a:rPr lang="en-US" sz="2800" dirty="0" smtClean="0"/>
              <a:t>Static Effects</a:t>
            </a:r>
          </a:p>
          <a:p>
            <a:pPr lvl="1"/>
            <a:r>
              <a:rPr lang="en-US" sz="2400" dirty="0" smtClean="0"/>
              <a:t>Magnetic field effects</a:t>
            </a:r>
          </a:p>
          <a:p>
            <a:pPr lvl="1"/>
            <a:r>
              <a:rPr lang="en-US" sz="2400" dirty="0" smtClean="0"/>
              <a:t>Magnetic Flux Ropes</a:t>
            </a:r>
          </a:p>
          <a:p>
            <a:pPr lvl="1"/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ions</a:t>
            </a:r>
          </a:p>
          <a:p>
            <a:r>
              <a:rPr lang="en-US" sz="2800" dirty="0" smtClean="0"/>
              <a:t>Dynamical Effects</a:t>
            </a:r>
          </a:p>
          <a:p>
            <a:pPr lvl="1"/>
            <a:r>
              <a:rPr lang="en-US" sz="2400" dirty="0" smtClean="0"/>
              <a:t>Kelvin-Helmholtz instabilities</a:t>
            </a:r>
          </a:p>
          <a:p>
            <a:pPr lvl="1"/>
            <a:r>
              <a:rPr lang="en-US" sz="2400" dirty="0" smtClean="0"/>
              <a:t>Mass loading / Transport effects</a:t>
            </a:r>
          </a:p>
          <a:p>
            <a:pPr lvl="1"/>
            <a:r>
              <a:rPr lang="en-US" sz="2400" dirty="0" smtClean="0"/>
              <a:t>Residue bumps from atmospheric outflow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Crustal Magnetic Field</a:t>
            </a:r>
            <a:endParaRPr lang="en-US" dirty="0"/>
          </a:p>
        </p:txBody>
      </p:sp>
      <p:pic>
        <p:nvPicPr>
          <p:cNvPr id="478213" name="Picture 5" descr="new_map_mars_magnetic_field_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990600"/>
            <a:ext cx="8229600" cy="5486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Flux Ropes</a:t>
            </a:r>
            <a:endParaRPr lang="en-US" dirty="0"/>
          </a:p>
        </p:txBody>
      </p:sp>
      <p:pic>
        <p:nvPicPr>
          <p:cNvPr id="4" name="Content Placeholder 3" descr="flux rop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009650"/>
            <a:ext cx="6667500" cy="584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Considered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2800" dirty="0" smtClean="0"/>
              <a:t>Solar Effects</a:t>
            </a:r>
          </a:p>
          <a:p>
            <a:pPr lvl="1"/>
            <a:r>
              <a:rPr lang="en-US" sz="2400" strike="sngStrike" dirty="0" smtClean="0"/>
              <a:t>Variations in Solar Wind Flux</a:t>
            </a:r>
            <a:r>
              <a:rPr lang="en-US" sz="2400" dirty="0" smtClean="0"/>
              <a:t> (no time dependence)</a:t>
            </a:r>
            <a:endParaRPr lang="en-US" sz="2400" strike="sngStrike" dirty="0" smtClean="0"/>
          </a:p>
          <a:p>
            <a:pPr lvl="1"/>
            <a:r>
              <a:rPr lang="en-US" sz="2400" strike="sngStrike" dirty="0" smtClean="0"/>
              <a:t>Sudden increase in ionization of O</a:t>
            </a:r>
            <a:r>
              <a:rPr lang="en-US" sz="2400" strike="sngStrike" baseline="-25000" dirty="0" smtClean="0"/>
              <a:t>2</a:t>
            </a:r>
            <a:r>
              <a:rPr lang="en-US" sz="2400" strike="sngStrike" baseline="30000" dirty="0" smtClean="0"/>
              <a:t>+</a:t>
            </a:r>
            <a:r>
              <a:rPr lang="en-US" sz="2400" strike="sngStrike" dirty="0" smtClean="0"/>
              <a:t> ions</a:t>
            </a:r>
            <a:r>
              <a:rPr lang="en-US" sz="2400" dirty="0" smtClean="0"/>
              <a:t> (same)</a:t>
            </a:r>
            <a:endParaRPr lang="en-US" sz="2400" strike="sngStrike" dirty="0" smtClean="0"/>
          </a:p>
          <a:p>
            <a:r>
              <a:rPr lang="en-US" sz="2800" dirty="0" smtClean="0"/>
              <a:t>Static Effects</a:t>
            </a:r>
          </a:p>
          <a:p>
            <a:pPr lvl="1"/>
            <a:r>
              <a:rPr lang="en-US" sz="2400" strike="sngStrike" dirty="0" smtClean="0"/>
              <a:t>Magnetic field effects</a:t>
            </a:r>
            <a:r>
              <a:rPr lang="en-US" sz="2400" dirty="0" smtClean="0"/>
              <a:t> (doesn’t follow field)</a:t>
            </a:r>
            <a:endParaRPr lang="en-US" sz="2400" strike="sngStrike" dirty="0" smtClean="0"/>
          </a:p>
          <a:p>
            <a:pPr lvl="1"/>
            <a:r>
              <a:rPr lang="en-US" sz="2400" strike="sngStrike" dirty="0" smtClean="0"/>
              <a:t>Magnetic Flux Ropes</a:t>
            </a:r>
            <a:r>
              <a:rPr lang="en-US" sz="2400" dirty="0" smtClean="0"/>
              <a:t> (wrong location)</a:t>
            </a:r>
            <a:endParaRPr lang="en-US" sz="2400" strike="sngStrike" dirty="0" smtClean="0"/>
          </a:p>
          <a:p>
            <a:pPr lvl="1"/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ions</a:t>
            </a:r>
          </a:p>
          <a:p>
            <a:r>
              <a:rPr lang="en-US" sz="2800" dirty="0" smtClean="0"/>
              <a:t>Dynamical Effects</a:t>
            </a:r>
          </a:p>
          <a:p>
            <a:pPr lvl="1"/>
            <a:r>
              <a:rPr lang="en-US" sz="2400" dirty="0" smtClean="0"/>
              <a:t>Kelvin-Helmholtz instabilities</a:t>
            </a:r>
          </a:p>
          <a:p>
            <a:pPr lvl="1"/>
            <a:r>
              <a:rPr lang="en-US" sz="2400" dirty="0" smtClean="0"/>
              <a:t>Mass loading &amp; horizontal transport</a:t>
            </a:r>
          </a:p>
          <a:p>
            <a:pPr lvl="1"/>
            <a:r>
              <a:rPr lang="en-US" sz="2400" dirty="0" smtClean="0"/>
              <a:t>Residue bumps from atmospheric outflow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Ion Densities</a:t>
            </a:r>
            <a:endParaRPr lang="en-US" dirty="0"/>
          </a:p>
        </p:txBody>
      </p:sp>
      <p:pic>
        <p:nvPicPr>
          <p:cNvPr id="455685" name="Picture 5" descr="theory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968375"/>
            <a:ext cx="7239000" cy="5434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Considered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2800" dirty="0" smtClean="0"/>
              <a:t>Solar Effects</a:t>
            </a:r>
          </a:p>
          <a:p>
            <a:pPr lvl="1"/>
            <a:r>
              <a:rPr lang="en-US" sz="2400" strike="sngStrike" dirty="0" smtClean="0"/>
              <a:t>Variations in Solar Wind Flux</a:t>
            </a:r>
            <a:r>
              <a:rPr lang="en-US" sz="2400" dirty="0" smtClean="0"/>
              <a:t> (no time dependence)</a:t>
            </a:r>
            <a:endParaRPr lang="en-US" sz="2400" strike="sngStrike" dirty="0" smtClean="0"/>
          </a:p>
          <a:p>
            <a:pPr lvl="1"/>
            <a:r>
              <a:rPr lang="en-US" sz="2400" strike="sngStrike" dirty="0" smtClean="0"/>
              <a:t>Sudden increase in ionization of O</a:t>
            </a:r>
            <a:r>
              <a:rPr lang="en-US" sz="2400" strike="sngStrike" baseline="-25000" dirty="0" smtClean="0"/>
              <a:t>2</a:t>
            </a:r>
            <a:r>
              <a:rPr lang="en-US" sz="2400" strike="sngStrike" baseline="30000" dirty="0" smtClean="0"/>
              <a:t>+</a:t>
            </a:r>
            <a:r>
              <a:rPr lang="en-US" sz="2400" strike="sngStrike" dirty="0" smtClean="0"/>
              <a:t> ions</a:t>
            </a:r>
            <a:r>
              <a:rPr lang="en-US" sz="2400" dirty="0" smtClean="0"/>
              <a:t> (same)</a:t>
            </a:r>
            <a:endParaRPr lang="en-US" sz="2400" strike="sngStrike" dirty="0" smtClean="0"/>
          </a:p>
          <a:p>
            <a:r>
              <a:rPr lang="en-US" sz="2800" dirty="0" smtClean="0"/>
              <a:t>Static Effects</a:t>
            </a:r>
          </a:p>
          <a:p>
            <a:pPr lvl="1"/>
            <a:r>
              <a:rPr lang="en-US" sz="2400" strike="sngStrike" dirty="0" smtClean="0"/>
              <a:t>Magnetic field effects</a:t>
            </a:r>
            <a:r>
              <a:rPr lang="en-US" sz="2400" dirty="0" smtClean="0"/>
              <a:t> (doesn’t follow field)</a:t>
            </a:r>
            <a:endParaRPr lang="en-US" sz="2400" strike="sngStrike" dirty="0" smtClean="0"/>
          </a:p>
          <a:p>
            <a:pPr lvl="1"/>
            <a:r>
              <a:rPr lang="en-US" sz="2400" strike="sngStrike" dirty="0" smtClean="0"/>
              <a:t>Magnetic Flux Ropes</a:t>
            </a:r>
            <a:r>
              <a:rPr lang="en-US" sz="2400" dirty="0" smtClean="0"/>
              <a:t> (wrong location)</a:t>
            </a:r>
            <a:endParaRPr lang="en-US" sz="2400" strike="sngStrike" dirty="0" smtClean="0"/>
          </a:p>
          <a:p>
            <a:pPr lvl="1"/>
            <a:r>
              <a:rPr lang="en-US" sz="2400" i="1" dirty="0" smtClean="0"/>
              <a:t>O</a:t>
            </a:r>
            <a:r>
              <a:rPr lang="en-US" sz="2400" i="1" baseline="30000" dirty="0" smtClean="0"/>
              <a:t>+</a:t>
            </a:r>
            <a:r>
              <a:rPr lang="en-US" sz="2400" i="1" dirty="0" smtClean="0"/>
              <a:t> ions </a:t>
            </a:r>
            <a:r>
              <a:rPr lang="en-US" sz="2400" dirty="0" smtClean="0"/>
              <a:t>(density probably too low by itself)</a:t>
            </a:r>
          </a:p>
          <a:p>
            <a:r>
              <a:rPr lang="en-US" sz="2800" dirty="0" smtClean="0"/>
              <a:t>Dynamical Effects</a:t>
            </a:r>
          </a:p>
          <a:p>
            <a:pPr lvl="1"/>
            <a:r>
              <a:rPr lang="en-US" sz="2400" dirty="0" smtClean="0"/>
              <a:t>Kelvin-Helmholtz instabilities</a:t>
            </a:r>
          </a:p>
          <a:p>
            <a:pPr lvl="1"/>
            <a:r>
              <a:rPr lang="en-US" sz="2400" dirty="0" smtClean="0"/>
              <a:t>Mass loading &amp; horizontal transport</a:t>
            </a:r>
          </a:p>
          <a:p>
            <a:pPr lvl="1"/>
            <a:r>
              <a:rPr lang="en-US" sz="2400" dirty="0" smtClean="0"/>
              <a:t>Residue bumps from atmospheric outflow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Kelvin-Helmholtz</a:t>
            </a:r>
            <a:endParaRPr lang="en-US" dirty="0"/>
          </a:p>
        </p:txBody>
      </p:sp>
      <p:pic>
        <p:nvPicPr>
          <p:cNvPr id="4" name="Content Placeholder 3" descr="rollsT3p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532" y="1157145"/>
            <a:ext cx="7984067" cy="53198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Considered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2800" dirty="0" smtClean="0"/>
              <a:t>Solar Effects</a:t>
            </a:r>
          </a:p>
          <a:p>
            <a:pPr lvl="1"/>
            <a:r>
              <a:rPr lang="en-US" sz="2400" strike="sngStrike" dirty="0" smtClean="0"/>
              <a:t>Variations in Solar Wind Flux</a:t>
            </a:r>
            <a:r>
              <a:rPr lang="en-US" sz="2400" dirty="0" smtClean="0"/>
              <a:t> (no time dependence)</a:t>
            </a:r>
            <a:endParaRPr lang="en-US" sz="2400" strike="sngStrike" dirty="0" smtClean="0"/>
          </a:p>
          <a:p>
            <a:pPr lvl="1"/>
            <a:r>
              <a:rPr lang="en-US" sz="2400" strike="sngStrike" dirty="0" smtClean="0"/>
              <a:t>Sudden increase in ionization of O</a:t>
            </a:r>
            <a:r>
              <a:rPr lang="en-US" sz="2400" strike="sngStrike" baseline="-25000" dirty="0" smtClean="0"/>
              <a:t>2</a:t>
            </a:r>
            <a:r>
              <a:rPr lang="en-US" sz="2400" strike="sngStrike" baseline="30000" dirty="0" smtClean="0"/>
              <a:t>+</a:t>
            </a:r>
            <a:r>
              <a:rPr lang="en-US" sz="2400" strike="sngStrike" dirty="0" smtClean="0"/>
              <a:t> ions</a:t>
            </a:r>
            <a:r>
              <a:rPr lang="en-US" sz="2400" dirty="0" smtClean="0"/>
              <a:t> (same)</a:t>
            </a:r>
            <a:endParaRPr lang="en-US" sz="2400" strike="sngStrike" dirty="0" smtClean="0"/>
          </a:p>
          <a:p>
            <a:r>
              <a:rPr lang="en-US" sz="2800" dirty="0" smtClean="0"/>
              <a:t>Static Effects</a:t>
            </a:r>
          </a:p>
          <a:p>
            <a:pPr lvl="1"/>
            <a:r>
              <a:rPr lang="en-US" sz="2400" strike="sngStrike" dirty="0" smtClean="0"/>
              <a:t>Magnetic field effects</a:t>
            </a:r>
            <a:r>
              <a:rPr lang="en-US" sz="2400" dirty="0" smtClean="0"/>
              <a:t> (doesn’t follow field)</a:t>
            </a:r>
            <a:endParaRPr lang="en-US" sz="2400" strike="sngStrike" dirty="0" smtClean="0"/>
          </a:p>
          <a:p>
            <a:pPr lvl="1"/>
            <a:r>
              <a:rPr lang="en-US" sz="2400" strike="sngStrike" dirty="0" smtClean="0"/>
              <a:t>Magnetic Flux Ropes</a:t>
            </a:r>
            <a:r>
              <a:rPr lang="en-US" sz="2400" dirty="0" smtClean="0"/>
              <a:t> (wrong location)</a:t>
            </a:r>
            <a:endParaRPr lang="en-US" sz="2400" strike="sngStrike" dirty="0" smtClean="0"/>
          </a:p>
          <a:p>
            <a:pPr lvl="1"/>
            <a:r>
              <a:rPr lang="en-US" sz="2400" i="1" dirty="0" smtClean="0"/>
              <a:t>O</a:t>
            </a:r>
            <a:r>
              <a:rPr lang="en-US" sz="2400" i="1" baseline="30000" dirty="0" smtClean="0"/>
              <a:t>+</a:t>
            </a:r>
            <a:r>
              <a:rPr lang="en-US" sz="2400" i="1" dirty="0" smtClean="0"/>
              <a:t> ions </a:t>
            </a:r>
            <a:r>
              <a:rPr lang="en-US" sz="2400" dirty="0" smtClean="0"/>
              <a:t>(density probably too low by itself)</a:t>
            </a:r>
          </a:p>
          <a:p>
            <a:r>
              <a:rPr lang="en-US" sz="2800" dirty="0" smtClean="0"/>
              <a:t>Dynamical Effects</a:t>
            </a:r>
          </a:p>
          <a:p>
            <a:pPr lvl="1"/>
            <a:r>
              <a:rPr lang="en-US" sz="2400" i="1" dirty="0" smtClean="0"/>
              <a:t>Kelvin-Helmholtz instabilities </a:t>
            </a:r>
            <a:r>
              <a:rPr lang="en-US" sz="2400" dirty="0" smtClean="0"/>
              <a:t>(no evidence at altitude)</a:t>
            </a:r>
          </a:p>
          <a:p>
            <a:pPr lvl="1"/>
            <a:r>
              <a:rPr lang="en-US" sz="2400" dirty="0" smtClean="0"/>
              <a:t>Mass loading &amp; horizontal transport</a:t>
            </a:r>
          </a:p>
          <a:p>
            <a:pPr lvl="1"/>
            <a:r>
              <a:rPr lang="en-US" sz="2400" dirty="0" smtClean="0"/>
              <a:t>Residue bumps from atmospheric outflow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Transport?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Transition Altitude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Well </a:t>
            </a:r>
            <a:r>
              <a:rPr lang="en-US" sz="1800" dirty="0"/>
              <a:t>established that transition from photochemical equilibrium to transport domination takes place near 200 km on the dayside of Mars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Change in mechanism could cause change in slope</a:t>
            </a:r>
          </a:p>
        </p:txBody>
      </p:sp>
      <p:pic>
        <p:nvPicPr>
          <p:cNvPr id="538629" name="Picture 5" descr="solar-wind-and-ear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2597150"/>
            <a:ext cx="6400800" cy="3922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Mars Express Orbit</a:t>
            </a:r>
          </a:p>
        </p:txBody>
      </p:sp>
      <p:sp>
        <p:nvSpPr>
          <p:cNvPr id="4413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/>
              <a:t>Periapsis = 275 km, Apoapsis = 10,100 km, Period = 6.75 hr</a:t>
            </a:r>
          </a:p>
        </p:txBody>
      </p:sp>
      <p:pic>
        <p:nvPicPr>
          <p:cNvPr id="441355" name="Picture 11" descr="MEX orb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752600"/>
            <a:ext cx="7086600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Solar Effect on Detection</a:t>
            </a:r>
          </a:p>
        </p:txBody>
      </p:sp>
      <p:pic>
        <p:nvPicPr>
          <p:cNvPr id="5" name="Content Placeholder 4" descr="detection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164" y="1371600"/>
            <a:ext cx="8119672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…HOWEVER…</a:t>
            </a:r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Transport could still be a major contributing factor to creating this sudden change in density because of the lack of a global magnetic field</a:t>
            </a:r>
          </a:p>
        </p:txBody>
      </p:sp>
      <p:pic>
        <p:nvPicPr>
          <p:cNvPr id="624645" name="Picture 5" descr="0409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2274888"/>
            <a:ext cx="7010400" cy="40370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Considered Explanations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sz="2800" dirty="0" smtClean="0"/>
              <a:t>Solar Effects</a:t>
            </a:r>
          </a:p>
          <a:p>
            <a:pPr lvl="1"/>
            <a:r>
              <a:rPr lang="en-US" sz="2400" strike="sngStrike" dirty="0" smtClean="0"/>
              <a:t>Variations in Solar Wind Flux</a:t>
            </a:r>
            <a:r>
              <a:rPr lang="en-US" sz="2400" dirty="0" smtClean="0"/>
              <a:t> (no time dependence)</a:t>
            </a:r>
            <a:endParaRPr lang="en-US" sz="2400" strike="sngStrike" dirty="0" smtClean="0"/>
          </a:p>
          <a:p>
            <a:pPr lvl="1"/>
            <a:r>
              <a:rPr lang="en-US" sz="2400" strike="sngStrike" dirty="0" smtClean="0"/>
              <a:t>Sudden increase in ionization of O</a:t>
            </a:r>
            <a:r>
              <a:rPr lang="en-US" sz="2400" strike="sngStrike" baseline="-25000" dirty="0" smtClean="0"/>
              <a:t>2</a:t>
            </a:r>
            <a:r>
              <a:rPr lang="en-US" sz="2400" strike="sngStrike" baseline="30000" dirty="0" smtClean="0"/>
              <a:t>+</a:t>
            </a:r>
            <a:r>
              <a:rPr lang="en-US" sz="2400" strike="sngStrike" dirty="0" smtClean="0"/>
              <a:t> ions</a:t>
            </a:r>
            <a:r>
              <a:rPr lang="en-US" sz="2400" dirty="0" smtClean="0"/>
              <a:t> (same)</a:t>
            </a:r>
            <a:endParaRPr lang="en-US" sz="2400" strike="sngStrike" dirty="0" smtClean="0"/>
          </a:p>
          <a:p>
            <a:r>
              <a:rPr lang="en-US" sz="2800" dirty="0" smtClean="0"/>
              <a:t>Static Effects</a:t>
            </a:r>
          </a:p>
          <a:p>
            <a:pPr lvl="1"/>
            <a:r>
              <a:rPr lang="en-US" sz="2400" strike="sngStrike" dirty="0" smtClean="0"/>
              <a:t>Magnetic field effects</a:t>
            </a:r>
            <a:r>
              <a:rPr lang="en-US" sz="2400" dirty="0" smtClean="0"/>
              <a:t> (doesn’t follow field)</a:t>
            </a:r>
            <a:endParaRPr lang="en-US" sz="2400" strike="sngStrike" dirty="0" smtClean="0"/>
          </a:p>
          <a:p>
            <a:pPr lvl="1"/>
            <a:r>
              <a:rPr lang="en-US" sz="2400" strike="sngStrike" dirty="0" smtClean="0"/>
              <a:t>Magnetic Flux Ropes</a:t>
            </a:r>
            <a:r>
              <a:rPr lang="en-US" sz="2400" dirty="0" smtClean="0"/>
              <a:t> (wrong location)</a:t>
            </a:r>
            <a:endParaRPr lang="en-US" sz="2400" strike="sngStrike" dirty="0" smtClean="0"/>
          </a:p>
          <a:p>
            <a:pPr lvl="1"/>
            <a:r>
              <a:rPr lang="en-US" sz="2400" i="1" dirty="0" smtClean="0"/>
              <a:t>O</a:t>
            </a:r>
            <a:r>
              <a:rPr lang="en-US" sz="2400" i="1" baseline="30000" dirty="0" smtClean="0"/>
              <a:t>+</a:t>
            </a:r>
            <a:r>
              <a:rPr lang="en-US" sz="2400" i="1" dirty="0" smtClean="0"/>
              <a:t> ions </a:t>
            </a:r>
            <a:r>
              <a:rPr lang="en-US" sz="2400" dirty="0" smtClean="0"/>
              <a:t>(density probably too low by itself)</a:t>
            </a:r>
          </a:p>
          <a:p>
            <a:r>
              <a:rPr lang="en-US" sz="2800" dirty="0" smtClean="0"/>
              <a:t>Dynamical Effects</a:t>
            </a:r>
          </a:p>
          <a:p>
            <a:pPr lvl="1"/>
            <a:r>
              <a:rPr lang="en-US" sz="2400" i="1" dirty="0" smtClean="0"/>
              <a:t>Kelvin-Helmholtz instabilities </a:t>
            </a:r>
            <a:r>
              <a:rPr lang="en-US" sz="2400" dirty="0" smtClean="0"/>
              <a:t>(no evidence at altitude)</a:t>
            </a:r>
          </a:p>
          <a:p>
            <a:pPr lvl="1"/>
            <a:r>
              <a:rPr lang="en-US" sz="2400" i="1" dirty="0" smtClean="0"/>
              <a:t>Mass loading &amp; horizontal transport</a:t>
            </a:r>
            <a:r>
              <a:rPr lang="en-US" sz="2400" dirty="0" smtClean="0"/>
              <a:t> (SZA problems)</a:t>
            </a:r>
            <a:endParaRPr lang="en-US" sz="2400" i="1" dirty="0" smtClean="0"/>
          </a:p>
          <a:p>
            <a:pPr lvl="1"/>
            <a:r>
              <a:rPr lang="en-US" sz="2400" dirty="0" smtClean="0"/>
              <a:t>Residue bumps from atmospheric outflow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Recall “Ideal” Response</a:t>
            </a:r>
          </a:p>
        </p:txBody>
      </p:sp>
      <p:pic>
        <p:nvPicPr>
          <p:cNvPr id="607235" name="Picture 3" descr="theory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249363"/>
            <a:ext cx="8001000" cy="48466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…The Second Cusp…</a:t>
            </a:r>
          </a:p>
        </p:txBody>
      </p:sp>
      <p:pic>
        <p:nvPicPr>
          <p:cNvPr id="625667" name="Picture 3" descr="out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930275"/>
            <a:ext cx="7772400" cy="5489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Third Cusp</a:t>
            </a:r>
            <a:endParaRPr lang="en-US" dirty="0"/>
          </a:p>
        </p:txBody>
      </p:sp>
      <p:pic>
        <p:nvPicPr>
          <p:cNvPr id="574470" name="Picture 6" descr="thirdlayer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1016000"/>
            <a:ext cx="7772400" cy="5397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Gaussian Fitting</a:t>
            </a:r>
            <a:endParaRPr lang="en-US" dirty="0"/>
          </a:p>
        </p:txBody>
      </p:sp>
      <p:pic>
        <p:nvPicPr>
          <p:cNvPr id="4" name="Content Placeholder 3" descr="eyebal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990600"/>
            <a:ext cx="7402341" cy="56485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what’s causing this cusp?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sz="2400" dirty="0" smtClean="0"/>
              <a:t>Could be a transport effect, and this does not face the same SZA problems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layer did.  Altitude is also perhaps more probable for this scenario</a:t>
            </a:r>
            <a:endParaRPr lang="en-US" sz="2400" dirty="0"/>
          </a:p>
          <a:p>
            <a:r>
              <a:rPr lang="en-US" sz="2400" dirty="0"/>
              <a:t>Looking at the Hanson density profile, the next most populous ion is Hydrogen, the only ion whose density INCREASES with altitude</a:t>
            </a:r>
          </a:p>
          <a:p>
            <a:r>
              <a:rPr lang="en-US" sz="2400" dirty="0"/>
              <a:t>The solar wind is primarily Hydrogen ions.  Combining this with Mars’ ionosphere could create a significant enough density to cause this cusp and corresponding step on the </a:t>
            </a:r>
            <a:r>
              <a:rPr lang="en-US" sz="2400" dirty="0" smtClean="0"/>
              <a:t>profile</a:t>
            </a:r>
          </a:p>
          <a:p>
            <a:r>
              <a:rPr lang="en-US" sz="2400" dirty="0" smtClean="0"/>
              <a:t>Densities from Vikings would still imply that this explanation is inaccurate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Upper layer properties correlate well with theory and previous measurements of O</a:t>
            </a:r>
            <a:r>
              <a:rPr lang="en-US" sz="2400" baseline="30000" dirty="0"/>
              <a:t>+</a:t>
            </a:r>
            <a:r>
              <a:rPr lang="en-US" sz="2400" dirty="0"/>
              <a:t> </a:t>
            </a:r>
            <a:r>
              <a:rPr lang="en-US" sz="2400" dirty="0" smtClean="0"/>
              <a:t>ions, except that densities from limited previous measurements are too low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400" dirty="0"/>
              <a:t>Ability to detect feature </a:t>
            </a:r>
            <a:r>
              <a:rPr lang="en-US" sz="2400" dirty="0" smtClean="0"/>
              <a:t>is a </a:t>
            </a:r>
            <a:r>
              <a:rPr lang="en-US" sz="2400" dirty="0"/>
              <a:t>function of </a:t>
            </a:r>
            <a:r>
              <a:rPr lang="en-US" sz="2400" dirty="0" smtClean="0"/>
              <a:t>SZA, may correspond to a change in density</a:t>
            </a: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Alternate </a:t>
            </a:r>
            <a:r>
              <a:rPr lang="en-US" sz="2400" dirty="0"/>
              <a:t>explanation of transport does not seem to be enough to explain the often drastic change in slope by itself, though may still be a key factor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400" dirty="0"/>
              <a:t>Third layer detected, possibly due to </a:t>
            </a:r>
            <a:r>
              <a:rPr lang="en-US" sz="2400" dirty="0" smtClean="0"/>
              <a:t>either horizontal transport or Hydrogen ions, though sparse detection makes its study more difficult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Orbit Evolution</a:t>
            </a:r>
          </a:p>
        </p:txBody>
      </p:sp>
      <p:pic>
        <p:nvPicPr>
          <p:cNvPr id="582662" name="Picture 6" descr="A-D05-238-1_blue_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911225"/>
            <a:ext cx="8077200" cy="5656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MARSIS</a:t>
            </a: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Mars Advanced Radar for Subsurface and Ionosphere Sounding</a:t>
            </a:r>
          </a:p>
          <a:p>
            <a:pPr>
              <a:lnSpc>
                <a:spcPct val="80000"/>
              </a:lnSpc>
            </a:pPr>
            <a:r>
              <a:rPr lang="en-US" sz="2000"/>
              <a:t>Two 20-m antennae act as a dipole: transmit radar “chirp” and receive reflected “echo”</a:t>
            </a:r>
          </a:p>
          <a:p>
            <a:pPr>
              <a:lnSpc>
                <a:spcPct val="80000"/>
              </a:lnSpc>
            </a:pPr>
            <a:r>
              <a:rPr lang="en-US" sz="2000"/>
              <a:t>Operates from 0.1 – 5.4 MHz for ionospheric sounding</a:t>
            </a:r>
          </a:p>
          <a:p>
            <a:pPr>
              <a:lnSpc>
                <a:spcPct val="80000"/>
              </a:lnSpc>
            </a:pPr>
            <a:r>
              <a:rPr lang="en-US" sz="2000"/>
              <a:t>Repeats transmit/receive cycle about every 7.543 seconds.</a:t>
            </a:r>
          </a:p>
          <a:p>
            <a:pPr>
              <a:lnSpc>
                <a:spcPct val="80000"/>
              </a:lnSpc>
            </a:pPr>
            <a:r>
              <a:rPr lang="en-US" sz="2000"/>
              <a:t>Each sounding pass lasts roughly 40 minutes</a:t>
            </a:r>
          </a:p>
          <a:p>
            <a:pPr>
              <a:lnSpc>
                <a:spcPct val="80000"/>
              </a:lnSpc>
            </a:pPr>
            <a:r>
              <a:rPr lang="en-US" sz="2000"/>
              <a:t>Complements radio occultation by providing better spatial resolution and full coverage of the planet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436235" name="Picture 11" descr="Mars_Express_200312181208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00200"/>
            <a:ext cx="4038600" cy="4264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How Sounding Works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Ionospheric sounders transmit a short pulse at a fixed frequency f, and then detect any echoes that are reflected from the ionosphere</a:t>
            </a:r>
          </a:p>
          <a:p>
            <a:pPr>
              <a:lnSpc>
                <a:spcPct val="90000"/>
              </a:lnSpc>
            </a:pPr>
            <a:r>
              <a:rPr lang="en-US" sz="2800"/>
              <a:t>Reflection occurs because free-space EM-radiation can’t propagate at frequencies below the electron plasma frequency f</a:t>
            </a:r>
            <a:r>
              <a:rPr lang="en-US" sz="2800" baseline="-25000"/>
              <a:t>p</a:t>
            </a:r>
            <a:r>
              <a:rPr lang="en-US" sz="2800"/>
              <a:t>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800" i="1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For a horizontal ionosphere, reflection occurs at the point where f = f</a:t>
            </a:r>
            <a:r>
              <a:rPr lang="en-US" sz="2800" baseline="-25000"/>
              <a:t>p</a:t>
            </a:r>
            <a:endParaRPr lang="en-US" sz="2800"/>
          </a:p>
        </p:txBody>
      </p:sp>
      <p:sp>
        <p:nvSpPr>
          <p:cNvPr id="567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7300" name="Object 4"/>
          <p:cNvGraphicFramePr>
            <a:graphicFrameLocks noChangeAspect="1"/>
          </p:cNvGraphicFramePr>
          <p:nvPr/>
        </p:nvGraphicFramePr>
        <p:xfrm>
          <a:off x="3048000" y="3886200"/>
          <a:ext cx="2438400" cy="719138"/>
        </p:xfrm>
        <a:graphic>
          <a:graphicData uri="http://schemas.openxmlformats.org/presentationml/2006/ole">
            <p:oleObj spid="_x0000_s567300" name="Equation" r:id="rId4" imgW="901309" imgH="26658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Sounding Diagram</a:t>
            </a:r>
          </a:p>
        </p:txBody>
      </p:sp>
      <p:pic>
        <p:nvPicPr>
          <p:cNvPr id="445445" name="Picture 5" descr="theory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028700"/>
            <a:ext cx="7620000" cy="5283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Idealized “Echo” Response</a:t>
            </a:r>
          </a:p>
        </p:txBody>
      </p:sp>
      <p:pic>
        <p:nvPicPr>
          <p:cNvPr id="447493" name="Picture 5" descr="theory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249363"/>
            <a:ext cx="8001000" cy="48466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1653</TotalTime>
  <Words>1492</Words>
  <Application>Microsoft PowerPoint</Application>
  <PresentationFormat>On-screen Show (4:3)</PresentationFormat>
  <Paragraphs>270</Paragraphs>
  <Slides>48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Slit</vt:lpstr>
      <vt:lpstr>Equation</vt:lpstr>
      <vt:lpstr>A Study of New Layers in the Topside Ionosphere of Mars Using MARSIS</vt:lpstr>
      <vt:lpstr>Presentation Outline</vt:lpstr>
      <vt:lpstr>Mars Express</vt:lpstr>
      <vt:lpstr>Mars Express Orbit</vt:lpstr>
      <vt:lpstr>Orbit Evolution</vt:lpstr>
      <vt:lpstr>MARSIS</vt:lpstr>
      <vt:lpstr>How Sounding Works</vt:lpstr>
      <vt:lpstr>Sounding Diagram</vt:lpstr>
      <vt:lpstr>Idealized “Echo” Response</vt:lpstr>
      <vt:lpstr>Slide 10</vt:lpstr>
      <vt:lpstr>Using Time Delay</vt:lpstr>
      <vt:lpstr>Inverting the integral</vt:lpstr>
      <vt:lpstr>Presentation Outline</vt:lpstr>
      <vt:lpstr>Fitting the profile</vt:lpstr>
      <vt:lpstr>Chapman Fit</vt:lpstr>
      <vt:lpstr>“Oblique Echoes”</vt:lpstr>
      <vt:lpstr>Obliques on Ionogram</vt:lpstr>
      <vt:lpstr>What Causes Oblique Echoes?</vt:lpstr>
      <vt:lpstr>Where do we see them?</vt:lpstr>
      <vt:lpstr>Solar Zenith Effects</vt:lpstr>
      <vt:lpstr>SZA Dependence</vt:lpstr>
      <vt:lpstr>Presentation Outline</vt:lpstr>
      <vt:lpstr>Slide 23</vt:lpstr>
      <vt:lpstr>What?  Another Cusp?</vt:lpstr>
      <vt:lpstr>Analysis</vt:lpstr>
      <vt:lpstr>Density Profile</vt:lpstr>
      <vt:lpstr>What are its Properties?</vt:lpstr>
      <vt:lpstr>Solar Effect on Detection</vt:lpstr>
      <vt:lpstr>SZA Dependence</vt:lpstr>
      <vt:lpstr>Considered Explanations</vt:lpstr>
      <vt:lpstr>Considered Explanations</vt:lpstr>
      <vt:lpstr>Crustal Magnetic Field</vt:lpstr>
      <vt:lpstr>Flux Ropes</vt:lpstr>
      <vt:lpstr>Considered Explanations</vt:lpstr>
      <vt:lpstr>Ion Densities</vt:lpstr>
      <vt:lpstr>Considered Explanations</vt:lpstr>
      <vt:lpstr>Kelvin-Helmholtz</vt:lpstr>
      <vt:lpstr>Considered Explanations</vt:lpstr>
      <vt:lpstr>Transport?</vt:lpstr>
      <vt:lpstr>Solar Effect on Detection</vt:lpstr>
      <vt:lpstr>…HOWEVER…</vt:lpstr>
      <vt:lpstr>Considered Explanations</vt:lpstr>
      <vt:lpstr>Recall “Ideal” Response</vt:lpstr>
      <vt:lpstr>…The Second Cusp…</vt:lpstr>
      <vt:lpstr>The Third Cusp</vt:lpstr>
      <vt:lpstr>Gaussian Fitting</vt:lpstr>
      <vt:lpstr>So what’s causing this cusp?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Upper Layer of the Ionosphere of Mars</dc:title>
  <dc:creator>Andrew</dc:creator>
  <cp:lastModifiedBy>Andrew J. Kopf</cp:lastModifiedBy>
  <cp:revision>51</cp:revision>
  <cp:lastPrinted>1601-01-01T00:00:00Z</cp:lastPrinted>
  <dcterms:created xsi:type="dcterms:W3CDTF">2006-09-14T02:48:49Z</dcterms:created>
  <dcterms:modified xsi:type="dcterms:W3CDTF">2008-03-10T03:16:31Z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