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5" d="100"/>
          <a:sy n="55" d="100"/>
        </p:scale>
        <p:origin x="90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799" y="1753160"/>
            <a:ext cx="9144000" cy="284816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Understanding the Transient</a:t>
            </a:r>
            <a:br>
              <a:rPr lang="en-US" sz="6000" dirty="0" smtClean="0"/>
            </a:br>
            <a:r>
              <a:rPr lang="en-US" sz="6000" dirty="0" smtClean="0"/>
              <a:t>Layers in the Ionosphere of Mars</a:t>
            </a:r>
            <a:br>
              <a:rPr lang="en-US" sz="6000" dirty="0" smtClean="0"/>
            </a:br>
            <a:r>
              <a:rPr lang="en-US" sz="6000" dirty="0" smtClean="0"/>
              <a:t>with Mars Express and MAVEN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4317828"/>
            <a:ext cx="9144000" cy="75402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A.J. Kopf, D.A. </a:t>
            </a:r>
            <a:r>
              <a:rPr lang="en-US" dirty="0" err="1" smtClean="0"/>
              <a:t>Gurnett</a:t>
            </a:r>
            <a:r>
              <a:rPr lang="en-US" dirty="0" smtClean="0"/>
              <a:t>, D.D. Morgan, and J.S. </a:t>
            </a:r>
            <a:r>
              <a:rPr lang="en-US" dirty="0" err="1" smtClean="0"/>
              <a:t>Halekas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7" y="5331353"/>
            <a:ext cx="1371600" cy="136870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168" y="5328456"/>
            <a:ext cx="137160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765" y="5648496"/>
            <a:ext cx="2739615" cy="73152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134523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MEX Orbit 13868 – 12/5/2014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8389810" cy="4351338"/>
          </a:xfrm>
        </p:spPr>
      </p:pic>
    </p:spTree>
    <p:extLst>
      <p:ext uri="{BB962C8B-B14F-4D97-AF65-F5344CB8AC3E}">
        <p14:creationId xmlns:p14="http://schemas.microsoft.com/office/powerpoint/2010/main" val="762936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NGIMS – Ion Analysis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10214487" cy="4351338"/>
          </a:xfrm>
        </p:spPr>
      </p:pic>
    </p:spTree>
    <p:extLst>
      <p:ext uri="{BB962C8B-B14F-4D97-AF65-F5344CB8AC3E}">
        <p14:creationId xmlns:p14="http://schemas.microsoft.com/office/powerpoint/2010/main" val="2882771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Density Peak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7"/>
            <a:ext cx="7356231" cy="4960617"/>
          </a:xfrm>
        </p:spPr>
      </p:pic>
      <p:sp>
        <p:nvSpPr>
          <p:cNvPr id="5" name="TextBox 4"/>
          <p:cNvSpPr txBox="1"/>
          <p:nvPr/>
        </p:nvSpPr>
        <p:spPr>
          <a:xfrm>
            <a:off x="8427304" y="1690687"/>
            <a:ext cx="2693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i="1" dirty="0" err="1" smtClean="0"/>
              <a:t>Bougher</a:t>
            </a:r>
            <a:r>
              <a:rPr lang="en-US" i="1" dirty="0" smtClean="0"/>
              <a:t>, et al (2015)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11267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Field Fluctuations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635124" cy="4935827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324" y="1690688"/>
            <a:ext cx="3633903" cy="4934169"/>
          </a:xfrm>
        </p:spPr>
      </p:pic>
    </p:spTree>
    <p:extLst>
      <p:ext uri="{BB962C8B-B14F-4D97-AF65-F5344CB8AC3E}">
        <p14:creationId xmlns:p14="http://schemas.microsoft.com/office/powerpoint/2010/main" val="1960799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– What We Know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649775"/>
            <a:ext cx="5025216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Solar Wind (SWIA)</a:t>
            </a:r>
          </a:p>
          <a:p>
            <a:r>
              <a:rPr lang="en-US" dirty="0" smtClean="0"/>
              <a:t>Features are a natural part of the Martian environment, appearing ~50% of the time in steady solar wind conditions.</a:t>
            </a:r>
          </a:p>
          <a:p>
            <a:r>
              <a:rPr lang="en-US" dirty="0" smtClean="0"/>
              <a:t>In more dynamic solar wind conditions, upper ionospheric layers generally will vanish entirely, until the wind settles into a more steady state.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649775"/>
            <a:ext cx="5033960" cy="43513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30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– What We Know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649775"/>
            <a:ext cx="5025216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Solar Wind (SWIA)</a:t>
            </a:r>
          </a:p>
          <a:p>
            <a:r>
              <a:rPr lang="en-US" dirty="0" smtClean="0"/>
              <a:t>Features are a natural part of the Martian environment, appearing ~50% of the time in steady solar wind conditions.</a:t>
            </a:r>
          </a:p>
          <a:p>
            <a:r>
              <a:rPr lang="en-US" dirty="0" smtClean="0"/>
              <a:t>In more dynamic solar wind conditions, upper ionospheric layers generally will vanish entirely, until the wind settles into a more steady state.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649775"/>
            <a:ext cx="5162914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Ion Composition (NGIMS)</a:t>
            </a:r>
          </a:p>
          <a:p>
            <a:r>
              <a:rPr lang="en-US" dirty="0" smtClean="0"/>
              <a:t>Largest component is the same as the main layer (O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+</a:t>
            </a:r>
            <a:r>
              <a:rPr lang="en-US" dirty="0" smtClean="0"/>
              <a:t>), with all others at least an order of magnitude lower in density</a:t>
            </a:r>
          </a:p>
          <a:p>
            <a:r>
              <a:rPr lang="en-US" dirty="0" smtClean="0"/>
              <a:t>Multiple ion densities enhanced, not just the dominant one</a:t>
            </a:r>
          </a:p>
          <a:p>
            <a:r>
              <a:rPr lang="en-US" dirty="0" smtClean="0"/>
              <a:t>Layers appear to coincide with local magnetic field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26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– What We Know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649775"/>
            <a:ext cx="5025216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Solar Wind (SWIA)</a:t>
            </a:r>
          </a:p>
          <a:p>
            <a:r>
              <a:rPr lang="en-US" dirty="0" smtClean="0"/>
              <a:t>Features are a natural part of the Martian environment, appearing ~50% of the time in steady solar wind conditions.</a:t>
            </a:r>
          </a:p>
          <a:p>
            <a:r>
              <a:rPr lang="en-US" dirty="0" smtClean="0"/>
              <a:t>In more dynamic solar wind conditions, upper ionospheric layers generally will vanish entirely, until the wind settles into a more steady state.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649775"/>
            <a:ext cx="5162914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Ion Composition (NGIMS)</a:t>
            </a:r>
          </a:p>
          <a:p>
            <a:r>
              <a:rPr lang="en-US" dirty="0" smtClean="0"/>
              <a:t>Largest component is the same as the main layer (O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+</a:t>
            </a:r>
            <a:r>
              <a:rPr lang="en-US" dirty="0" smtClean="0"/>
              <a:t>), with all others at least an order of magnitude lower in density</a:t>
            </a:r>
          </a:p>
          <a:p>
            <a:r>
              <a:rPr lang="en-US" dirty="0" smtClean="0"/>
              <a:t>Multiple ion densities enhanced, not just the dominant one</a:t>
            </a:r>
          </a:p>
          <a:p>
            <a:r>
              <a:rPr lang="en-US" dirty="0" smtClean="0"/>
              <a:t>Layers appear to coincide with local magnetic field features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20000" y="6001113"/>
            <a:ext cx="7943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Explanation – An instability-driven current region?</a:t>
            </a:r>
            <a:endParaRPr lang="en-US" sz="2800" b="1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456" y="5635049"/>
            <a:ext cx="3128543" cy="119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683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Sounding Principles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MARSIS ionospheric sounder aboard Mars Express studies the topside ionosphere</a:t>
            </a:r>
          </a:p>
          <a:p>
            <a:r>
              <a:rPr lang="en-US" dirty="0" smtClean="0"/>
              <a:t>Emits multi-frequency “chirp”, listens for reflected echo</a:t>
            </a:r>
          </a:p>
          <a:p>
            <a:r>
              <a:rPr lang="en-US" dirty="0" smtClean="0"/>
              <a:t>Reflection occurs when pulse frequency equals the plasma frequency</a:t>
            </a:r>
          </a:p>
          <a:p>
            <a:r>
              <a:rPr lang="en-US" dirty="0" smtClean="0"/>
              <a:t>Cusps appear at density profile maximums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019" y="1825625"/>
            <a:ext cx="4385600" cy="4351338"/>
          </a:xfrm>
        </p:spPr>
      </p:pic>
    </p:spTree>
    <p:extLst>
      <p:ext uri="{BB962C8B-B14F-4D97-AF65-F5344CB8AC3E}">
        <p14:creationId xmlns:p14="http://schemas.microsoft.com/office/powerpoint/2010/main" val="1778114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in the Upper Ionosphere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MARSIS spectrograms often show additional cusps at frequencies well below the maximum plasma frequency of the ionosphere</a:t>
            </a:r>
          </a:p>
          <a:p>
            <a:r>
              <a:rPr lang="en-US" dirty="0" smtClean="0"/>
              <a:t>This indicates additional density maximums at higher altitudes in the ionosphere</a:t>
            </a:r>
          </a:p>
          <a:p>
            <a:r>
              <a:rPr lang="en-US" dirty="0" smtClean="0"/>
              <a:t>These features are spatially variable and transient in time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929" y="1825625"/>
            <a:ext cx="3527779" cy="4351338"/>
          </a:xfrm>
        </p:spPr>
      </p:pic>
    </p:spTree>
    <p:extLst>
      <p:ext uri="{BB962C8B-B14F-4D97-AF65-F5344CB8AC3E}">
        <p14:creationId xmlns:p14="http://schemas.microsoft.com/office/powerpoint/2010/main" val="496957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and Transient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While the altitude and density of the main layer are roughly constant, those of this upper layer vary widely.</a:t>
            </a:r>
            <a:endParaRPr lang="en-US" dirty="0"/>
          </a:p>
          <a:p>
            <a:pPr lvl="1"/>
            <a:r>
              <a:rPr lang="en-US" dirty="0" smtClean="0"/>
              <a:t>Altitude of 180-220 km</a:t>
            </a:r>
          </a:p>
          <a:p>
            <a:r>
              <a:rPr lang="en-US" dirty="0" smtClean="0"/>
              <a:t>Appearance is also highly transient, coming and going at irregular intervals, but still present up to about 50% of the time on the day side.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838" y="2219662"/>
            <a:ext cx="5033962" cy="3563264"/>
          </a:xfrm>
        </p:spPr>
      </p:pic>
    </p:spTree>
    <p:extLst>
      <p:ext uri="{BB962C8B-B14F-4D97-AF65-F5344CB8AC3E}">
        <p14:creationId xmlns:p14="http://schemas.microsoft.com/office/powerpoint/2010/main" val="968712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MAVEN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20000" y="1684944"/>
            <a:ext cx="5025216" cy="5032375"/>
          </a:xfrm>
        </p:spPr>
        <p:txBody>
          <a:bodyPr>
            <a:normAutofit/>
          </a:bodyPr>
          <a:lstStyle/>
          <a:p>
            <a:r>
              <a:rPr lang="en-US" dirty="0" smtClean="0"/>
              <a:t>Mars Express, with its higher orbit, is limited in its ability to analyze key characteristics of these features directly</a:t>
            </a:r>
          </a:p>
          <a:p>
            <a:r>
              <a:rPr lang="en-US" dirty="0" smtClean="0"/>
              <a:t>MAVEN dips significantly lower into the ionosphere, and carries a few key instruments:</a:t>
            </a:r>
          </a:p>
          <a:p>
            <a:pPr lvl="1"/>
            <a:r>
              <a:rPr lang="en-US" dirty="0" smtClean="0"/>
              <a:t>SWIA – A solar wind analyzer than can determine densities, temperatures, and velocities</a:t>
            </a:r>
          </a:p>
          <a:p>
            <a:pPr lvl="1"/>
            <a:r>
              <a:rPr lang="en-US" dirty="0" smtClean="0"/>
              <a:t>NGIMS – A mass spectrometer that can determine ionospheric ion composition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150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110951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Wind Study – Density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825625"/>
            <a:ext cx="8397304" cy="4351338"/>
          </a:xfrm>
        </p:spPr>
      </p:pic>
    </p:spTree>
    <p:extLst>
      <p:ext uri="{BB962C8B-B14F-4D97-AF65-F5344CB8AC3E}">
        <p14:creationId xmlns:p14="http://schemas.microsoft.com/office/powerpoint/2010/main" val="3884658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Wind Study – Velocity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825625"/>
            <a:ext cx="8396118" cy="4351338"/>
          </a:xfrm>
        </p:spPr>
      </p:pic>
    </p:spTree>
    <p:extLst>
      <p:ext uri="{BB962C8B-B14F-4D97-AF65-F5344CB8AC3E}">
        <p14:creationId xmlns:p14="http://schemas.microsoft.com/office/powerpoint/2010/main" val="136320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MEX Orbit 13864 – 12/5/2014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8389810" cy="4351338"/>
          </a:xfrm>
        </p:spPr>
      </p:pic>
    </p:spTree>
    <p:extLst>
      <p:ext uri="{BB962C8B-B14F-4D97-AF65-F5344CB8AC3E}">
        <p14:creationId xmlns:p14="http://schemas.microsoft.com/office/powerpoint/2010/main" val="380265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MEX Orbit 13866 – 12/5/2014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8389810" cy="4351338"/>
          </a:xfrm>
        </p:spPr>
      </p:pic>
    </p:spTree>
    <p:extLst>
      <p:ext uri="{BB962C8B-B14F-4D97-AF65-F5344CB8AC3E}">
        <p14:creationId xmlns:p14="http://schemas.microsoft.com/office/powerpoint/2010/main" val="930130251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37</TotalTime>
  <Words>541</Words>
  <Application>Microsoft Office PowerPoint</Application>
  <PresentationFormat>Widescreen</PresentationFormat>
  <Paragraphs>50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Corbel</vt:lpstr>
      <vt:lpstr>Depth</vt:lpstr>
      <vt:lpstr>Understanding the Transient Layers in the Ionosphere of Mars with Mars Express and MAVEN</vt:lpstr>
      <vt:lpstr>Sounding Principles</vt:lpstr>
      <vt:lpstr>Structure in the Upper Ionosphere</vt:lpstr>
      <vt:lpstr>Variable and Transient</vt:lpstr>
      <vt:lpstr>Enter MAVEN</vt:lpstr>
      <vt:lpstr>Solar Wind Study – Density</vt:lpstr>
      <vt:lpstr>Solar Wind Study – Velocity</vt:lpstr>
      <vt:lpstr>MEX Orbit 13864 – 12/5/2014</vt:lpstr>
      <vt:lpstr>MEX Orbit 13866 – 12/5/2014</vt:lpstr>
      <vt:lpstr>MEX Orbit 13868 – 12/5/2014</vt:lpstr>
      <vt:lpstr>NGIMS – Ion Analysis</vt:lpstr>
      <vt:lpstr>Second Density Peak</vt:lpstr>
      <vt:lpstr>Magnetic Field Fluctuations</vt:lpstr>
      <vt:lpstr>Conclusions – What We Know Now</vt:lpstr>
      <vt:lpstr>Conclusions – What We Know Now</vt:lpstr>
      <vt:lpstr>Conclusions – What We Know Now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Transient Layers in the Ionosphere of Mars with Mars Express and MAVEN</dc:title>
  <dc:creator>Andy</dc:creator>
  <cp:lastModifiedBy>Andy</cp:lastModifiedBy>
  <cp:revision>5</cp:revision>
  <dcterms:created xsi:type="dcterms:W3CDTF">2015-12-09T17:31:53Z</dcterms:created>
  <dcterms:modified xsi:type="dcterms:W3CDTF">2015-12-09T18:09:49Z</dcterms:modified>
</cp:coreProperties>
</file>