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7" r:id="rId2"/>
    <p:sldId id="275" r:id="rId3"/>
    <p:sldId id="258" r:id="rId4"/>
    <p:sldId id="259" r:id="rId5"/>
    <p:sldId id="260" r:id="rId6"/>
    <p:sldId id="261" r:id="rId7"/>
    <p:sldId id="262" r:id="rId8"/>
    <p:sldId id="271" r:id="rId9"/>
    <p:sldId id="270" r:id="rId10"/>
    <p:sldId id="273" r:id="rId11"/>
    <p:sldId id="272" r:id="rId12"/>
    <p:sldId id="274" r:id="rId13"/>
    <p:sldId id="263" r:id="rId14"/>
    <p:sldId id="265" r:id="rId15"/>
    <p:sldId id="281" r:id="rId16"/>
    <p:sldId id="279" r:id="rId17"/>
    <p:sldId id="276" r:id="rId18"/>
    <p:sldId id="269" r:id="rId19"/>
    <p:sldId id="277" r:id="rId20"/>
    <p:sldId id="278" r:id="rId21"/>
    <p:sldId id="267" r:id="rId22"/>
    <p:sldId id="268" r:id="rId23"/>
    <p:sldId id="28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38794926004228336"/>
          <c:y val="1.7211703958691909E-2"/>
        </c:manualLayout>
      </c:layout>
      <c:spPr>
        <a:noFill/>
        <a:ln w="23072">
          <a:noFill/>
        </a:ln>
      </c:spPr>
      <c:txPr>
        <a:bodyPr/>
        <a:lstStyle/>
        <a:p>
          <a:pPr>
            <a:defRPr sz="13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8.3509513742071911E-2"/>
          <c:y val="0.13597246127366611"/>
          <c:w val="0.62896405919661735"/>
          <c:h val="0.71600688468158369"/>
        </c:manualLayout>
      </c:layout>
      <c:scatterChart>
        <c:scatterStyle val="lineMarker"/>
        <c:ser>
          <c:idx val="0"/>
          <c:order val="0"/>
          <c:tx>
            <c:v>Probability of Detection</c:v>
          </c:tx>
          <c:spPr>
            <a:ln w="25956">
              <a:noFill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errBars>
            <c:errDir val="y"/>
            <c:errBarType val="both"/>
            <c:errValType val="fixedVal"/>
            <c:val val="4"/>
            <c:spPr>
              <a:ln w="11536">
                <a:solidFill>
                  <a:srgbClr val="000000"/>
                </a:solidFill>
                <a:prstDash val="solid"/>
              </a:ln>
            </c:spPr>
          </c:errBars>
          <c:xVal>
            <c:numRef>
              <c:f>Sheet2!$A$2:$A$24</c:f>
              <c:numCache>
                <c:formatCode>General</c:formatCode>
                <c:ptCount val="23"/>
                <c:pt idx="0">
                  <c:v>43</c:v>
                </c:pt>
                <c:pt idx="1">
                  <c:v>45</c:v>
                </c:pt>
                <c:pt idx="2">
                  <c:v>47</c:v>
                </c:pt>
                <c:pt idx="3">
                  <c:v>49</c:v>
                </c:pt>
                <c:pt idx="4">
                  <c:v>51</c:v>
                </c:pt>
                <c:pt idx="5">
                  <c:v>53</c:v>
                </c:pt>
                <c:pt idx="6">
                  <c:v>55</c:v>
                </c:pt>
                <c:pt idx="7">
                  <c:v>57</c:v>
                </c:pt>
                <c:pt idx="8">
                  <c:v>59</c:v>
                </c:pt>
                <c:pt idx="9">
                  <c:v>61</c:v>
                </c:pt>
                <c:pt idx="10">
                  <c:v>63</c:v>
                </c:pt>
                <c:pt idx="11">
                  <c:v>65</c:v>
                </c:pt>
                <c:pt idx="12">
                  <c:v>67</c:v>
                </c:pt>
                <c:pt idx="13">
                  <c:v>69</c:v>
                </c:pt>
                <c:pt idx="14">
                  <c:v>71</c:v>
                </c:pt>
                <c:pt idx="15">
                  <c:v>73</c:v>
                </c:pt>
                <c:pt idx="16">
                  <c:v>75</c:v>
                </c:pt>
                <c:pt idx="17">
                  <c:v>77</c:v>
                </c:pt>
                <c:pt idx="18">
                  <c:v>79</c:v>
                </c:pt>
                <c:pt idx="19">
                  <c:v>81</c:v>
                </c:pt>
                <c:pt idx="20">
                  <c:v>83</c:v>
                </c:pt>
                <c:pt idx="21">
                  <c:v>85</c:v>
                </c:pt>
                <c:pt idx="22">
                  <c:v>87</c:v>
                </c:pt>
              </c:numCache>
            </c:numRef>
          </c:xVal>
          <c:yVal>
            <c:numRef>
              <c:f>Sheet2!$E$2:$E$24</c:f>
              <c:numCache>
                <c:formatCode>General</c:formatCode>
                <c:ptCount val="23"/>
                <c:pt idx="0">
                  <c:v>53.571428571428555</c:v>
                </c:pt>
                <c:pt idx="1">
                  <c:v>53.293303571428581</c:v>
                </c:pt>
                <c:pt idx="2">
                  <c:v>49.528153153153163</c:v>
                </c:pt>
                <c:pt idx="3">
                  <c:v>45.067932489451479</c:v>
                </c:pt>
                <c:pt idx="4">
                  <c:v>43.331034482758618</c:v>
                </c:pt>
                <c:pt idx="5">
                  <c:v>40.059395973154366</c:v>
                </c:pt>
                <c:pt idx="6">
                  <c:v>39.821830985915497</c:v>
                </c:pt>
                <c:pt idx="7">
                  <c:v>40.7675572519084</c:v>
                </c:pt>
                <c:pt idx="8">
                  <c:v>39.268750000000018</c:v>
                </c:pt>
                <c:pt idx="9">
                  <c:v>41.740209790209789</c:v>
                </c:pt>
                <c:pt idx="10">
                  <c:v>36.48193548387097</c:v>
                </c:pt>
                <c:pt idx="11">
                  <c:v>34.70261627906978</c:v>
                </c:pt>
                <c:pt idx="12">
                  <c:v>34.502023121387275</c:v>
                </c:pt>
                <c:pt idx="13">
                  <c:v>36.24807692307693</c:v>
                </c:pt>
                <c:pt idx="14">
                  <c:v>30.463030303030298</c:v>
                </c:pt>
                <c:pt idx="15">
                  <c:v>31.788988095238096</c:v>
                </c:pt>
                <c:pt idx="16">
                  <c:v>27.317391304347833</c:v>
                </c:pt>
                <c:pt idx="17">
                  <c:v>21.665517241379305</c:v>
                </c:pt>
                <c:pt idx="18">
                  <c:v>19.460619469026547</c:v>
                </c:pt>
                <c:pt idx="19">
                  <c:v>16.534210526315793</c:v>
                </c:pt>
                <c:pt idx="20">
                  <c:v>13.425213675213675</c:v>
                </c:pt>
                <c:pt idx="21">
                  <c:v>8.4147321428571438</c:v>
                </c:pt>
                <c:pt idx="22">
                  <c:v>5.5114035087719309</c:v>
                </c:pt>
              </c:numCache>
            </c:numRef>
          </c:yVal>
        </c:ser>
        <c:axId val="51611520"/>
        <c:axId val="51613696"/>
      </c:scatterChart>
      <c:valAx>
        <c:axId val="51611520"/>
        <c:scaling>
          <c:orientation val="minMax"/>
          <c:max val="90"/>
          <c:min val="40"/>
        </c:scaling>
        <c:axPos val="b"/>
        <c:title>
          <c:tx>
            <c:rich>
              <a:bodyPr/>
              <a:lstStyle/>
              <a:p>
                <a:pPr>
                  <a:defRPr sz="111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SZA</a:t>
                </a:r>
              </a:p>
            </c:rich>
          </c:tx>
          <c:layout>
            <c:manualLayout>
              <c:xMode val="edge"/>
              <c:yMode val="edge"/>
              <c:x val="0.37843551797040181"/>
              <c:y val="0.91222030981067126"/>
            </c:manualLayout>
          </c:layout>
          <c:spPr>
            <a:noFill/>
            <a:ln w="23072">
              <a:noFill/>
            </a:ln>
          </c:spPr>
        </c:title>
        <c:numFmt formatCode="General" sourceLinked="1"/>
        <c:tickLblPos val="nextTo"/>
        <c:spPr>
          <a:ln w="28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4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613696"/>
        <c:crosses val="autoZero"/>
        <c:crossBetween val="midCat"/>
        <c:majorUnit val="5"/>
      </c:valAx>
      <c:valAx>
        <c:axId val="51613696"/>
        <c:scaling>
          <c:orientation val="minMax"/>
        </c:scaling>
        <c:axPos val="l"/>
        <c:majorGridlines>
          <c:spPr>
            <a:ln w="2884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1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Percent Probability</a:t>
                </a:r>
              </a:p>
            </c:rich>
          </c:tx>
          <c:layout>
            <c:manualLayout>
              <c:xMode val="edge"/>
              <c:yMode val="edge"/>
              <c:x val="2.11416490486258E-2"/>
              <c:y val="0.36488812392426867"/>
            </c:manualLayout>
          </c:layout>
          <c:spPr>
            <a:noFill/>
            <a:ln w="23072">
              <a:noFill/>
            </a:ln>
          </c:spPr>
        </c:title>
        <c:numFmt formatCode="General" sourceLinked="1"/>
        <c:tickLblPos val="nextTo"/>
        <c:spPr>
          <a:ln w="28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4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611520"/>
        <c:crosses val="autoZero"/>
        <c:crossBetween val="midCat"/>
      </c:valAx>
      <c:spPr>
        <a:solidFill>
          <a:srgbClr val="C0C0C0"/>
        </a:solidFill>
        <a:ln w="1153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930232558139539"/>
          <c:y val="0.46815834767641995"/>
          <c:w val="0.20613107822410145"/>
          <c:h val="4.3029259896729774E-2"/>
        </c:manualLayout>
      </c:layout>
      <c:spPr>
        <a:solidFill>
          <a:srgbClr val="FFFFFF"/>
        </a:solidFill>
        <a:ln w="2884">
          <a:solidFill>
            <a:srgbClr val="000000"/>
          </a:solidFill>
          <a:prstDash val="solid"/>
        </a:ln>
      </c:spPr>
      <c:txPr>
        <a:bodyPr/>
        <a:lstStyle/>
        <a:p>
          <a:pPr>
            <a:defRPr sz="98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2884">
      <a:solidFill>
        <a:srgbClr val="000000"/>
      </a:solidFill>
      <a:prstDash val="solid"/>
    </a:ln>
  </c:spPr>
  <c:txPr>
    <a:bodyPr/>
    <a:lstStyle/>
    <a:p>
      <a:pPr>
        <a:defRPr sz="104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AD0AD9A-36AF-4FD9-9415-25BC7B216C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5FF4F-53E1-4749-84E2-3511B417C676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B775C-C4EC-4BBC-AED9-4623CC0C8FC2}" type="slidenum">
              <a:rPr lang="en-US"/>
              <a:pPr/>
              <a:t>10</a:t>
            </a:fld>
            <a:endParaRPr lang="en-US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545B2-8506-4102-B47C-55805DD55762}" type="slidenum">
              <a:rPr lang="en-US"/>
              <a:pPr/>
              <a:t>11</a:t>
            </a:fld>
            <a:endParaRPr 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D170F-45AE-4B10-87CB-2D471529BFC9}" type="slidenum">
              <a:rPr lang="en-US"/>
              <a:pPr/>
              <a:t>12</a:t>
            </a:fld>
            <a:endParaRPr 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4156F6-7E1C-4F39-A9AD-4D6BBB8C1D8D}" type="slidenum">
              <a:rPr lang="en-US"/>
              <a:pPr/>
              <a:t>13</a:t>
            </a:fld>
            <a:endParaRPr 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5B081-67F2-4D12-97ED-C53D25A58924}" type="slidenum">
              <a:rPr lang="en-US"/>
              <a:pPr/>
              <a:t>14</a:t>
            </a:fld>
            <a:endParaRPr 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AF846-513D-430E-8A84-0924329F63FB}" type="slidenum">
              <a:rPr lang="en-US"/>
              <a:pPr/>
              <a:t>15</a:t>
            </a:fld>
            <a:endParaRPr 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685A4-BC83-4ED5-9369-387208C826A6}" type="slidenum">
              <a:rPr lang="en-US"/>
              <a:pPr/>
              <a:t>16</a:t>
            </a:fld>
            <a:endParaRPr 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74AA2-50CC-4C7B-8CDC-EEB161478D91}" type="slidenum">
              <a:rPr lang="en-US"/>
              <a:pPr/>
              <a:t>17</a:t>
            </a:fld>
            <a:endParaRPr lang="en-US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A7BA2-2ED8-44EF-A12F-4A16E22DBAD0}" type="slidenum">
              <a:rPr lang="en-US"/>
              <a:pPr/>
              <a:t>18</a:t>
            </a:fld>
            <a:endParaRPr 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7F51A-2443-48EF-9408-C2E735F89CB7}" type="slidenum">
              <a:rPr lang="en-US"/>
              <a:pPr/>
              <a:t>19</a:t>
            </a:fld>
            <a:endParaRPr 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A36D9-BECF-4726-A079-808A68FACCE4}" type="slidenum">
              <a:rPr lang="en-US"/>
              <a:pPr/>
              <a:t>2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9BBEF-D50A-49DF-8A1C-4F4ECE4F8F12}" type="slidenum">
              <a:rPr lang="en-US"/>
              <a:pPr/>
              <a:t>20</a:t>
            </a:fld>
            <a:endParaRPr 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4FF58-CE76-49F2-9922-F69CF6168D76}" type="slidenum">
              <a:rPr lang="en-US"/>
              <a:pPr/>
              <a:t>21</a:t>
            </a:fld>
            <a:endParaRPr lang="en-US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13AFD-5F7D-4D40-9ACD-0E10A3A899DD}" type="slidenum">
              <a:rPr lang="en-US"/>
              <a:pPr/>
              <a:t>22</a:t>
            </a:fld>
            <a:endParaRPr 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1675B-40B6-417F-8AE7-B5033411EB50}" type="slidenum">
              <a:rPr lang="en-US"/>
              <a:pPr/>
              <a:t>23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A66BC-298D-4FA9-A694-86BA29771A6F}" type="slidenum">
              <a:rPr lang="en-US"/>
              <a:pPr/>
              <a:t>3</a:t>
            </a:fld>
            <a:endParaRPr lang="en-US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A10F7-14A6-4A76-A555-D9C3647C90A3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7AA67-E458-44FF-ABF6-DE31201B16DB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177BE-C6A2-49E3-B89B-2C112EA4D75D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255ED-B6CA-446A-B450-1395565A6FA4}" type="slidenum">
              <a:rPr lang="en-US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A2C45-8C69-4F51-BD53-51C73EBC7036}" type="slidenum">
              <a:rPr lang="en-US"/>
              <a:pPr/>
              <a:t>8</a:t>
            </a:fld>
            <a:endParaRPr 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9B8C0-F6A0-461B-885B-8E3EF73427DC}" type="slidenum">
              <a:rPr lang="en-US"/>
              <a:pPr/>
              <a:t>9</a:t>
            </a:fld>
            <a:endParaRPr 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CF10E7-C157-4BC7-8D95-AE5CB9A2D1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D8E18-8A26-4D50-8563-8C2EBB0CD6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6792C-BA26-4F1D-A42C-F3709E25FC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4702EFC-7BBC-415D-8362-06C1245AA7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C8D93F-C56E-408D-B65B-709A1677A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5B952-8065-449C-A73F-7B58BAF48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F4C52-1195-4E98-AF39-17824C28FF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5AC8B-0D50-44DF-921E-D38064BDF5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12032-159E-44F9-806F-2F3002CF8E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5C8CE-15A4-4714-A7BE-C525F03F69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9B148-8843-4213-BEDF-4CF2AE3DB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9D0B3-5863-4552-8317-C92D620FF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AE1F3-F530-402A-9238-89EDD7C7E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67FBAEC-2182-410E-A504-1A1C51A77F2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736725"/>
          </a:xfrm>
        </p:spPr>
        <p:txBody>
          <a:bodyPr/>
          <a:lstStyle/>
          <a:p>
            <a:r>
              <a:rPr lang="en-US" sz="4800"/>
              <a:t>Upper Layers in the Topside of the Martian Ionosphere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/>
              <a:t>Andrew J. Kopf</a:t>
            </a:r>
          </a:p>
          <a:p>
            <a:r>
              <a:rPr lang="en-US" sz="2400" i="1"/>
              <a:t>D.A. Gurnett, D.L. Kirchner, D.D. Morgan</a:t>
            </a:r>
          </a:p>
          <a:p>
            <a:r>
              <a:rPr lang="en-US" sz="2400" i="1"/>
              <a:t>The University of Iowa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Case 2: A Clear Cusp</a:t>
            </a:r>
          </a:p>
        </p:txBody>
      </p:sp>
      <p:pic>
        <p:nvPicPr>
          <p:cNvPr id="43011" name="Picture 3" descr="thirdlayer3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016000"/>
            <a:ext cx="7772400" cy="5397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Theoretical Ionospheric Model</a:t>
            </a:r>
          </a:p>
        </p:txBody>
      </p:sp>
      <p:pic>
        <p:nvPicPr>
          <p:cNvPr id="41992" name="Picture 8" descr="PictureB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158875"/>
            <a:ext cx="7391400" cy="5205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Possible Explanations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O</a:t>
            </a:r>
            <a:r>
              <a:rPr lang="en-US" sz="2800" baseline="30000"/>
              <a:t>+</a:t>
            </a:r>
            <a:r>
              <a:rPr lang="en-US" sz="2800"/>
              <a:t> ions</a:t>
            </a:r>
          </a:p>
          <a:p>
            <a:r>
              <a:rPr lang="en-US" sz="2800"/>
              <a:t>Ionization by energetic electrons, solar wind</a:t>
            </a:r>
          </a:p>
          <a:p>
            <a:r>
              <a:rPr lang="en-US" sz="2800"/>
              <a:t>Mars’ crustal magnetic field</a:t>
            </a:r>
          </a:p>
          <a:p>
            <a:r>
              <a:rPr lang="en-US" sz="2800"/>
              <a:t>Transport by solar wind</a:t>
            </a:r>
          </a:p>
          <a:p>
            <a:r>
              <a:rPr lang="en-US" sz="2800"/>
              <a:t>Kelvin-Helmholz instability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O</a:t>
            </a:r>
            <a:r>
              <a:rPr lang="en-US" baseline="30000"/>
              <a:t>+</a:t>
            </a:r>
            <a:r>
              <a:rPr lang="en-US"/>
              <a:t> ions?</a:t>
            </a:r>
          </a:p>
        </p:txBody>
      </p:sp>
      <p:pic>
        <p:nvPicPr>
          <p:cNvPr id="19459" name="Picture 3" descr="theory6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968375"/>
            <a:ext cx="7239000" cy="5434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Solar Effect on Detection</a:t>
            </a:r>
          </a:p>
        </p:txBody>
      </p:sp>
      <p:graphicFrame>
        <p:nvGraphicFramePr>
          <p:cNvPr id="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457200" y="1066800"/>
          <a:ext cx="8305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Main Layer SZA Dependence</a:t>
            </a:r>
          </a:p>
        </p:txBody>
      </p:sp>
      <p:pic>
        <p:nvPicPr>
          <p:cNvPr id="67587" name="Picture 3" descr="A-D05-211-4_blue_background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990600"/>
            <a:ext cx="8001000" cy="5530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Solar Wind - Oblique Echoes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sz="2400"/>
              <a:t>Reflection off upward bulge in the ionosphere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Open field lines connect to the solar wind, allowing it to heat lower levels of the ionosphere, thus increasing n</a:t>
            </a:r>
            <a:r>
              <a:rPr lang="en-US" sz="2400" baseline="-25000"/>
              <a:t>e</a:t>
            </a:r>
            <a:endParaRPr lang="en-US" sz="2400"/>
          </a:p>
        </p:txBody>
      </p:sp>
      <p:pic>
        <p:nvPicPr>
          <p:cNvPr id="6349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600200"/>
            <a:ext cx="6934200" cy="3810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Magnetic Field Effects?</a:t>
            </a:r>
          </a:p>
        </p:txBody>
      </p:sp>
      <p:pic>
        <p:nvPicPr>
          <p:cNvPr id="54275" name="Picture 3" descr="new_map_mars_magnetic_field_2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990600"/>
            <a:ext cx="8229600" cy="54864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Transport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Transport could be a major contributor in creating this sudden change in density as a result of the lack of a global magnetic field</a:t>
            </a:r>
          </a:p>
        </p:txBody>
      </p:sp>
      <p:pic>
        <p:nvPicPr>
          <p:cNvPr id="35844" name="Picture 4" descr="040914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2274888"/>
            <a:ext cx="7010400" cy="40370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Kelvin-Helmholtz Instability</a:t>
            </a:r>
          </a:p>
        </p:txBody>
      </p:sp>
      <p:pic>
        <p:nvPicPr>
          <p:cNvPr id="58374" name="Picture 6" descr="rollsT3p0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222375"/>
            <a:ext cx="7772400" cy="5178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60" name="Group 8"/>
          <p:cNvGrpSpPr>
            <a:grpSpLocks noChangeAspect="1"/>
          </p:cNvGrpSpPr>
          <p:nvPr/>
        </p:nvGrpSpPr>
        <p:grpSpPr bwMode="auto">
          <a:xfrm>
            <a:off x="1974850" y="304800"/>
            <a:ext cx="5253038" cy="6248400"/>
            <a:chOff x="1244" y="192"/>
            <a:chExt cx="3309" cy="3936"/>
          </a:xfrm>
        </p:grpSpPr>
        <p:sp>
          <p:nvSpPr>
            <p:cNvPr id="49159" name="AutoShape 7"/>
            <p:cNvSpPr>
              <a:spLocks noChangeAspect="1" noChangeArrowheads="1" noTextEdit="1"/>
            </p:cNvSpPr>
            <p:nvPr/>
          </p:nvSpPr>
          <p:spPr bwMode="auto">
            <a:xfrm>
              <a:off x="1244" y="192"/>
              <a:ext cx="3309" cy="3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9161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44" y="192"/>
              <a:ext cx="3316" cy="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Recall: The Second Cusp</a:t>
            </a:r>
          </a:p>
        </p:txBody>
      </p:sp>
      <p:pic>
        <p:nvPicPr>
          <p:cNvPr id="60419" name="Picture 3" descr="out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930275"/>
            <a:ext cx="7772400" cy="5489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A Third Cusp</a:t>
            </a:r>
          </a:p>
        </p:txBody>
      </p:sp>
      <p:pic>
        <p:nvPicPr>
          <p:cNvPr id="27651" name="Picture 3" descr="thirdlayer3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016000"/>
            <a:ext cx="7772400" cy="5397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Combined Density Profile</a:t>
            </a:r>
          </a:p>
        </p:txBody>
      </p:sp>
      <p:pic>
        <p:nvPicPr>
          <p:cNvPr id="29699" name="Picture 3" descr="9edited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143000"/>
            <a:ext cx="7391400" cy="5486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Upper layer properties correlate well theory and previous measurements of O</a:t>
            </a:r>
            <a:r>
              <a:rPr lang="en-US" sz="2400" baseline="30000"/>
              <a:t>+</a:t>
            </a:r>
            <a:r>
              <a:rPr lang="en-US" sz="2400"/>
              <a:t> ions</a:t>
            </a:r>
          </a:p>
          <a:p>
            <a:endParaRPr lang="en-US" sz="1200"/>
          </a:p>
          <a:p>
            <a:r>
              <a:rPr lang="en-US" sz="2400"/>
              <a:t>Ability to detect feature appears to be a function of SZA</a:t>
            </a:r>
          </a:p>
          <a:p>
            <a:endParaRPr lang="en-US" sz="1200"/>
          </a:p>
          <a:p>
            <a:r>
              <a:rPr lang="en-US" sz="2400"/>
              <a:t>Feature may also be due to a number of other factors, including magnetic field effects, transport, and Kelvin-Helmholz instabilities</a:t>
            </a:r>
          </a:p>
          <a:p>
            <a:endParaRPr lang="en-US" sz="1200"/>
          </a:p>
          <a:p>
            <a:r>
              <a:rPr lang="en-US" sz="2400"/>
              <a:t>Third layer detected, possibly due to Hydrogen 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ory3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74638"/>
            <a:ext cx="8001000" cy="62023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A Second Cusp</a:t>
            </a:r>
          </a:p>
        </p:txBody>
      </p:sp>
      <p:pic>
        <p:nvPicPr>
          <p:cNvPr id="11267" name="Picture 3" descr="out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930275"/>
            <a:ext cx="7772400" cy="5489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Density Profile</a:t>
            </a:r>
          </a:p>
        </p:txBody>
      </p:sp>
      <p:pic>
        <p:nvPicPr>
          <p:cNvPr id="13317" name="Picture 5" descr="density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195388"/>
            <a:ext cx="8077200" cy="51292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Chapman Fit</a:t>
            </a:r>
          </a:p>
        </p:txBody>
      </p:sp>
      <p:pic>
        <p:nvPicPr>
          <p:cNvPr id="15363" name="Picture 3" descr="ajk6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208088"/>
            <a:ext cx="8077200" cy="51355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this second layer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Altitude = 200 km (average)</a:t>
            </a:r>
          </a:p>
          <a:p>
            <a:pPr>
              <a:lnSpc>
                <a:spcPct val="90000"/>
              </a:lnSpc>
            </a:pPr>
            <a:r>
              <a:rPr lang="en-US" sz="2800"/>
              <a:t>Max Electron Density = 4-6 x 10</a:t>
            </a:r>
            <a:r>
              <a:rPr lang="en-US" sz="2800" baseline="30000"/>
              <a:t>4</a:t>
            </a:r>
            <a:r>
              <a:rPr lang="en-US" sz="2800"/>
              <a:t> cm</a:t>
            </a:r>
            <a:r>
              <a:rPr lang="en-US" sz="2800" baseline="30000"/>
              <a:t>-3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400"/>
              <a:t>(Mean 48,000 cm</a:t>
            </a:r>
            <a:r>
              <a:rPr lang="en-US" sz="2400" baseline="30000"/>
              <a:t>-3</a:t>
            </a:r>
            <a:r>
              <a:rPr lang="en-US" sz="2400"/>
              <a:t>)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sz="2800"/>
              <a:t>Compare to Main Layer: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Altitude = 130 km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Density = 2 x 10</a:t>
            </a:r>
            <a:r>
              <a:rPr lang="en-US" sz="2400" baseline="30000"/>
              <a:t>5</a:t>
            </a:r>
            <a:r>
              <a:rPr lang="en-US" sz="2400"/>
              <a:t> cm</a:t>
            </a:r>
            <a:r>
              <a:rPr lang="en-US" sz="2400" baseline="30000"/>
              <a:t>-3</a:t>
            </a:r>
          </a:p>
          <a:p>
            <a:pPr>
              <a:lnSpc>
                <a:spcPct val="90000"/>
              </a:lnSpc>
            </a:pPr>
            <a:endParaRPr lang="en-US" sz="1200" baseline="30000"/>
          </a:p>
          <a:p>
            <a:pPr>
              <a:lnSpc>
                <a:spcPct val="90000"/>
              </a:lnSpc>
            </a:pPr>
            <a:r>
              <a:rPr lang="en-US" sz="2800"/>
              <a:t>Two questions: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What is happening physically?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Why is this happening?  (What mechanism?)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Case 1: Smooth Transition</a:t>
            </a:r>
          </a:p>
        </p:txBody>
      </p:sp>
      <p:pic>
        <p:nvPicPr>
          <p:cNvPr id="38915" name="Picture 3" descr="thirdlayer1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066800"/>
            <a:ext cx="7696200" cy="53863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Theoretical Ionospheric Model</a:t>
            </a:r>
          </a:p>
        </p:txBody>
      </p:sp>
      <p:pic>
        <p:nvPicPr>
          <p:cNvPr id="37895" name="Picture 7" descr="PictureA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158875"/>
            <a:ext cx="7391400" cy="5207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197</TotalTime>
  <Words>304</Words>
  <Application>Microsoft PowerPoint</Application>
  <PresentationFormat>On-screen Show (4:3)</PresentationFormat>
  <Paragraphs>85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Tahoma</vt:lpstr>
      <vt:lpstr>Times New Roman</vt:lpstr>
      <vt:lpstr>Wingdings</vt:lpstr>
      <vt:lpstr>Slit</vt:lpstr>
      <vt:lpstr>Upper Layers in the Topside of the Martian Ionosphere</vt:lpstr>
      <vt:lpstr>Slide 2</vt:lpstr>
      <vt:lpstr>Slide 3</vt:lpstr>
      <vt:lpstr>A Second Cusp</vt:lpstr>
      <vt:lpstr>Density Profile</vt:lpstr>
      <vt:lpstr>Chapman Fit</vt:lpstr>
      <vt:lpstr>Properties of this second layer</vt:lpstr>
      <vt:lpstr>Case 1: Smooth Transition</vt:lpstr>
      <vt:lpstr>Theoretical Ionospheric Model</vt:lpstr>
      <vt:lpstr>Case 2: A Clear Cusp</vt:lpstr>
      <vt:lpstr>Theoretical Ionospheric Model</vt:lpstr>
      <vt:lpstr>Possible Explanations</vt:lpstr>
      <vt:lpstr>O+ ions?</vt:lpstr>
      <vt:lpstr>Solar Effect on Detection</vt:lpstr>
      <vt:lpstr>Main Layer SZA Dependence</vt:lpstr>
      <vt:lpstr>Solar Wind - Oblique Echoes</vt:lpstr>
      <vt:lpstr>Magnetic Field Effects?</vt:lpstr>
      <vt:lpstr>Transport</vt:lpstr>
      <vt:lpstr>Kelvin-Helmholtz Instability</vt:lpstr>
      <vt:lpstr>Recall: The Second Cusp</vt:lpstr>
      <vt:lpstr>A Third Cusp</vt:lpstr>
      <vt:lpstr>Combined Density Profile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Layers in the Martian Ionosphere</dc:title>
  <dc:creator>Andrew</dc:creator>
  <cp:lastModifiedBy>Andrew J. Kopf</cp:lastModifiedBy>
  <cp:revision>13</cp:revision>
  <dcterms:created xsi:type="dcterms:W3CDTF">2007-02-14T03:53:56Z</dcterms:created>
  <dcterms:modified xsi:type="dcterms:W3CDTF">2008-01-02T19:35:49Z</dcterms:modified>
</cp:coreProperties>
</file>