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311" r:id="rId4"/>
    <p:sldId id="257" r:id="rId5"/>
    <p:sldId id="261" r:id="rId6"/>
    <p:sldId id="301" r:id="rId7"/>
    <p:sldId id="280" r:id="rId8"/>
    <p:sldId id="279" r:id="rId9"/>
    <p:sldId id="289" r:id="rId10"/>
    <p:sldId id="259" r:id="rId11"/>
    <p:sldId id="307" r:id="rId12"/>
    <p:sldId id="283" r:id="rId13"/>
    <p:sldId id="308" r:id="rId14"/>
    <p:sldId id="309" r:id="rId15"/>
    <p:sldId id="295" r:id="rId16"/>
    <p:sldId id="306" r:id="rId17"/>
    <p:sldId id="305" r:id="rId18"/>
    <p:sldId id="303" r:id="rId19"/>
    <p:sldId id="310" r:id="rId20"/>
    <p:sldId id="287" r:id="rId21"/>
    <p:sldId id="26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20487" autoAdjust="0"/>
    <p:restoredTop sz="94660"/>
  </p:normalViewPr>
  <p:slideViewPr>
    <p:cSldViewPr>
      <p:cViewPr varScale="1">
        <p:scale>
          <a:sx n="78" d="100"/>
          <a:sy n="78" d="100"/>
        </p:scale>
        <p:origin x="-65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5/12/2009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5/12/2009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5/12/2009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5/12/2009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5/12/2009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5/12/2009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5/12/2009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5/12/2009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5/12/2009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5/12/2009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56F3-71AD-44E4-B780-1623C05B34BB}" type="datetimeFigureOut">
              <a:rPr lang="en-US" smtClean="0"/>
              <a:pPr/>
              <a:t>5/12/2009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456F3-71AD-44E4-B780-1623C05B34BB}" type="datetimeFigureOut">
              <a:rPr lang="en-US" smtClean="0"/>
              <a:pPr/>
              <a:t>5/12/2009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96773-8858-4615-B864-D05CE46FB9E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Andrew\Documents\Research\Seminar\cas_mitchell_compressed.wav" TargetMode="External"/><Relationship Id="rId1" Type="http://schemas.openxmlformats.org/officeDocument/2006/relationships/video" Target="file:///C:\Users\Andrew\Documents\Research\Seminar\H-50-80-mot-129-2008_UVIS-skr-sm-1.avi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914400"/>
            <a:ext cx="8229600" cy="1470025"/>
          </a:xfrm>
        </p:spPr>
        <p:txBody>
          <a:bodyPr>
            <a:noAutofit/>
          </a:bodyPr>
          <a:lstStyle/>
          <a:p>
            <a:r>
              <a:rPr lang="en-US" dirty="0" smtClean="0"/>
              <a:t>Auroral Hiss at Saturn – </a:t>
            </a:r>
            <a:br>
              <a:rPr lang="en-US" dirty="0" smtClean="0"/>
            </a:br>
            <a:r>
              <a:rPr lang="en-US" dirty="0" smtClean="0"/>
              <a:t>A Multi-Instrument Cassini Study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819400"/>
            <a:ext cx="8077200" cy="12954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A.J. Kopf</a:t>
            </a:r>
            <a:r>
              <a:rPr lang="en-US" sz="2400" baseline="30000" dirty="0" smtClean="0">
                <a:solidFill>
                  <a:schemeClr val="tx1"/>
                </a:solidFill>
              </a:rPr>
              <a:t>1</a:t>
            </a:r>
            <a:r>
              <a:rPr lang="en-US" sz="2400" dirty="0" smtClean="0">
                <a:solidFill>
                  <a:schemeClr val="tx1"/>
                </a:solidFill>
              </a:rPr>
              <a:t>, D.A. Gurnett</a:t>
            </a:r>
            <a:r>
              <a:rPr lang="en-US" sz="2400" baseline="30000" dirty="0" smtClean="0">
                <a:solidFill>
                  <a:schemeClr val="tx1"/>
                </a:solidFill>
              </a:rPr>
              <a:t>1</a:t>
            </a:r>
            <a:r>
              <a:rPr lang="en-US" sz="2400" dirty="0" smtClean="0">
                <a:solidFill>
                  <a:schemeClr val="tx1"/>
                </a:solidFill>
              </a:rPr>
              <a:t>, G.B. Hospodarsky</a:t>
            </a:r>
            <a:r>
              <a:rPr lang="en-US" sz="2400" baseline="30000" dirty="0" smtClean="0">
                <a:solidFill>
                  <a:schemeClr val="tx1"/>
                </a:solidFill>
              </a:rPr>
              <a:t>1</a:t>
            </a:r>
            <a:r>
              <a:rPr lang="en-US" sz="2400" dirty="0" smtClean="0">
                <a:solidFill>
                  <a:schemeClr val="tx1"/>
                </a:solidFill>
              </a:rPr>
              <a:t>, W.S. Kurth</a:t>
            </a:r>
            <a:r>
              <a:rPr lang="en-US" sz="2400" baseline="30000" dirty="0" smtClean="0">
                <a:solidFill>
                  <a:schemeClr val="tx1"/>
                </a:solidFill>
              </a:rPr>
              <a:t>1</a:t>
            </a:r>
            <a:r>
              <a:rPr lang="en-US" sz="2400" dirty="0" smtClean="0">
                <a:solidFill>
                  <a:schemeClr val="tx1"/>
                </a:solidFill>
              </a:rPr>
              <a:t>,     M.K. Dougherty</a:t>
            </a:r>
            <a:r>
              <a:rPr lang="en-US" sz="2400" baseline="30000" dirty="0" smtClean="0">
                <a:solidFill>
                  <a:schemeClr val="tx1"/>
                </a:solidFill>
              </a:rPr>
              <a:t>2</a:t>
            </a:r>
            <a:r>
              <a:rPr lang="en-US" sz="2400" dirty="0" smtClean="0">
                <a:solidFill>
                  <a:schemeClr val="tx1"/>
                </a:solidFill>
              </a:rPr>
              <a:t>, D.G. Mitchell</a:t>
            </a:r>
            <a:r>
              <a:rPr lang="en-US" sz="2400" baseline="30000" dirty="0" smtClean="0">
                <a:solidFill>
                  <a:schemeClr val="tx1"/>
                </a:solidFill>
              </a:rPr>
              <a:t>3</a:t>
            </a:r>
            <a:r>
              <a:rPr lang="en-US" sz="2400" dirty="0" smtClean="0">
                <a:solidFill>
                  <a:schemeClr val="tx1"/>
                </a:solidFill>
              </a:rPr>
              <a:t>, J.S. Leisner</a:t>
            </a:r>
            <a:r>
              <a:rPr lang="en-US" sz="2400" baseline="30000" dirty="0" smtClean="0">
                <a:solidFill>
                  <a:schemeClr val="tx1"/>
                </a:solidFill>
              </a:rPr>
              <a:t>4</a:t>
            </a:r>
            <a:r>
              <a:rPr lang="en-US" sz="2400" dirty="0" smtClean="0">
                <a:solidFill>
                  <a:schemeClr val="tx1"/>
                </a:solidFill>
              </a:rPr>
              <a:t>, K.K. Khurana</a:t>
            </a:r>
            <a:r>
              <a:rPr lang="en-US" sz="2400" baseline="30000" dirty="0" smtClean="0">
                <a:solidFill>
                  <a:schemeClr val="tx1"/>
                </a:solidFill>
              </a:rPr>
              <a:t>4</a:t>
            </a:r>
            <a:r>
              <a:rPr lang="en-US" sz="2400" dirty="0" smtClean="0">
                <a:solidFill>
                  <a:schemeClr val="tx1"/>
                </a:solidFill>
              </a:rPr>
              <a:t>,     S. Grimald</a:t>
            </a:r>
            <a:r>
              <a:rPr lang="en-US" sz="2400" baseline="30000" dirty="0" smtClean="0">
                <a:solidFill>
                  <a:schemeClr val="tx1"/>
                </a:solidFill>
              </a:rPr>
              <a:t>5,6</a:t>
            </a:r>
            <a:r>
              <a:rPr lang="en-US" sz="2400" dirty="0" smtClean="0">
                <a:solidFill>
                  <a:schemeClr val="tx1"/>
                </a:solidFill>
              </a:rPr>
              <a:t>, C. Arridge</a:t>
            </a:r>
            <a:r>
              <a:rPr lang="en-US" sz="2400" baseline="30000" dirty="0" smtClean="0">
                <a:solidFill>
                  <a:schemeClr val="tx1"/>
                </a:solidFill>
              </a:rPr>
              <a:t>5,6</a:t>
            </a:r>
            <a:r>
              <a:rPr lang="en-US" sz="2400" dirty="0" smtClean="0">
                <a:solidFill>
                  <a:schemeClr val="tx1"/>
                </a:solidFill>
              </a:rPr>
              <a:t>, P. Schippers</a:t>
            </a:r>
            <a:r>
              <a:rPr lang="en-US" sz="2400" baseline="30000" dirty="0" smtClean="0">
                <a:solidFill>
                  <a:schemeClr val="tx1"/>
                </a:solidFill>
              </a:rPr>
              <a:t>7</a:t>
            </a:r>
            <a:r>
              <a:rPr lang="en-US" sz="2400" dirty="0" smtClean="0">
                <a:solidFill>
                  <a:schemeClr val="tx1"/>
                </a:solidFill>
              </a:rPr>
              <a:t>, N. André</a:t>
            </a:r>
            <a:r>
              <a:rPr lang="en-US" sz="2400" baseline="30000" dirty="0" smtClean="0">
                <a:solidFill>
                  <a:schemeClr val="tx1"/>
                </a:solidFill>
              </a:rPr>
              <a:t>7</a:t>
            </a:r>
            <a:r>
              <a:rPr lang="en-US" sz="2400" dirty="0" smtClean="0">
                <a:solidFill>
                  <a:schemeClr val="tx1"/>
                </a:solidFill>
              </a:rPr>
              <a:t>, A. Coates</a:t>
            </a:r>
            <a:r>
              <a:rPr lang="en-US" sz="2400" baseline="30000" dirty="0" smtClean="0">
                <a:solidFill>
                  <a:schemeClr val="tx1"/>
                </a:solidFill>
              </a:rPr>
              <a:t>5,6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33400" y="4267200"/>
            <a:ext cx="8229600" cy="213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i="1" dirty="0" smtClean="0"/>
              <a:t>(1) – Department of Physics &amp; Astronomy, University of Iowa, Iowa City, 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i="1" dirty="0" smtClean="0"/>
              <a:t>(2) – Space &amp; Atmospheric Physics, Blackett Laboratory, Imperial College, London, UK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i="1" dirty="0" smtClean="0"/>
              <a:t>(3) – Applied Physics Laboratory, Johns Hopkins University, Laurel, MD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i="1" dirty="0" smtClean="0"/>
              <a:t>(4) – Institute of Geophysics &amp; Planetary Physics, UCLA, Los Angeles, CA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i="1" dirty="0" smtClean="0"/>
              <a:t>(5) – </a:t>
            </a:r>
            <a:r>
              <a:rPr lang="en-US" sz="1600" i="1" dirty="0" err="1" smtClean="0"/>
              <a:t>Mullard</a:t>
            </a:r>
            <a:r>
              <a:rPr lang="en-US" sz="1600" i="1" dirty="0" smtClean="0"/>
              <a:t> Space Science Laboratory, University College, London, UK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i="1" dirty="0" smtClean="0"/>
              <a:t>(6) – The Centre for Planetary Sciences at UCL/</a:t>
            </a:r>
            <a:r>
              <a:rPr lang="en-US" sz="1600" i="1" dirty="0" err="1" smtClean="0"/>
              <a:t>Birkbeck</a:t>
            </a:r>
            <a:r>
              <a:rPr lang="en-US" sz="1600" i="1" dirty="0" smtClean="0"/>
              <a:t>, University College, London, UK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i="1" dirty="0" smtClean="0"/>
              <a:t>(7) – Centre </a:t>
            </a:r>
            <a:r>
              <a:rPr lang="en-US" sz="1600" i="1" dirty="0" err="1" smtClean="0"/>
              <a:t>d’Etude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Spatiale</a:t>
            </a:r>
            <a:r>
              <a:rPr lang="en-US" sz="1600" i="1" dirty="0" smtClean="0"/>
              <a:t> des </a:t>
            </a:r>
            <a:r>
              <a:rPr lang="en-US" sz="1600" i="1" dirty="0" err="1" smtClean="0"/>
              <a:t>Rayonnements</a:t>
            </a:r>
            <a:r>
              <a:rPr lang="en-US" sz="1600" i="1" dirty="0" smtClean="0"/>
              <a:t>, CNRS/</a:t>
            </a:r>
            <a:r>
              <a:rPr lang="en-US" sz="1600" i="1" dirty="0" err="1" smtClean="0"/>
              <a:t>Université</a:t>
            </a:r>
            <a:r>
              <a:rPr lang="en-US" sz="1600" i="1" dirty="0" smtClean="0"/>
              <a:t> Paul Sabatier, Toulouse, FR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600" i="1" dirty="0" smtClean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052508_1600_2000_elec_ca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3352800"/>
            <a:ext cx="76200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304800"/>
            <a:ext cx="543877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091008_1200_1400_elec_ca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0600" y="3322638"/>
            <a:ext cx="8153400" cy="353536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0"/>
            <a:ext cx="5943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hurana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3" y="499653"/>
            <a:ext cx="9050014" cy="5858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hurana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2" y="556811"/>
            <a:ext cx="8992856" cy="57443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d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55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day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55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ss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32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sdpad_en_02.eps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-5181600"/>
            <a:ext cx="8909225" cy="13106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sdpad_vel_02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48809"/>
            <a:ext cx="8887992" cy="1307360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rio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93" y="76200"/>
            <a:ext cx="8688013" cy="4114800"/>
          </a:xfrm>
          <a:prstGeom prst="rect">
            <a:avLst/>
          </a:prstGeom>
        </p:spPr>
      </p:pic>
      <p:pic>
        <p:nvPicPr>
          <p:cNvPr id="4" name="Picture 3" descr="Oct1617_Kopf_narrow_mo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267200"/>
            <a:ext cx="8305800" cy="19659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AURORAL HISS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Whistler-mode plasma wave emission in high-latitude regions of magnetosphere</a:t>
            </a:r>
          </a:p>
          <a:p>
            <a:r>
              <a:rPr lang="en-US" dirty="0" smtClean="0"/>
              <a:t>First satellite observations at Earth in 1960s.  Has since been detected on other planets, including Jupiter and Saturn</a:t>
            </a:r>
          </a:p>
          <a:p>
            <a:r>
              <a:rPr lang="en-US" dirty="0" smtClean="0"/>
              <a:t>Saturn detections due to upward-propagating electrons along magnetic field lines</a:t>
            </a:r>
          </a:p>
          <a:p>
            <a:r>
              <a:rPr lang="en-US" dirty="0" smtClean="0"/>
              <a:t>Believed to propagate near resonance cone around field-aligned currents</a:t>
            </a:r>
          </a:p>
          <a:p>
            <a:r>
              <a:rPr lang="en-US" dirty="0" smtClean="0"/>
              <a:t>Characteristic funnel shape on spectrogram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H-50-80-mot-129-2008_UVIS-skr-sm-1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38200" y="0"/>
            <a:ext cx="7543800" cy="5638800"/>
          </a:xfrm>
          <a:prstGeom prst="rect">
            <a:avLst/>
          </a:prstGeom>
          <a:noFill/>
        </p:spPr>
      </p:pic>
      <p:pic>
        <p:nvPicPr>
          <p:cNvPr id="3075" name="cas_mitchell_compressed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9448800" y="6324600"/>
            <a:ext cx="304800" cy="304800"/>
          </a:xfrm>
          <a:prstGeom prst="rect">
            <a:avLst/>
          </a:prstGeom>
          <a:noFill/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343400" y="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 b="1"/>
          </a:p>
        </p:txBody>
      </p:sp>
      <p:pic>
        <p:nvPicPr>
          <p:cNvPr id="7" name="Picture 6" descr="do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8199" y="5638799"/>
            <a:ext cx="2125896" cy="1146970"/>
          </a:xfrm>
          <a:prstGeom prst="rect">
            <a:avLst/>
          </a:prstGeom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282700" y="65088"/>
            <a:ext cx="66278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Radio Emission From Saturn’s Aurora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349500" y="544513"/>
            <a:ext cx="4468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(Video courtesy of D. Mitchell, APL)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00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74"/>
                </p:tgtEl>
              </p:cMediaNode>
            </p:video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00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Whistler mode auroral hiss events detected at Saturn, show similar features to those at Earth</a:t>
            </a:r>
          </a:p>
          <a:p>
            <a:r>
              <a:rPr lang="en-US" dirty="0" smtClean="0"/>
              <a:t>Emission displays two periodicities</a:t>
            </a:r>
          </a:p>
          <a:p>
            <a:pPr lvl="1"/>
            <a:r>
              <a:rPr lang="en-US" dirty="0" smtClean="0"/>
              <a:t>1 hour burst periodicity possibly due to ion conics</a:t>
            </a:r>
          </a:p>
          <a:p>
            <a:pPr lvl="1"/>
            <a:r>
              <a:rPr lang="en-US" dirty="0" smtClean="0"/>
              <a:t>10.8 hour periodicity with properties of a rotating beam source</a:t>
            </a:r>
          </a:p>
          <a:p>
            <a:r>
              <a:rPr lang="en-US" dirty="0" smtClean="0"/>
              <a:t>Field-aligned current structures commonly observed, but do not align with center of hiss</a:t>
            </a:r>
          </a:p>
          <a:p>
            <a:r>
              <a:rPr lang="en-US" dirty="0" smtClean="0"/>
              <a:t>Ion Beams detected at same location as current structures, not along center of radio emission</a:t>
            </a:r>
          </a:p>
          <a:p>
            <a:r>
              <a:rPr lang="en-US" dirty="0" smtClean="0"/>
              <a:t>Correlation exists between optical/</a:t>
            </a:r>
            <a:r>
              <a:rPr lang="en-US" dirty="0" err="1" smtClean="0"/>
              <a:t>uv</a:t>
            </a:r>
            <a:r>
              <a:rPr lang="en-US" dirty="0" smtClean="0"/>
              <a:t>, plasma density, and radio emission, suggesting a large and complex system behind this process.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-D82-068-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011936"/>
            <a:ext cx="6979920" cy="554126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RESONANCE CONE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s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32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The Generation &amp; Propagation of Auroral Hiss</a:t>
            </a:r>
            <a:endParaRPr lang="en-US" sz="3200" b="1" dirty="0"/>
          </a:p>
        </p:txBody>
      </p:sp>
      <p:pic>
        <p:nvPicPr>
          <p:cNvPr id="5" name="Content Placeholder 4" descr="A-D07-172-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44880" y="1836261"/>
            <a:ext cx="7254240" cy="4053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We Looking For?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Location – Observe emission at</a:t>
            </a:r>
          </a:p>
          <a:p>
            <a:pPr lvl="1"/>
            <a:r>
              <a:rPr lang="en-US" dirty="0" smtClean="0"/>
              <a:t>Any longitude of the planet</a:t>
            </a:r>
          </a:p>
          <a:p>
            <a:pPr lvl="1"/>
            <a:r>
              <a:rPr lang="en-US" dirty="0" smtClean="0"/>
              <a:t>Higher latitudes (unless very far away)</a:t>
            </a:r>
          </a:p>
          <a:p>
            <a:r>
              <a:rPr lang="en-US" smtClean="0"/>
              <a:t>Periodicity</a:t>
            </a:r>
            <a:endParaRPr lang="en-US" dirty="0" smtClean="0"/>
          </a:p>
          <a:p>
            <a:r>
              <a:rPr lang="en-US" dirty="0" smtClean="0"/>
              <a:t>Associated field-aligned currents</a:t>
            </a:r>
          </a:p>
          <a:p>
            <a:r>
              <a:rPr lang="en-US" dirty="0" smtClean="0"/>
              <a:t>Associated particle beams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arLT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-228600"/>
            <a:ext cx="8313297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-D09-0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4444"/>
            <a:ext cx="3587496" cy="5849112"/>
          </a:xfrm>
          <a:prstGeom prst="rect">
            <a:avLst/>
          </a:prstGeom>
        </p:spPr>
      </p:pic>
      <p:pic>
        <p:nvPicPr>
          <p:cNvPr id="4" name="Picture 3" descr="wi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61416"/>
            <a:ext cx="5909310" cy="5129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7-1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55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1284</TotalTime>
  <Words>376</Words>
  <Application>Microsoft Office PowerPoint</Application>
  <PresentationFormat>On-screen Show (4:3)</PresentationFormat>
  <Paragraphs>34</Paragraphs>
  <Slides>21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Auroral Hiss at Saturn –  A Multi-Instrument Cassini Study</vt:lpstr>
      <vt:lpstr>AURORAL HISS</vt:lpstr>
      <vt:lpstr>Slide 3</vt:lpstr>
      <vt:lpstr>Slide 4</vt:lpstr>
      <vt:lpstr>The Generation &amp; Propagation of Auroral Hiss</vt:lpstr>
      <vt:lpstr>What Are We Looking For?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SUMMARY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Saturnian Auroral Hiss</dc:title>
  <dc:creator>Andrew J. Kopf</dc:creator>
  <cp:lastModifiedBy>Andrew J. Kopf</cp:lastModifiedBy>
  <cp:revision>130</cp:revision>
  <dcterms:created xsi:type="dcterms:W3CDTF">2008-12-01T16:43:41Z</dcterms:created>
  <dcterms:modified xsi:type="dcterms:W3CDTF">2009-05-12T14:50:09Z</dcterms:modified>
</cp:coreProperties>
</file>