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74" r:id="rId13"/>
    <p:sldId id="275" r:id="rId14"/>
    <p:sldId id="266" r:id="rId15"/>
    <p:sldId id="267" r:id="rId16"/>
    <p:sldId id="268" r:id="rId17"/>
    <p:sldId id="269" r:id="rId18"/>
    <p:sldId id="271" r:id="rId19"/>
    <p:sldId id="270" r:id="rId20"/>
    <p:sldId id="272" r:id="rId21"/>
    <p:sldId id="273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ED52-D028-47D2-87D6-0EE59E79F785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B5F-2892-458B-A38A-E8220463E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ED52-D028-47D2-87D6-0EE59E79F785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B5F-2892-458B-A38A-E8220463E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ED52-D028-47D2-87D6-0EE59E79F785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B5F-2892-458B-A38A-E8220463E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ED52-D028-47D2-87D6-0EE59E79F785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B5F-2892-458B-A38A-E8220463E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ED52-D028-47D2-87D6-0EE59E79F785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B5F-2892-458B-A38A-E8220463E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ED52-D028-47D2-87D6-0EE59E79F785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B5F-2892-458B-A38A-E8220463E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ED52-D028-47D2-87D6-0EE59E79F785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B5F-2892-458B-A38A-E8220463E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ED52-D028-47D2-87D6-0EE59E79F785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E04B5F-2892-458B-A38A-E8220463ED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ED52-D028-47D2-87D6-0EE59E79F785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B5F-2892-458B-A38A-E8220463E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ED52-D028-47D2-87D6-0EE59E79F785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EE04B5F-2892-458B-A38A-E8220463E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DFEED52-D028-47D2-87D6-0EE59E79F785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4B5F-2892-458B-A38A-E8220463E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DFEED52-D028-47D2-87D6-0EE59E79F785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E04B5F-2892-458B-A38A-E8220463E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24336" cy="1691640"/>
          </a:xfrm>
        </p:spPr>
        <p:txBody>
          <a:bodyPr/>
          <a:lstStyle/>
          <a:p>
            <a:pPr algn="ctr"/>
            <a:r>
              <a:rPr lang="en-US" dirty="0" smtClean="0"/>
              <a:t>A MULTI-INSTRUMENT STUDY OF AURORAL HISS AT SATURN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 smtClean="0"/>
              <a:t>Andrew J. Kopf</a:t>
            </a:r>
          </a:p>
          <a:p>
            <a:pPr algn="ctr"/>
            <a:r>
              <a:rPr lang="en-US" sz="2400" dirty="0" smtClean="0"/>
              <a:t>Ph.D. Defense</a:t>
            </a:r>
          </a:p>
          <a:p>
            <a:pPr algn="ctr"/>
            <a:r>
              <a:rPr lang="en-US" sz="2400" dirty="0" smtClean="0"/>
              <a:t>June 14,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Direction</a:t>
            </a:r>
            <a:endParaRPr lang="en-US" dirty="0"/>
          </a:p>
        </p:txBody>
      </p:sp>
      <p:pic>
        <p:nvPicPr>
          <p:cNvPr id="6" name="Content Placeholder 5" descr="poynting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50" y="1241196"/>
            <a:ext cx="7467550" cy="524393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Periodicity?</a:t>
            </a:r>
            <a:endParaRPr lang="en-US" dirty="0"/>
          </a:p>
        </p:txBody>
      </p:sp>
      <p:pic>
        <p:nvPicPr>
          <p:cNvPr id="4" name="Content Placeholder 3" descr="sevenda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2253" y="1294976"/>
            <a:ext cx="7120147" cy="5105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Periodicity?</a:t>
            </a:r>
            <a:endParaRPr lang="en-US" dirty="0"/>
          </a:p>
        </p:txBody>
      </p:sp>
      <p:pic>
        <p:nvPicPr>
          <p:cNvPr id="7" name="Content Placeholder 6" descr="periodici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600200"/>
            <a:ext cx="3733801" cy="4656448"/>
          </a:xfrm>
        </p:spPr>
      </p:pic>
      <p:pic>
        <p:nvPicPr>
          <p:cNvPr id="8" name="Content Placeholder 7" descr="mod_spectru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4329" y="1981200"/>
            <a:ext cx="5266714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One, But Two!</a:t>
            </a:r>
            <a:endParaRPr lang="en-US" dirty="0"/>
          </a:p>
        </p:txBody>
      </p:sp>
      <p:pic>
        <p:nvPicPr>
          <p:cNvPr id="7" name="Content Placeholder 6" descr="SKR-Hiss_M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882" y="1206875"/>
            <a:ext cx="6222118" cy="5422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Field-Aligned Currents</a:t>
            </a:r>
            <a:endParaRPr lang="en-US" dirty="0"/>
          </a:p>
        </p:txBody>
      </p:sp>
      <p:pic>
        <p:nvPicPr>
          <p:cNvPr id="4" name="Content Placeholder 3" descr="A-D08-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2555" y="1264948"/>
            <a:ext cx="7755645" cy="536445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Electron Densities</a:t>
            </a:r>
            <a:endParaRPr lang="en-US" dirty="0"/>
          </a:p>
        </p:txBody>
      </p:sp>
      <p:pic>
        <p:nvPicPr>
          <p:cNvPr id="4" name="Content Placeholder 3" descr="A-D08-153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1565" y="1295400"/>
            <a:ext cx="7245635" cy="537983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Saturn Current System</a:t>
            </a:r>
            <a:endParaRPr lang="en-US" dirty="0"/>
          </a:p>
        </p:txBody>
      </p:sp>
      <p:pic>
        <p:nvPicPr>
          <p:cNvPr id="4" name="Content Placeholder 3" descr="A-D08-181-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2776" y="1371600"/>
            <a:ext cx="7659224" cy="5181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Beams</a:t>
            </a:r>
            <a:endParaRPr lang="en-US" dirty="0"/>
          </a:p>
        </p:txBody>
      </p:sp>
      <p:pic>
        <p:nvPicPr>
          <p:cNvPr id="4" name="Content Placeholder 3" descr="A-D10-022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190824" cy="415875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Cassini Orbit 89, Day 291, 2008</a:t>
            </a:r>
            <a:endParaRPr lang="en-US" dirty="0"/>
          </a:p>
        </p:txBody>
      </p:sp>
      <p:pic>
        <p:nvPicPr>
          <p:cNvPr id="4" name="Content Placeholder 3" descr="A-D09-119-6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2884" y="1182436"/>
            <a:ext cx="7480516" cy="537076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It Grow?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Derived an analytic formula for the growth rate, based on work from </a:t>
            </a:r>
            <a:r>
              <a:rPr lang="en-US" i="1" dirty="0" smtClean="0"/>
              <a:t>Morgan et al. </a:t>
            </a:r>
            <a:r>
              <a:rPr lang="en-US" dirty="0" smtClean="0"/>
              <a:t>[1994]</a:t>
            </a:r>
          </a:p>
          <a:p>
            <a:r>
              <a:rPr lang="en-US" dirty="0" smtClean="0"/>
              <a:t>Computed whistler-mode growth for this beam and others at nearby times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Turned to a method that doesn’t utilize the Weak Growth Approximation, a numerical code known as WHAMP</a:t>
            </a:r>
          </a:p>
          <a:p>
            <a:r>
              <a:rPr lang="en-US" dirty="0" smtClean="0"/>
              <a:t>Computes full solution without approximation for a distribution of </a:t>
            </a:r>
            <a:r>
              <a:rPr lang="en-US" dirty="0" err="1" smtClean="0"/>
              <a:t>Maxwellian</a:t>
            </a:r>
            <a:r>
              <a:rPr lang="en-US" dirty="0" smtClean="0"/>
              <a:t> functions</a:t>
            </a:r>
            <a:endParaRPr lang="en-US" dirty="0"/>
          </a:p>
        </p:txBody>
      </p:sp>
      <p:pic>
        <p:nvPicPr>
          <p:cNvPr id="11" name="Picture 10" descr="A-D10-017-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4179583" cy="5394228"/>
          </a:xfrm>
          <a:prstGeom prst="rect">
            <a:avLst/>
          </a:prstGeom>
        </p:spPr>
      </p:pic>
      <p:pic>
        <p:nvPicPr>
          <p:cNvPr id="12" name="Picture 11" descr="A-D10-017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95400"/>
            <a:ext cx="4161494" cy="537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Auroral Hiss?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Low-frequency whistler-mode plasma wave emission </a:t>
            </a:r>
          </a:p>
          <a:p>
            <a:r>
              <a:rPr lang="en-US" dirty="0" smtClean="0"/>
              <a:t>Found in high-latitude regions of planetary magnetospheres</a:t>
            </a:r>
          </a:p>
          <a:p>
            <a:r>
              <a:rPr lang="en-US" dirty="0" smtClean="0"/>
              <a:t>Generated by field-aligned electron beams, emission propagates along field lines</a:t>
            </a:r>
          </a:p>
          <a:p>
            <a:r>
              <a:rPr lang="en-US" dirty="0" smtClean="0"/>
              <a:t>First detected at Earth in 1959, similar emissions observed at Jupiter and Saturn</a:t>
            </a:r>
          </a:p>
          <a:p>
            <a:r>
              <a:rPr lang="en-US" dirty="0" smtClean="0"/>
              <a:t>V-shaped funnel on spectrograms due to resonance cone propagation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Absence of Beams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date, auroral electron beams have only been detected in conjunction with auroral hiss emission in Orbit 89.</a:t>
            </a:r>
          </a:p>
          <a:p>
            <a:r>
              <a:rPr lang="en-US" dirty="0" smtClean="0"/>
              <a:t>Possible explanations</a:t>
            </a:r>
          </a:p>
          <a:p>
            <a:pPr lvl="1"/>
            <a:r>
              <a:rPr lang="en-US" dirty="0" smtClean="0"/>
              <a:t>Short duration, narrow events require Cassini to be in right place at right time</a:t>
            </a:r>
          </a:p>
          <a:p>
            <a:pPr lvl="1"/>
            <a:r>
              <a:rPr lang="en-US" dirty="0" smtClean="0"/>
              <a:t>No reason to expect beams to follow the path of auroral hiss propagation at large distances</a:t>
            </a:r>
          </a:p>
          <a:p>
            <a:pPr lvl="1"/>
            <a:r>
              <a:rPr lang="en-US" dirty="0" smtClean="0"/>
              <a:t>Low electron densities in auroral regions challenge sensitivity of CAPS to identify beam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Auroral Hiss</a:t>
            </a:r>
            <a:endParaRPr lang="en-US" dirty="0"/>
          </a:p>
        </p:txBody>
      </p:sp>
      <p:pic>
        <p:nvPicPr>
          <p:cNvPr id="4" name="Content Placeholder 3" descr="Juno_in_front_of_Jupi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4418" y="1196182"/>
            <a:ext cx="6336982" cy="52808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50 years of study at Earth has provided great foundation for Saturn research</a:t>
            </a:r>
          </a:p>
          <a:p>
            <a:r>
              <a:rPr lang="en-US" dirty="0" smtClean="0"/>
              <a:t>Ledge-like feature on low-latitude side of the emission associated with transition from high-density region, bounded by upward field-aligned current</a:t>
            </a:r>
          </a:p>
          <a:p>
            <a:r>
              <a:rPr lang="en-US" dirty="0" smtClean="0"/>
              <a:t>Two hemispheres have different periodicities, each matching the associated SKR modulation rate in that hemisphere</a:t>
            </a:r>
          </a:p>
          <a:p>
            <a:r>
              <a:rPr lang="en-US" dirty="0" smtClean="0"/>
              <a:t>Lone orbit with electron beam events produces high whistler-mode growth rates.  Emission indicates Cassini likely flew in or near the source region of auroral hiss emission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Resonance Cone?</a:t>
            </a:r>
            <a:endParaRPr lang="en-US" dirty="0"/>
          </a:p>
        </p:txBody>
      </p:sp>
      <p:pic>
        <p:nvPicPr>
          <p:cNvPr id="4" name="Content Placeholder 3" descr="A-D82-068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5324" y="1317635"/>
            <a:ext cx="6744675" cy="5006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 Years of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1959 – Ground based radio instruments in Antarctica detect radio emission correlated with visible aurora.</a:t>
            </a:r>
          </a:p>
          <a:p>
            <a:r>
              <a:rPr lang="en-US" dirty="0" smtClean="0"/>
              <a:t>1962 – </a:t>
            </a:r>
            <a:r>
              <a:rPr lang="en-US" b="1" dirty="0" smtClean="0"/>
              <a:t>Injun 3</a:t>
            </a:r>
            <a:r>
              <a:rPr lang="en-US" dirty="0" smtClean="0"/>
              <a:t> – correlation between electrons, auroral light, and auroral hiss</a:t>
            </a:r>
          </a:p>
          <a:p>
            <a:r>
              <a:rPr lang="en-US" dirty="0" smtClean="0"/>
              <a:t>1968 – </a:t>
            </a:r>
            <a:r>
              <a:rPr lang="en-US" b="1" dirty="0" smtClean="0"/>
              <a:t>Injun 5 </a:t>
            </a:r>
            <a:r>
              <a:rPr lang="en-US" dirty="0" smtClean="0"/>
              <a:t>– auroral hiss can propagate upward or downward, correlated with electron beam direction</a:t>
            </a:r>
          </a:p>
          <a:p>
            <a:r>
              <a:rPr lang="en-US" dirty="0" smtClean="0"/>
              <a:t>1974 – </a:t>
            </a:r>
            <a:r>
              <a:rPr lang="en-US" i="1" dirty="0" smtClean="0"/>
              <a:t>Taylor and </a:t>
            </a:r>
            <a:r>
              <a:rPr lang="en-US" i="1" dirty="0" err="1" smtClean="0"/>
              <a:t>Shawhan</a:t>
            </a:r>
            <a:r>
              <a:rPr lang="en-US" i="1" dirty="0" smtClean="0"/>
              <a:t> </a:t>
            </a:r>
            <a:r>
              <a:rPr lang="en-US" dirty="0" smtClean="0"/>
              <a:t>– auroral hiss requires coherent mechanism</a:t>
            </a:r>
          </a:p>
          <a:p>
            <a:r>
              <a:rPr lang="en-US" dirty="0" smtClean="0"/>
              <a:t>1974/1976 – Echo 1 &amp; 2 – sounding rockets verify conclusions of coherent generation</a:t>
            </a:r>
          </a:p>
        </p:txBody>
      </p:sp>
      <p:pic>
        <p:nvPicPr>
          <p:cNvPr id="4" name="Picture 3" descr="A-D06-039-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13360"/>
            <a:ext cx="5047488" cy="6431280"/>
          </a:xfrm>
          <a:prstGeom prst="rect">
            <a:avLst/>
          </a:prstGeom>
        </p:spPr>
      </p:pic>
      <p:pic>
        <p:nvPicPr>
          <p:cNvPr id="7" name="Picture 6" descr="A-D06-046-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544" y="0"/>
            <a:ext cx="8601456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 Years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1981 – </a:t>
            </a:r>
            <a:r>
              <a:rPr lang="en-US" b="1" dirty="0" smtClean="0"/>
              <a:t>Dynamics Explorer </a:t>
            </a:r>
            <a:r>
              <a:rPr lang="en-US" dirty="0" smtClean="0"/>
              <a:t>– 10 years of data, comprehensive study</a:t>
            </a:r>
          </a:p>
          <a:p>
            <a:r>
              <a:rPr lang="en-US" dirty="0" smtClean="0"/>
              <a:t>1985 – </a:t>
            </a:r>
            <a:r>
              <a:rPr lang="en-US" b="1" dirty="0" smtClean="0"/>
              <a:t>Space Shuttle </a:t>
            </a:r>
            <a:r>
              <a:rPr lang="en-US" dirty="0" smtClean="0"/>
              <a:t>– electron beam experiment artificially reproduces auroral hiss</a:t>
            </a:r>
          </a:p>
          <a:p>
            <a:r>
              <a:rPr lang="en-US" dirty="0" smtClean="0"/>
              <a:t>1996 – </a:t>
            </a:r>
            <a:r>
              <a:rPr lang="en-US" b="1" dirty="0" smtClean="0"/>
              <a:t>FAST</a:t>
            </a:r>
            <a:r>
              <a:rPr lang="en-US" dirty="0" smtClean="0"/>
              <a:t> – high resolution ongoing survey, determines size and location of distinct source regions, correlates emission with field-aligned currents and low-energy electrons</a:t>
            </a:r>
          </a:p>
          <a:p>
            <a:r>
              <a:rPr lang="en-US" dirty="0" smtClean="0"/>
              <a:t>2001 – </a:t>
            </a:r>
            <a:r>
              <a:rPr lang="en-US" b="1" dirty="0" smtClean="0"/>
              <a:t>Galileo</a:t>
            </a:r>
            <a:r>
              <a:rPr lang="en-US" dirty="0" smtClean="0"/>
              <a:t> (Jupiter) – similar emission found near Io</a:t>
            </a:r>
          </a:p>
          <a:p>
            <a:r>
              <a:rPr lang="en-US" dirty="0" smtClean="0"/>
              <a:t>2006 – </a:t>
            </a:r>
            <a:r>
              <a:rPr lang="en-US" b="1" dirty="0" smtClean="0"/>
              <a:t>Cassini</a:t>
            </a:r>
            <a:r>
              <a:rPr lang="en-US" dirty="0" smtClean="0"/>
              <a:t> (Saturn) – detects auroral hiss</a:t>
            </a:r>
          </a:p>
        </p:txBody>
      </p:sp>
      <p:pic>
        <p:nvPicPr>
          <p:cNvPr id="5" name="Picture 4" descr="A-D08-149-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248" y="2354498"/>
            <a:ext cx="7464552" cy="4503502"/>
          </a:xfrm>
          <a:prstGeom prst="rect">
            <a:avLst/>
          </a:prstGeom>
        </p:spPr>
      </p:pic>
      <p:pic>
        <p:nvPicPr>
          <p:cNvPr id="6" name="Picture 5" descr="A-D87-035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276600"/>
            <a:ext cx="6934200" cy="35814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"/>
            <a:ext cx="3962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o_hi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0"/>
            <a:ext cx="6553200" cy="4920648"/>
          </a:xfrm>
          <a:prstGeom prst="rect">
            <a:avLst/>
          </a:prstGeom>
        </p:spPr>
      </p:pic>
      <p:pic>
        <p:nvPicPr>
          <p:cNvPr id="9" name="Picture 8" descr="funnel03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0734"/>
            <a:ext cx="9144000" cy="5488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Cassini Spacecraft</a:t>
            </a:r>
            <a:endParaRPr lang="en-US" dirty="0"/>
          </a:p>
        </p:txBody>
      </p:sp>
      <p:pic>
        <p:nvPicPr>
          <p:cNvPr id="4" name="Content Placeholder 3" descr="cassini_conf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4409" y="1600200"/>
            <a:ext cx="6375591" cy="4896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Are We Looking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r>
              <a:rPr lang="en-US" dirty="0" smtClean="0"/>
              <a:t>This research has looked at the following:</a:t>
            </a:r>
          </a:p>
          <a:p>
            <a:pPr lvl="1"/>
            <a:r>
              <a:rPr lang="en-US" dirty="0" smtClean="0"/>
              <a:t>Location of the emission</a:t>
            </a:r>
          </a:p>
          <a:p>
            <a:pPr lvl="1"/>
            <a:r>
              <a:rPr lang="en-US" dirty="0" smtClean="0"/>
              <a:t>Direction of propagation</a:t>
            </a:r>
          </a:p>
          <a:p>
            <a:pPr lvl="1"/>
            <a:r>
              <a:rPr lang="en-US" dirty="0" smtClean="0"/>
              <a:t>Is there a periodicity?</a:t>
            </a:r>
          </a:p>
          <a:p>
            <a:pPr lvl="1"/>
            <a:r>
              <a:rPr lang="en-US" dirty="0" smtClean="0"/>
              <a:t>Correlation with currents/density structures</a:t>
            </a:r>
          </a:p>
          <a:p>
            <a:pPr lvl="1"/>
            <a:r>
              <a:rPr lang="en-US" dirty="0" smtClean="0"/>
              <a:t>Correlation with electron beams</a:t>
            </a:r>
          </a:p>
          <a:p>
            <a:pPr lvl="1"/>
            <a:r>
              <a:rPr lang="en-US" dirty="0" smtClean="0"/>
              <a:t>Analysis of beams to determine wave growth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Trajectory</a:t>
            </a:r>
            <a:endParaRPr lang="en-US" dirty="0"/>
          </a:p>
        </p:txBody>
      </p:sp>
      <p:pic>
        <p:nvPicPr>
          <p:cNvPr id="4" name="Content Placeholder 3" descr="orbit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78486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4" name="Content Placeholder 3" descr="lat-lt-com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245832" cy="44141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470</TotalTime>
  <Words>531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A MULTI-INSTRUMENT STUDY OF AURORAL HISS AT SATURN</vt:lpstr>
      <vt:lpstr>What is Auroral Hiss?</vt:lpstr>
      <vt:lpstr>What is the Resonance Cone?</vt:lpstr>
      <vt:lpstr>50 Years of Study</vt:lpstr>
      <vt:lpstr>50 Years of Study</vt:lpstr>
      <vt:lpstr>The Cassini Spacecraft</vt:lpstr>
      <vt:lpstr>So What Are We Looking For?</vt:lpstr>
      <vt:lpstr>Orbital Trajectory</vt:lpstr>
      <vt:lpstr>Location</vt:lpstr>
      <vt:lpstr>Propagation Direction</vt:lpstr>
      <vt:lpstr>Is There A Periodicity?</vt:lpstr>
      <vt:lpstr>What is the Periodicity?</vt:lpstr>
      <vt:lpstr>Not One, But Two!</vt:lpstr>
      <vt:lpstr>Field-Aligned Currents</vt:lpstr>
      <vt:lpstr>Background Electron Densities</vt:lpstr>
      <vt:lpstr>The Saturn Current System</vt:lpstr>
      <vt:lpstr>Electron Beams</vt:lpstr>
      <vt:lpstr>Cassini Orbit 89, Day 291, 2008</vt:lpstr>
      <vt:lpstr>Will It Grow?</vt:lpstr>
      <vt:lpstr>The Absence of Beams</vt:lpstr>
      <vt:lpstr>The Future of Auroral Hiss</vt:lpstr>
      <vt:lpstr>Summary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MULTI-INSTRUMENT STUDY OF AURORAL HISS AT SATURN</dc:title>
  <dc:creator>andrew</dc:creator>
  <cp:lastModifiedBy>andrew</cp:lastModifiedBy>
  <cp:revision>38</cp:revision>
  <dcterms:created xsi:type="dcterms:W3CDTF">2010-06-10T16:53:04Z</dcterms:created>
  <dcterms:modified xsi:type="dcterms:W3CDTF">2010-06-14T14:34:49Z</dcterms:modified>
</cp:coreProperties>
</file>