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77" r:id="rId3"/>
    <p:sldId id="264" r:id="rId4"/>
    <p:sldId id="276" r:id="rId5"/>
    <p:sldId id="262" r:id="rId6"/>
    <p:sldId id="281" r:id="rId7"/>
    <p:sldId id="278" r:id="rId8"/>
    <p:sldId id="263" r:id="rId9"/>
    <p:sldId id="265" r:id="rId10"/>
    <p:sldId id="266" r:id="rId11"/>
    <p:sldId id="273" r:id="rId12"/>
    <p:sldId id="274" r:id="rId13"/>
    <p:sldId id="267" r:id="rId14"/>
    <p:sldId id="275" r:id="rId15"/>
    <p:sldId id="258" r:id="rId16"/>
    <p:sldId id="257" r:id="rId17"/>
    <p:sldId id="269" r:id="rId18"/>
    <p:sldId id="271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2.wmf"/><Relationship Id="rId4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CDB41-C522-4284-A246-DBD69F806DBD}" type="datetimeFigureOut">
              <a:rPr lang="en-US" smtClean="0"/>
              <a:t>10/19/2009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D679A-2A2A-4B36-A173-7496D1BAC10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D679A-2A2A-4B36-A173-7496D1BAC106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8E78-583D-4A1C-9927-B64666FE1393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FE340-BD9B-4927-B03F-570C5BE5AD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8E78-583D-4A1C-9927-B64666FE1393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FE340-BD9B-4927-B03F-570C5BE5AD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8E78-583D-4A1C-9927-B64666FE1393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FE340-BD9B-4927-B03F-570C5BE5AD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8E78-583D-4A1C-9927-B64666FE1393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FE340-BD9B-4927-B03F-570C5BE5AD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8E78-583D-4A1C-9927-B64666FE1393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FE340-BD9B-4927-B03F-570C5BE5AD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8E78-583D-4A1C-9927-B64666FE1393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FE340-BD9B-4927-B03F-570C5BE5AD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8E78-583D-4A1C-9927-B64666FE1393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FE340-BD9B-4927-B03F-570C5BE5AD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8E78-583D-4A1C-9927-B64666FE1393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0FE340-BD9B-4927-B03F-570C5BE5AD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8E78-583D-4A1C-9927-B64666FE1393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FE340-BD9B-4927-B03F-570C5BE5AD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8E78-583D-4A1C-9927-B64666FE1393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80FE340-BD9B-4927-B03F-570C5BE5AD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A458E78-583D-4A1C-9927-B64666FE1393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FE340-BD9B-4927-B03F-570C5BE5AD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A458E78-583D-4A1C-9927-B64666FE1393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80FE340-BD9B-4927-B03F-570C5BE5AD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14400"/>
            <a:ext cx="8229600" cy="2743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SOURCE OF AURORAL HISS?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WHISTLER-MODE GROWTH RATES FOR THE DAY 291 ELECTRON BEAM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038600"/>
            <a:ext cx="6480048" cy="1752600"/>
          </a:xfrm>
        </p:spPr>
        <p:txBody>
          <a:bodyPr>
            <a:normAutofit/>
          </a:bodyPr>
          <a:lstStyle/>
          <a:p>
            <a:pPr algn="ctr"/>
            <a:r>
              <a:rPr lang="en-US" sz="2400" i="1" dirty="0" smtClean="0"/>
              <a:t>Andrew J. Kopf</a:t>
            </a:r>
          </a:p>
          <a:p>
            <a:pPr algn="ctr"/>
            <a:r>
              <a:rPr lang="en-US" sz="2400" i="1" dirty="0" smtClean="0"/>
              <a:t>University of Iowa</a:t>
            </a:r>
          </a:p>
          <a:p>
            <a:pPr algn="ctr"/>
            <a:r>
              <a:rPr lang="en-US" sz="2400" i="1" dirty="0" smtClean="0"/>
              <a:t>Cassini PSG Meeting</a:t>
            </a:r>
          </a:p>
          <a:p>
            <a:pPr algn="ctr"/>
            <a:r>
              <a:rPr lang="en-US" sz="2400" i="1" dirty="0" smtClean="0"/>
              <a:t>October 19, 2009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Numerical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543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Waves in Homogeneous Anisotropic Multicomponent </a:t>
            </a:r>
            <a:r>
              <a:rPr lang="en-US" dirty="0" smtClean="0"/>
              <a:t>Plasmas (WHAMP)</a:t>
            </a:r>
            <a:endParaRPr lang="en-US" dirty="0" smtClean="0"/>
          </a:p>
          <a:p>
            <a:r>
              <a:rPr lang="en-US" dirty="0" smtClean="0"/>
              <a:t>Solves dispersion relation of waves in magnetized plasmas with Maxwellian velocity distributions</a:t>
            </a:r>
          </a:p>
          <a:p>
            <a:r>
              <a:rPr lang="en-US" dirty="0" smtClean="0"/>
              <a:t>Each component specified by density, temperature, particle mass, anisotropy, and drift velocity</a:t>
            </a:r>
          </a:p>
          <a:p>
            <a:r>
              <a:rPr lang="en-US" dirty="0" smtClean="0"/>
              <a:t>For given values of k, will yield real and imaginary (growth) parts of frequency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Analytical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r>
              <a:rPr lang="en-US" dirty="0" smtClean="0"/>
              <a:t>Often unsolvable due to the complexity of the system, requires making a few assumptions.</a:t>
            </a:r>
          </a:p>
          <a:p>
            <a:r>
              <a:rPr lang="en-US" dirty="0" smtClean="0"/>
              <a:t>Following a similar approach to </a:t>
            </a:r>
            <a:r>
              <a:rPr lang="en-US" i="1" dirty="0" smtClean="0"/>
              <a:t>Morgan et al. (1994)</a:t>
            </a:r>
            <a:r>
              <a:rPr lang="en-US" dirty="0" smtClean="0"/>
              <a:t>,</a:t>
            </a:r>
            <a:r>
              <a:rPr lang="en-US" i="1" dirty="0" smtClean="0"/>
              <a:t> </a:t>
            </a:r>
            <a:r>
              <a:rPr lang="en-US" dirty="0" smtClean="0"/>
              <a:t>we start with the derived equation by </a:t>
            </a:r>
            <a:r>
              <a:rPr lang="en-US" i="1" dirty="0" smtClean="0"/>
              <a:t>Kennel</a:t>
            </a:r>
            <a:r>
              <a:rPr lang="en-US" dirty="0" smtClean="0"/>
              <a:t> </a:t>
            </a:r>
            <a:r>
              <a:rPr lang="en-US" i="1" dirty="0" smtClean="0"/>
              <a:t>(1966) </a:t>
            </a:r>
            <a:r>
              <a:rPr lang="en-US" dirty="0" smtClean="0"/>
              <a:t>and assume:</a:t>
            </a:r>
          </a:p>
          <a:p>
            <a:pPr lvl="1"/>
            <a:r>
              <a:rPr lang="en-US" dirty="0" smtClean="0"/>
              <a:t>(1) Resonance Cone propagation</a:t>
            </a:r>
          </a:p>
          <a:p>
            <a:pPr lvl="1"/>
            <a:r>
              <a:rPr lang="en-US" dirty="0" smtClean="0"/>
              <a:t>(2) Ions play a negligible role</a:t>
            </a:r>
            <a:endParaRPr lang="en-US" dirty="0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1385887" y="5105400"/>
          <a:ext cx="6157913" cy="914400"/>
        </p:xfrm>
        <a:graphic>
          <a:graphicData uri="http://schemas.openxmlformats.org/presentationml/2006/ole">
            <p:oleObj spid="_x0000_s14342" name="Equation" r:id="rId3" imgW="4102100" imgH="609600" progId="">
              <p:embed/>
            </p:oleObj>
          </a:graphicData>
        </a:graphic>
      </p:graphicFrame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0" y="609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Analytical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If we further assume that:</a:t>
            </a:r>
          </a:p>
          <a:p>
            <a:pPr lvl="1"/>
            <a:r>
              <a:rPr lang="en-US" dirty="0" smtClean="0"/>
              <a:t>(3) </a:t>
            </a:r>
            <a:r>
              <a:rPr lang="el-GR" dirty="0" smtClean="0"/>
              <a:t>ω</a:t>
            </a:r>
            <a:r>
              <a:rPr lang="en-US" baseline="-25000" dirty="0" smtClean="0"/>
              <a:t>c</a:t>
            </a:r>
            <a:r>
              <a:rPr lang="en-US" dirty="0" smtClean="0"/>
              <a:t> &gt;&gt; </a:t>
            </a:r>
            <a:r>
              <a:rPr lang="el-GR" dirty="0" smtClean="0"/>
              <a:t>ω</a:t>
            </a:r>
            <a:r>
              <a:rPr lang="en-US" baseline="-25000" dirty="0" smtClean="0"/>
              <a:t>p</a:t>
            </a:r>
            <a:r>
              <a:rPr lang="en-US" dirty="0" smtClean="0"/>
              <a:t> &gt; </a:t>
            </a:r>
            <a:r>
              <a:rPr lang="el-GR" dirty="0" smtClean="0"/>
              <a:t>ω</a:t>
            </a:r>
            <a:endParaRPr lang="en-US" dirty="0" smtClean="0"/>
          </a:p>
          <a:p>
            <a:pPr lvl="1"/>
            <a:r>
              <a:rPr lang="en-US" dirty="0" smtClean="0"/>
              <a:t>(4) Only m=0 significant (small electron population)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Letting J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2</a:t>
            </a:r>
            <a:r>
              <a:rPr lang="en-US" dirty="0" smtClean="0"/>
              <a:t> = 1, cancelling, and moving terms: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19"/>
          <p:cNvGraphicFramePr>
            <a:graphicFrameLocks noChangeAspect="1"/>
          </p:cNvGraphicFramePr>
          <p:nvPr/>
        </p:nvGraphicFramePr>
        <p:xfrm>
          <a:off x="1385888" y="1600200"/>
          <a:ext cx="6157912" cy="914400"/>
        </p:xfrm>
        <a:graphic>
          <a:graphicData uri="http://schemas.openxmlformats.org/presentationml/2006/ole">
            <p:oleObj spid="_x0000_s13331" name="Equation" r:id="rId3" imgW="4102100" imgH="609600" progId="">
              <p:embed/>
            </p:oleObj>
          </a:graphicData>
        </a:graphic>
      </p:graphicFrame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332" name="Object 20"/>
          <p:cNvGraphicFramePr>
            <a:graphicFrameLocks noChangeAspect="1"/>
          </p:cNvGraphicFramePr>
          <p:nvPr/>
        </p:nvGraphicFramePr>
        <p:xfrm>
          <a:off x="2291953" y="4114800"/>
          <a:ext cx="4413647" cy="838200"/>
        </p:xfrm>
        <a:graphic>
          <a:graphicData uri="http://schemas.openxmlformats.org/presentationml/2006/ole">
            <p:oleObj spid="_x0000_s13332" name="Equation" r:id="rId4" imgW="3213100" imgH="609600" progId="">
              <p:embed/>
            </p:oleObj>
          </a:graphicData>
        </a:graphic>
      </p:graphicFrame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0" y="609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335" name="Object 23"/>
          <p:cNvGraphicFramePr>
            <a:graphicFrameLocks noChangeAspect="1"/>
          </p:cNvGraphicFramePr>
          <p:nvPr/>
        </p:nvGraphicFramePr>
        <p:xfrm>
          <a:off x="2586789" y="5638800"/>
          <a:ext cx="3890211" cy="762000"/>
        </p:xfrm>
        <a:graphic>
          <a:graphicData uri="http://schemas.openxmlformats.org/presentationml/2006/ole">
            <p:oleObj spid="_x0000_s13335" name="Equation" r:id="rId5" imgW="2768600" imgH="546100" progId="">
              <p:embed/>
            </p:oleObj>
          </a:graphicData>
        </a:graphic>
      </p:graphicFrame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0" y="542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Maxwellian Approximation</a:t>
            </a:r>
            <a:endParaRPr lang="en-US" dirty="0"/>
          </a:p>
        </p:txBody>
      </p:sp>
      <p:pic>
        <p:nvPicPr>
          <p:cNvPr id="6" name="Content Placeholder 5" descr="contour_dat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3013" y="1820158"/>
            <a:ext cx="4212788" cy="3894842"/>
          </a:xfrm>
        </p:spPr>
      </p:pic>
      <p:pic>
        <p:nvPicPr>
          <p:cNvPr id="7" name="Content Placeholder 6" descr="contour_mode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50214" y="1820160"/>
            <a:ext cx="4212786" cy="38948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Interpolation &amp;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We can further simplify this, since: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Thus, we finally end up with:</a:t>
            </a:r>
            <a:endParaRPr lang="en-US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2509837" y="1676400"/>
          <a:ext cx="3890963" cy="762000"/>
        </p:xfrm>
        <a:graphic>
          <a:graphicData uri="http://schemas.openxmlformats.org/presentationml/2006/ole">
            <p:oleObj spid="_x0000_s11272" name="Equation" r:id="rId3" imgW="2768600" imgH="546100" progId="">
              <p:embed/>
            </p:oleObj>
          </a:graphicData>
        </a:graphic>
      </p:graphicFrame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273" name="Object 9"/>
          <p:cNvGraphicFramePr>
            <a:graphicFrameLocks noChangeAspect="1"/>
          </p:cNvGraphicFramePr>
          <p:nvPr/>
        </p:nvGraphicFramePr>
        <p:xfrm>
          <a:off x="1209040" y="3200400"/>
          <a:ext cx="2905760" cy="838200"/>
        </p:xfrm>
        <a:graphic>
          <a:graphicData uri="http://schemas.openxmlformats.org/presentationml/2006/ole">
            <p:oleObj spid="_x0000_s11273" name="Equation" r:id="rId4" imgW="1981200" imgH="571500" progId="">
              <p:embed/>
            </p:oleObj>
          </a:graphicData>
        </a:graphic>
      </p:graphicFrame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275" name="Object 11"/>
          <p:cNvGraphicFramePr>
            <a:graphicFrameLocks noChangeAspect="1"/>
          </p:cNvGraphicFramePr>
          <p:nvPr/>
        </p:nvGraphicFramePr>
        <p:xfrm>
          <a:off x="4419600" y="3200400"/>
          <a:ext cx="3581400" cy="838200"/>
        </p:xfrm>
        <a:graphic>
          <a:graphicData uri="http://schemas.openxmlformats.org/presentationml/2006/ole">
            <p:oleObj spid="_x0000_s11275" name="Equation" r:id="rId5" imgW="2235200" imgH="520700" progId="">
              <p:embed/>
            </p:oleObj>
          </a:graphicData>
        </a:graphic>
      </p:graphicFrame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277" name="Object 13"/>
          <p:cNvGraphicFramePr>
            <a:graphicFrameLocks noChangeAspect="1"/>
          </p:cNvGraphicFramePr>
          <p:nvPr/>
        </p:nvGraphicFramePr>
        <p:xfrm>
          <a:off x="2815652" y="4724400"/>
          <a:ext cx="3280348" cy="990600"/>
        </p:xfrm>
        <a:graphic>
          <a:graphicData uri="http://schemas.openxmlformats.org/presentationml/2006/ole">
            <p:oleObj spid="_x0000_s11277" name="Equation" r:id="rId6" imgW="1916868" imgH="583947" progId="">
              <p:embed/>
            </p:oleObj>
          </a:graphicData>
        </a:graphic>
      </p:graphicFrame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0" y="581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di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2" y="257175"/>
            <a:ext cx="8715375" cy="6343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u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252412"/>
            <a:ext cx="8724900" cy="6353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ck_08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1780" y="0"/>
            <a:ext cx="538043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owth_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075" y="266700"/>
            <a:ext cx="8705850" cy="63246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Although analytical and numerical models produce different results, both indicate very high growth rates.</a:t>
            </a:r>
          </a:p>
          <a:p>
            <a:r>
              <a:rPr lang="en-US" dirty="0" smtClean="0"/>
              <a:t>Day 291 beam is significant enough to produce the observed auroral hiss emission.</a:t>
            </a:r>
          </a:p>
          <a:p>
            <a:r>
              <a:rPr lang="en-US" dirty="0" smtClean="0"/>
              <a:t>Overly large growth rates in analytical calculations may indicate non-linear effects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More beams are required to confirm these results.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of Auroral Hiss</a:t>
            </a:r>
            <a:endParaRPr lang="en-US" dirty="0"/>
          </a:p>
        </p:txBody>
      </p:sp>
      <p:pic>
        <p:nvPicPr>
          <p:cNvPr id="4" name="Content Placeholder 3" descr="genera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7783" y="1645966"/>
            <a:ext cx="8088863" cy="452623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Beam-Driven</a:t>
            </a:r>
            <a:r>
              <a:rPr lang="en-US" dirty="0" smtClean="0"/>
              <a:t> </a:t>
            </a:r>
            <a:r>
              <a:rPr lang="en-US" dirty="0" smtClean="0"/>
              <a:t>Instability</a:t>
            </a:r>
            <a:endParaRPr lang="en-US" dirty="0"/>
          </a:p>
        </p:txBody>
      </p:sp>
      <p:pic>
        <p:nvPicPr>
          <p:cNvPr id="4" name="Content Placeholder 3" descr="Bump_on_tail_dis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7079" y="1524000"/>
            <a:ext cx="7852928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ELS Spectrogram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 descr="spectrogr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29697"/>
            <a:ext cx="9144000" cy="48711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-D09-1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944" y="64008"/>
            <a:ext cx="8516112" cy="6729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dirty="0" smtClean="0"/>
              <a:t>Electrostatic Solitary Waves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083738_wfrhig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24200"/>
            <a:ext cx="4889060" cy="3733800"/>
          </a:xfrm>
          <a:prstGeom prst="rect">
            <a:avLst/>
          </a:prstGeom>
        </p:spPr>
      </p:pic>
      <p:pic>
        <p:nvPicPr>
          <p:cNvPr id="4" name="Picture 3" descr="083810_wfrlo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07340" y="3124200"/>
            <a:ext cx="4889060" cy="3733800"/>
          </a:xfrm>
          <a:prstGeom prst="rect">
            <a:avLst/>
          </a:prstGeom>
        </p:spPr>
      </p:pic>
      <p:pic>
        <p:nvPicPr>
          <p:cNvPr id="2" name="Picture 1" descr="soliton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6116" y="990600"/>
            <a:ext cx="9160116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-D09-1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7528" y="85344"/>
            <a:ext cx="6028944" cy="66873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-D09-1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2324" y="0"/>
            <a:ext cx="767935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of Calculation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391400" cy="4525963"/>
          </a:xfrm>
        </p:spPr>
        <p:txBody>
          <a:bodyPr/>
          <a:lstStyle/>
          <a:p>
            <a:r>
              <a:rPr lang="en-US" dirty="0" smtClean="0"/>
              <a:t>Numerical Simulation</a:t>
            </a:r>
          </a:p>
          <a:p>
            <a:pPr lvl="1"/>
            <a:r>
              <a:rPr lang="en-US" dirty="0" smtClean="0"/>
              <a:t>WHAMP</a:t>
            </a:r>
          </a:p>
          <a:p>
            <a:pPr lvl="2"/>
            <a:r>
              <a:rPr lang="en-US" dirty="0" smtClean="0"/>
              <a:t>Requires approximation of the data</a:t>
            </a:r>
          </a:p>
          <a:p>
            <a:r>
              <a:rPr lang="en-US" dirty="0" smtClean="0"/>
              <a:t>Analytical Calculation</a:t>
            </a:r>
          </a:p>
          <a:p>
            <a:pPr lvl="1"/>
            <a:r>
              <a:rPr lang="en-US" dirty="0" smtClean="0"/>
              <a:t>Maxwellian Approximation</a:t>
            </a:r>
          </a:p>
          <a:p>
            <a:pPr lvl="1"/>
            <a:r>
              <a:rPr lang="en-US" dirty="0" smtClean="0"/>
              <a:t>Data Interpolation and Integration</a:t>
            </a:r>
          </a:p>
          <a:p>
            <a:pPr lvl="2"/>
            <a:r>
              <a:rPr lang="en-US" dirty="0" smtClean="0"/>
              <a:t>Requires obtaining a reduced distribution function to calculate growth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338</TotalTime>
  <Words>292</Words>
  <Application>Microsoft Office PowerPoint</Application>
  <PresentationFormat>On-screen Show (4:3)</PresentationFormat>
  <Paragraphs>50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Technic</vt:lpstr>
      <vt:lpstr>Equation</vt:lpstr>
      <vt:lpstr>The SOURCE OF AURORAL HISS?  WHISTLER-MODE GROWTH RATES FOR THE DAY 291 ELECTRON BEAM</vt:lpstr>
      <vt:lpstr>Theory of Auroral Hiss</vt:lpstr>
      <vt:lpstr>A Beam-Driven Instability</vt:lpstr>
      <vt:lpstr>ELS Spectrogram</vt:lpstr>
      <vt:lpstr>Slide 5</vt:lpstr>
      <vt:lpstr>Electrostatic Solitary Waves</vt:lpstr>
      <vt:lpstr>Slide 7</vt:lpstr>
      <vt:lpstr>Slide 8</vt:lpstr>
      <vt:lpstr>Methods of Calculation</vt:lpstr>
      <vt:lpstr>The Numerical Approach</vt:lpstr>
      <vt:lpstr>The Analytical Approach</vt:lpstr>
      <vt:lpstr>The Analytical Approach</vt:lpstr>
      <vt:lpstr>Maxwellian Approximation</vt:lpstr>
      <vt:lpstr>Data Interpolation &amp; Integration</vt:lpstr>
      <vt:lpstr>Slide 15</vt:lpstr>
      <vt:lpstr>Slide 16</vt:lpstr>
      <vt:lpstr>Slide 17</vt:lpstr>
      <vt:lpstr>Slide 18</vt:lpstr>
      <vt:lpstr>Conclusions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SOURCE OF AURORAL HISS?  WHISTLER-MODE GROWTH RATES FOR THE DAY 291 ELECTRON BEAM</dc:title>
  <dc:creator>Andrew J. Kopf</dc:creator>
  <cp:lastModifiedBy>Andrew J. Kopf</cp:lastModifiedBy>
  <cp:revision>39</cp:revision>
  <dcterms:created xsi:type="dcterms:W3CDTF">2009-10-15T16:06:08Z</dcterms:created>
  <dcterms:modified xsi:type="dcterms:W3CDTF">2009-10-19T21:27:01Z</dcterms:modified>
</cp:coreProperties>
</file>