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1A07-C37F-459B-B8C1-16FEF293D800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18A7-E5E1-46BD-9B4E-B65FB0F734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18A7-E5E1-46BD-9B4E-B65FB0F734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574EB0-74D7-4E43-A60A-9DD1DAFEF02F}" type="datetimeFigureOut">
              <a:rPr lang="en-US" smtClean="0"/>
              <a:pPr/>
              <a:t>10/7/2008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4168B9-858C-4F88-88FF-FFC9BBB6E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ndrew\Desktop\ssc2004-05v1.mp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7239000" cy="230124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THE SOLAR SYSTEM: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Mysteries in our</a:t>
            </a:r>
            <a:br>
              <a:rPr lang="en-US" sz="4400" dirty="0" smtClean="0"/>
            </a:br>
            <a:r>
              <a:rPr lang="en-US" sz="4400" dirty="0" smtClean="0"/>
              <a:t>own Backyard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64008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/>
              <a:t>Andrew Kopf</a:t>
            </a:r>
          </a:p>
          <a:p>
            <a:pPr algn="ctr"/>
            <a:r>
              <a:rPr lang="en-US" sz="2400" i="1" dirty="0" smtClean="0"/>
              <a:t>Astrophysics/Space Physics Seminar</a:t>
            </a:r>
          </a:p>
          <a:p>
            <a:pPr algn="ctr"/>
            <a:r>
              <a:rPr lang="en-US" sz="2400" i="1" dirty="0" smtClean="0"/>
              <a:t>October 7,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upiter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0"/>
            <a:ext cx="6745575" cy="685800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JUPITER’S… UMMM…</a:t>
            </a:r>
            <a:endParaRPr lang="en-US" sz="4800" b="1" i="1" u="sng" dirty="0"/>
          </a:p>
        </p:txBody>
      </p:sp>
      <p:pic>
        <p:nvPicPr>
          <p:cNvPr id="8" name="Picture 7" descr="600px-No_sig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02" y="571101"/>
            <a:ext cx="5715798" cy="571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apetus_by_Voyager_2_-_enhanc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29200" y="914400"/>
            <a:ext cx="4114800" cy="2438401"/>
          </a:xfrm>
        </p:spPr>
        <p:txBody>
          <a:bodyPr>
            <a:normAutofit/>
          </a:bodyPr>
          <a:lstStyle/>
          <a:p>
            <a:r>
              <a:rPr lang="en-US" dirty="0" smtClean="0"/>
              <a:t>“Yin-Yang Moon”</a:t>
            </a:r>
          </a:p>
          <a:p>
            <a:r>
              <a:rPr lang="en-US" dirty="0" smtClean="0"/>
              <a:t>Tidal lock w/ Saturn</a:t>
            </a:r>
          </a:p>
          <a:p>
            <a:r>
              <a:rPr lang="en-US" dirty="0" smtClean="0"/>
              <a:t>80% ice, 20% rock</a:t>
            </a:r>
          </a:p>
          <a:p>
            <a:r>
              <a:rPr lang="en-US" dirty="0" smtClean="0"/>
              <a:t>Only regular moon with highly inclined orbit</a:t>
            </a:r>
            <a:endParaRPr lang="en-US" dirty="0"/>
          </a:p>
        </p:txBody>
      </p:sp>
      <p:pic>
        <p:nvPicPr>
          <p:cNvPr id="14" name="Picture 13" descr="iapetus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6" name="Picture 15" descr="incredibleiapetus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0" y="762000"/>
            <a:ext cx="39624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1300 km long</a:t>
            </a:r>
          </a:p>
          <a:p>
            <a:r>
              <a:rPr lang="en-US" dirty="0" smtClean="0"/>
              <a:t>20 km wide</a:t>
            </a:r>
          </a:p>
          <a:p>
            <a:r>
              <a:rPr lang="en-US" dirty="0" smtClean="0"/>
              <a:t>13 km high</a:t>
            </a:r>
          </a:p>
          <a:p>
            <a:r>
              <a:rPr lang="en-US" dirty="0" smtClean="0"/>
              <a:t>Theories:</a:t>
            </a:r>
          </a:p>
          <a:p>
            <a:pPr lvl="1"/>
            <a:r>
              <a:rPr lang="en-US" dirty="0" smtClean="0"/>
              <a:t>Remnant of young, fast rotating period, formed early and cooled quickly</a:t>
            </a:r>
          </a:p>
          <a:p>
            <a:pPr lvl="1"/>
            <a:r>
              <a:rPr lang="en-US" dirty="0" smtClean="0"/>
              <a:t>Icy materials that welled up beneath surface and solidified</a:t>
            </a:r>
          </a:p>
          <a:p>
            <a:pPr lvl="1"/>
            <a:r>
              <a:rPr lang="en-US" dirty="0" smtClean="0"/>
              <a:t>Conspiracy theories of artificial origin, largely due to Cassini images of the Wall and other lunar features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 smtClean="0"/>
              <a:t>IAPETUS</a:t>
            </a:r>
            <a:endParaRPr lang="en-US" sz="4800" b="1" i="1" u="sng" dirty="0"/>
          </a:p>
        </p:txBody>
      </p:sp>
      <p:pic>
        <p:nvPicPr>
          <p:cNvPr id="8" name="Picture 7" descr="Iapetus-Yin-Ya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261739"/>
            <a:ext cx="3581400" cy="3596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uiExpand="1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tan_cassini_port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8523" y="0"/>
            <a:ext cx="7545477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43434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moon with a dense atmosphere</a:t>
            </a:r>
          </a:p>
          <a:p>
            <a:r>
              <a:rPr lang="en-US" dirty="0" smtClean="0"/>
              <a:t>98% N</a:t>
            </a:r>
            <a:r>
              <a:rPr lang="en-US" baseline="-25000" dirty="0" smtClean="0"/>
              <a:t>2</a:t>
            </a:r>
            <a:r>
              <a:rPr lang="en-US" dirty="0" smtClean="0"/>
              <a:t>, 2% 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1.5 Earth pressure</a:t>
            </a:r>
          </a:p>
          <a:p>
            <a:r>
              <a:rPr lang="en-US" dirty="0" smtClean="0"/>
              <a:t>Atmosphere full of organic hydrocarbons, Liquid lakes on surface</a:t>
            </a:r>
          </a:p>
          <a:p>
            <a:r>
              <a:rPr lang="en-US" dirty="0" smtClean="0"/>
              <a:t>Most Earth-like in S.S.</a:t>
            </a:r>
          </a:p>
          <a:p>
            <a:r>
              <a:rPr lang="en-US" dirty="0" smtClean="0"/>
              <a:t>Where is N</a:t>
            </a:r>
            <a:r>
              <a:rPr lang="en-US" baseline="-25000" dirty="0" smtClean="0"/>
              <a:t>2</a:t>
            </a:r>
            <a:r>
              <a:rPr lang="en-US" dirty="0" smtClean="0"/>
              <a:t> from?</a:t>
            </a:r>
          </a:p>
          <a:p>
            <a:pPr lvl="1"/>
            <a:r>
              <a:rPr lang="en-US" dirty="0" smtClean="0"/>
              <a:t>Lack of noble gases would not suggest comets</a:t>
            </a:r>
          </a:p>
          <a:p>
            <a:pPr lvl="1"/>
            <a:r>
              <a:rPr lang="en-US" dirty="0" err="1" smtClean="0"/>
              <a:t>Outgassing</a:t>
            </a:r>
            <a:r>
              <a:rPr lang="en-US" dirty="0" smtClean="0"/>
              <a:t> of decomposed materials in interior?</a:t>
            </a:r>
          </a:p>
          <a:p>
            <a:r>
              <a:rPr lang="en-US" smtClean="0"/>
              <a:t>L</a:t>
            </a:r>
            <a:r>
              <a:rPr lang="en-US" smtClean="0"/>
              <a:t>ightning?</a:t>
            </a:r>
            <a:endParaRPr lang="en-US" dirty="0" smtClean="0"/>
          </a:p>
          <a:p>
            <a:r>
              <a:rPr lang="en-US" dirty="0" err="1" smtClean="0"/>
              <a:t>Prebiotic</a:t>
            </a:r>
            <a:r>
              <a:rPr lang="en-US" dirty="0" smtClean="0"/>
              <a:t> environment?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TITAN’S ATMOSPHERE</a:t>
            </a:r>
            <a:endParaRPr lang="en-US" sz="4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URANUS’ TILT</a:t>
            </a:r>
            <a:endParaRPr lang="en-US" sz="4800" b="1" i="1" u="sng" dirty="0"/>
          </a:p>
        </p:txBody>
      </p:sp>
      <p:pic>
        <p:nvPicPr>
          <p:cNvPr id="5" name="Content Placeholder 4" descr="uranus by hubb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990600"/>
            <a:ext cx="4038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Uranus lies on its side, 98° axial tilt</a:t>
            </a:r>
          </a:p>
          <a:p>
            <a:r>
              <a:rPr lang="en-US" dirty="0" smtClean="0"/>
              <a:t>Retrograde rotation</a:t>
            </a:r>
          </a:p>
          <a:p>
            <a:r>
              <a:rPr lang="en-US" dirty="0" smtClean="0"/>
              <a:t>Most common theory: Uranus collided with Earth-sized </a:t>
            </a:r>
            <a:r>
              <a:rPr lang="en-US" dirty="0" err="1" smtClean="0"/>
              <a:t>protoplanet</a:t>
            </a:r>
            <a:endParaRPr lang="en-US" dirty="0" smtClean="0"/>
          </a:p>
          <a:p>
            <a:r>
              <a:rPr lang="en-US" dirty="0" smtClean="0"/>
              <a:t>Moons orbit in Uranus plane, not solar plane</a:t>
            </a:r>
          </a:p>
          <a:p>
            <a:r>
              <a:rPr lang="en-US" dirty="0" smtClean="0"/>
              <a:t>Jupiter &amp; Saturn crossed 1:2 orbital resonance.  Combined gravitation altered orbit, transferred angular momentum, knocked Uranus off-axis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ptun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TRITON’S ORBIT</a:t>
            </a:r>
            <a:endParaRPr lang="en-US" sz="48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133600"/>
            <a:ext cx="4800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did it come from?</a:t>
            </a:r>
          </a:p>
          <a:p>
            <a:pPr lvl="1"/>
            <a:r>
              <a:rPr lang="en-US" dirty="0" smtClean="0"/>
              <a:t>Kuiper belt object?</a:t>
            </a:r>
          </a:p>
          <a:p>
            <a:pPr lvl="1"/>
            <a:r>
              <a:rPr lang="en-US" dirty="0" smtClean="0"/>
              <a:t>Captured from Uranus?</a:t>
            </a:r>
          </a:p>
          <a:p>
            <a:r>
              <a:rPr lang="en-US" dirty="0" smtClean="0"/>
              <a:t>How was it captured?</a:t>
            </a:r>
          </a:p>
          <a:p>
            <a:pPr lvl="1"/>
            <a:r>
              <a:rPr lang="en-US" dirty="0" smtClean="0"/>
              <a:t>Collision with another moon?</a:t>
            </a:r>
          </a:p>
          <a:p>
            <a:pPr lvl="1"/>
            <a:r>
              <a:rPr lang="en-US" dirty="0" smtClean="0"/>
              <a:t>Part of binary?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Another puzzle – Triton has a thin atmosphere, which is getting warmer and larger, melting frozen N</a:t>
            </a:r>
            <a:r>
              <a:rPr lang="en-US" baseline="-25000" dirty="0" smtClean="0"/>
              <a:t>2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362200"/>
            <a:ext cx="42672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large moon with retrograde orbit</a:t>
            </a:r>
          </a:p>
          <a:p>
            <a:r>
              <a:rPr lang="en-US" dirty="0" smtClean="0"/>
              <a:t>Synchronous rotation with Neptune</a:t>
            </a:r>
          </a:p>
          <a:p>
            <a:r>
              <a:rPr lang="en-US" dirty="0" smtClean="0"/>
              <a:t>Inclined, circular orbit</a:t>
            </a:r>
          </a:p>
          <a:p>
            <a:r>
              <a:rPr lang="en-US" dirty="0" smtClean="0"/>
              <a:t>Rotation axis tilted 157 degrees with respect to Neptune’s axis, which is inclined 30 degrees from Neptune’s orbit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luto-plane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764177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19200"/>
            <a:ext cx="3810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1930 – Discovered, given planet status</a:t>
            </a:r>
          </a:p>
          <a:p>
            <a:r>
              <a:rPr lang="en-US" dirty="0" smtClean="0"/>
              <a:t>2003 – Eris found in Kuiper Belt, 27% larger than Pluto</a:t>
            </a:r>
          </a:p>
          <a:p>
            <a:r>
              <a:rPr lang="en-US" dirty="0" smtClean="0"/>
              <a:t>2006 – IAU declares new planet criteria, demotes Pluto</a:t>
            </a:r>
          </a:p>
          <a:p>
            <a:r>
              <a:rPr lang="en-US" dirty="0" smtClean="0"/>
              <a:t>IAU’s closed door procedure stirs controversy, many astronomers still call Pluto a planet</a:t>
            </a:r>
          </a:p>
          <a:p>
            <a:r>
              <a:rPr lang="en-US" dirty="0" smtClean="0"/>
              <a:t>Surprising discovery around same time has added fuel to the fire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PLUTO’S PLANETHOOD</a:t>
            </a:r>
            <a:endParaRPr lang="en-US" sz="4800" b="1" i="1" u="sng" dirty="0"/>
          </a:p>
        </p:txBody>
      </p:sp>
      <p:pic>
        <p:nvPicPr>
          <p:cNvPr id="6" name="Picture 5" descr="pl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7390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uiperbe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9401" cy="4343400"/>
          </a:xfrm>
          <a:prstGeom prst="rect">
            <a:avLst/>
          </a:prstGeom>
        </p:spPr>
      </p:pic>
      <p:pic>
        <p:nvPicPr>
          <p:cNvPr id="8" name="Picture 7" descr="720px-Semimajorhistogramofkbos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04800"/>
            <a:ext cx="457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Sudden “cliff ” at 50-55 AU</a:t>
            </a:r>
          </a:p>
          <a:p>
            <a:pPr lvl="1"/>
            <a:r>
              <a:rPr lang="en-US" dirty="0" smtClean="0"/>
              <a:t>Insufficient matter to accrete into larger bodies</a:t>
            </a:r>
          </a:p>
          <a:p>
            <a:pPr lvl="1"/>
            <a:r>
              <a:rPr lang="en-US" dirty="0" smtClean="0"/>
              <a:t>Earth-sized object cleared out region</a:t>
            </a:r>
          </a:p>
          <a:p>
            <a:r>
              <a:rPr lang="en-US" dirty="0" smtClean="0"/>
              <a:t>Not a “cliff ”, but a “gap”?</a:t>
            </a:r>
          </a:p>
          <a:p>
            <a:pPr lvl="1"/>
            <a:r>
              <a:rPr lang="en-US" dirty="0" smtClean="0"/>
              <a:t>2003 discovery of </a:t>
            </a:r>
            <a:r>
              <a:rPr lang="en-US" dirty="0" err="1" smtClean="0"/>
              <a:t>Sedna</a:t>
            </a:r>
            <a:r>
              <a:rPr lang="en-US" dirty="0" smtClean="0"/>
              <a:t> supports this, as </a:t>
            </a:r>
            <a:r>
              <a:rPr lang="en-US" dirty="0" err="1" smtClean="0"/>
              <a:t>Sedna’s</a:t>
            </a:r>
            <a:r>
              <a:rPr lang="en-US" dirty="0" smtClean="0"/>
              <a:t> closest approach is 76 AU, but its orbit does not reach out to </a:t>
            </a:r>
            <a:r>
              <a:rPr lang="en-US" dirty="0" err="1" smtClean="0"/>
              <a:t>Oort</a:t>
            </a:r>
            <a:r>
              <a:rPr lang="en-US" dirty="0" smtClean="0"/>
              <a:t> Cloud distances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4343400"/>
            <a:ext cx="8305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Kuiper Belt – 30-55 AU</a:t>
            </a:r>
          </a:p>
          <a:p>
            <a:r>
              <a:rPr lang="en-US" dirty="0" smtClean="0"/>
              <a:t>200 times more massive than asteroid belt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Number of KBO expected to increase with distance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914400"/>
          </a:xfrm>
        </p:spPr>
        <p:txBody>
          <a:bodyPr>
            <a:normAutofit/>
          </a:bodyPr>
          <a:lstStyle/>
          <a:p>
            <a:pPr algn="ctr"/>
            <a:r>
              <a:rPr lang="en-US" sz="4300" b="1" i="1" u="sng" dirty="0" smtClean="0"/>
              <a:t>KUIPER BELT</a:t>
            </a:r>
            <a:endParaRPr lang="en-US" sz="43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676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2:3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4495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1:2</a:t>
            </a:r>
            <a:endParaRPr lang="en-US" sz="2400" dirty="0"/>
          </a:p>
        </p:txBody>
      </p:sp>
      <p:pic>
        <p:nvPicPr>
          <p:cNvPr id="11" name="ssc2004-05v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91000" y="25146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 uiExpand="1" build="p"/>
      <p:bldP spid="6" grpId="0" uiExpand="1" build="p"/>
      <p:bldP spid="6" grpId="1" uiExpand="1" build="p"/>
      <p:bldP spid="9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onee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0"/>
            <a:ext cx="472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/>
              <a:t>PIONEER ANOMALY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752600"/>
            <a:ext cx="4267200" cy="41148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1972/1973 </a:t>
            </a:r>
            <a:r>
              <a:rPr lang="en-US" dirty="0" smtClean="0"/>
              <a:t>– </a:t>
            </a:r>
            <a:r>
              <a:rPr lang="en-US" smtClean="0"/>
              <a:t>Pioneer 10 &amp;11 </a:t>
            </a:r>
            <a:r>
              <a:rPr lang="en-US" dirty="0" smtClean="0"/>
              <a:t>launched to explore the outer solar system</a:t>
            </a:r>
          </a:p>
          <a:p>
            <a:r>
              <a:rPr lang="en-US" dirty="0" smtClean="0"/>
              <a:t>Probes experiencing unexpected additional sunward acceleration</a:t>
            </a:r>
          </a:p>
          <a:p>
            <a:r>
              <a:rPr lang="en-US" dirty="0" smtClean="0"/>
              <a:t>Off course by 4x10</a:t>
            </a:r>
            <a:r>
              <a:rPr lang="en-US" baseline="30000" dirty="0" smtClean="0"/>
              <a:t>5</a:t>
            </a:r>
            <a:r>
              <a:rPr lang="en-US" dirty="0" smtClean="0"/>
              <a:t> km after 10</a:t>
            </a:r>
            <a:r>
              <a:rPr lang="en-US" baseline="30000" dirty="0" smtClean="0"/>
              <a:t>10</a:t>
            </a:r>
            <a:r>
              <a:rPr lang="en-US" dirty="0" smtClean="0"/>
              <a:t> km</a:t>
            </a:r>
          </a:p>
          <a:p>
            <a:r>
              <a:rPr lang="en-US" dirty="0" smtClean="0"/>
              <a:t>Confirmed by 7 analyses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572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Real Deceleration</a:t>
            </a:r>
          </a:p>
          <a:p>
            <a:pPr lvl="1"/>
            <a:r>
              <a:rPr lang="en-US" dirty="0" smtClean="0"/>
              <a:t>Gravity from other source, like Kuiper or Dark Matter</a:t>
            </a:r>
          </a:p>
          <a:p>
            <a:pPr lvl="2"/>
            <a:r>
              <a:rPr lang="en-US" dirty="0" smtClean="0"/>
              <a:t>Must violate equivalence</a:t>
            </a:r>
          </a:p>
          <a:p>
            <a:pPr lvl="1"/>
            <a:r>
              <a:rPr lang="en-US" dirty="0" smtClean="0"/>
              <a:t>Interplanetary medium drag</a:t>
            </a:r>
          </a:p>
          <a:p>
            <a:pPr lvl="2"/>
            <a:r>
              <a:rPr lang="en-US" dirty="0" smtClean="0"/>
              <a:t>Densities are too small</a:t>
            </a:r>
          </a:p>
          <a:p>
            <a:pPr lvl="1"/>
            <a:r>
              <a:rPr lang="en-US" dirty="0" smtClean="0"/>
              <a:t>Due to craft itself</a:t>
            </a:r>
          </a:p>
          <a:p>
            <a:pPr lvl="2"/>
            <a:r>
              <a:rPr lang="en-US" dirty="0" smtClean="0"/>
              <a:t>Gas Leak</a:t>
            </a:r>
          </a:p>
          <a:p>
            <a:pPr lvl="2"/>
            <a:r>
              <a:rPr lang="en-US" dirty="0" smtClean="0"/>
              <a:t>Asymmetrical craft radiation</a:t>
            </a:r>
          </a:p>
          <a:p>
            <a:pPr lvl="2"/>
            <a:r>
              <a:rPr lang="en-US" dirty="0" smtClean="0"/>
              <a:t>Electromagnetic forces</a:t>
            </a:r>
          </a:p>
          <a:p>
            <a:r>
              <a:rPr lang="en-US" dirty="0" smtClean="0"/>
              <a:t>New Physics</a:t>
            </a:r>
          </a:p>
          <a:p>
            <a:pPr lvl="1"/>
            <a:r>
              <a:rPr lang="en-US" dirty="0" smtClean="0"/>
              <a:t>Clock acceleration between ephemeris and atomic time</a:t>
            </a:r>
          </a:p>
          <a:p>
            <a:pPr lvl="1"/>
            <a:r>
              <a:rPr lang="en-US" dirty="0" smtClean="0"/>
              <a:t>MOND theories</a:t>
            </a:r>
          </a:p>
          <a:p>
            <a:pPr lvl="2"/>
            <a:r>
              <a:rPr lang="en-US" dirty="0" smtClean="0"/>
              <a:t>Gravity or Inertia</a:t>
            </a:r>
          </a:p>
          <a:p>
            <a:pPr lvl="1"/>
            <a:r>
              <a:rPr lang="en-US" dirty="0" err="1" smtClean="0"/>
              <a:t>Aethereal</a:t>
            </a:r>
            <a:r>
              <a:rPr lang="en-US" dirty="0" smtClean="0"/>
              <a:t> Gravitation</a:t>
            </a:r>
          </a:p>
          <a:p>
            <a:pPr lvl="1"/>
            <a:r>
              <a:rPr lang="en-US" dirty="0" smtClean="0"/>
              <a:t>Scale Expanding Cosmos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Moral Of Today’s Story: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Unnecessary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Plenty Mysterious</a:t>
            </a:r>
            <a:endParaRPr lang="en-US" sz="3200" dirty="0"/>
          </a:p>
        </p:txBody>
      </p:sp>
      <p:pic>
        <p:nvPicPr>
          <p:cNvPr id="9" name="Content Placeholder 8" descr="hubble-space-telescope_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62001" y="1857133"/>
            <a:ext cx="3429000" cy="4446831"/>
          </a:xfrm>
        </p:spPr>
      </p:pic>
      <p:pic>
        <p:nvPicPr>
          <p:cNvPr id="10" name="Content Placeholder 9" descr="Voyager1NASAart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29200" y="1868135"/>
            <a:ext cx="3276599" cy="44358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Today’s Goals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924800" cy="5257800"/>
          </a:xfrm>
        </p:spPr>
        <p:txBody>
          <a:bodyPr/>
          <a:lstStyle/>
          <a:p>
            <a:r>
              <a:rPr lang="en-US" dirty="0" smtClean="0"/>
              <a:t>To not talk about my research</a:t>
            </a:r>
          </a:p>
          <a:p>
            <a:r>
              <a:rPr lang="en-US" dirty="0" smtClean="0"/>
              <a:t>To avoid technical details</a:t>
            </a:r>
          </a:p>
          <a:p>
            <a:r>
              <a:rPr lang="en-US" dirty="0" smtClean="0"/>
              <a:t>To present some of my favorite and most puzzling mysteries of our own solar system</a:t>
            </a:r>
          </a:p>
          <a:p>
            <a:r>
              <a:rPr lang="en-US" dirty="0" smtClean="0"/>
              <a:t>To explore recent insights and theories</a:t>
            </a:r>
          </a:p>
          <a:p>
            <a:r>
              <a:rPr lang="en-US" dirty="0" smtClean="0"/>
              <a:t>To show there are just as many fascinating mysteries 10000 light seconds away as there are 10000 light years away</a:t>
            </a:r>
          </a:p>
          <a:p>
            <a:r>
              <a:rPr lang="en-US" dirty="0" smtClean="0"/>
              <a:t>To show lots of pretty pictures</a:t>
            </a:r>
          </a:p>
          <a:p>
            <a:r>
              <a:rPr lang="en-US" dirty="0" smtClean="0"/>
              <a:t>To provide more questions than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ome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71701" cy="3124200"/>
          </a:xfrm>
          <a:prstGeom prst="rect">
            <a:avLst/>
          </a:prstGeom>
        </p:spPr>
      </p:pic>
      <p:pic>
        <p:nvPicPr>
          <p:cNvPr id="5" name="Picture 4" descr="Black_Hole_Milky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1" cy="3169920"/>
          </a:xfrm>
          <a:prstGeom prst="rect">
            <a:avLst/>
          </a:prstGeom>
        </p:spPr>
      </p:pic>
      <p:pic>
        <p:nvPicPr>
          <p:cNvPr id="6" name="Picture 5" descr="epsilon_eridani_pla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5257800" cy="3733800"/>
          </a:xfrm>
          <a:prstGeom prst="rect">
            <a:avLst/>
          </a:prstGeom>
        </p:spPr>
      </p:pic>
      <p:pic>
        <p:nvPicPr>
          <p:cNvPr id="7" name="Picture 6" descr="sun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124200"/>
            <a:ext cx="38862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362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2,540,000 light years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4384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1600 light years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1816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10.5 light years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632460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.0000158 light years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1504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u="sng" dirty="0" smtClean="0"/>
              <a:t>WHERE ARE</a:t>
            </a:r>
          </a:p>
          <a:p>
            <a:pPr algn="ctr"/>
            <a:r>
              <a:rPr lang="en-US" sz="6600" b="1" i="1" u="sng" dirty="0" smtClean="0"/>
              <a:t>TODAY’S BIGGEST </a:t>
            </a:r>
          </a:p>
          <a:p>
            <a:pPr algn="ctr"/>
            <a:r>
              <a:rPr lang="en-US" sz="6600" b="1" i="1" u="sng" dirty="0" smtClean="0"/>
              <a:t>MYSTERIES?</a:t>
            </a:r>
            <a:endParaRPr lang="en-US" sz="6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2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ronal_loops_trace_6nov99_b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25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 smtClean="0"/>
              <a:t>THE SUN’S TEMPERATURES</a:t>
            </a:r>
            <a:endParaRPr lang="en-US" sz="48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191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 ~ 6000 K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 </a:t>
            </a:r>
            <a:r>
              <a:rPr lang="en-US" sz="3600" b="1" dirty="0"/>
              <a:t>~</a:t>
            </a:r>
            <a:r>
              <a:rPr lang="en-US" sz="3600" b="1" dirty="0" smtClean="0"/>
              <a:t> 2,000,000 K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11669"/>
            <a:ext cx="372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 ~ 15,000,000 K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6482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main theories</a:t>
            </a:r>
          </a:p>
          <a:p>
            <a:pPr lvl="1"/>
            <a:r>
              <a:rPr lang="en-US" sz="2800" dirty="0" err="1" smtClean="0"/>
              <a:t>Nanoflares</a:t>
            </a:r>
            <a:endParaRPr lang="en-US" sz="2800" dirty="0" smtClean="0"/>
          </a:p>
          <a:p>
            <a:pPr lvl="2"/>
            <a:r>
              <a:rPr lang="en-US" dirty="0" smtClean="0"/>
              <a:t>Due to magnetic reconnection, on order of 10</a:t>
            </a:r>
            <a:r>
              <a:rPr lang="en-US" baseline="30000" dirty="0" smtClean="0"/>
              <a:t>18</a:t>
            </a:r>
            <a:r>
              <a:rPr lang="en-US" dirty="0" smtClean="0"/>
              <a:t> J in energy</a:t>
            </a:r>
          </a:p>
          <a:p>
            <a:pPr lvl="2"/>
            <a:r>
              <a:rPr lang="en-US" dirty="0" smtClean="0"/>
              <a:t>Millions of small regions</a:t>
            </a:r>
          </a:p>
          <a:p>
            <a:pPr lvl="2"/>
            <a:r>
              <a:rPr lang="en-US" dirty="0" smtClean="0"/>
              <a:t>Appear to be too few</a:t>
            </a:r>
          </a:p>
          <a:p>
            <a:pPr lvl="2"/>
            <a:r>
              <a:rPr lang="en-US" dirty="0" smtClean="0"/>
              <a:t>Gradual reconnection?</a:t>
            </a:r>
          </a:p>
          <a:p>
            <a:pPr lvl="1"/>
            <a:r>
              <a:rPr lang="en-US" sz="2800" dirty="0" smtClean="0"/>
              <a:t>Wave Heating</a:t>
            </a:r>
          </a:p>
          <a:p>
            <a:pPr lvl="2"/>
            <a:r>
              <a:rPr lang="en-US" dirty="0" smtClean="0"/>
              <a:t>Magneto-acoustic and </a:t>
            </a:r>
            <a:r>
              <a:rPr lang="en-US" dirty="0" err="1" smtClean="0"/>
              <a:t>Alfvén</a:t>
            </a:r>
            <a:r>
              <a:rPr lang="en-US" dirty="0" smtClean="0"/>
              <a:t> from Photosphere turbulence, =&gt; shock waves =&gt; heat</a:t>
            </a:r>
          </a:p>
          <a:p>
            <a:pPr lvl="2"/>
            <a:r>
              <a:rPr lang="en-US" dirty="0" smtClean="0"/>
              <a:t>Delivery mechanism?</a:t>
            </a:r>
          </a:p>
          <a:p>
            <a:pPr lvl="2"/>
            <a:r>
              <a:rPr lang="en-US" dirty="0" smtClean="0"/>
              <a:t>Non-uniformity problem</a:t>
            </a:r>
          </a:p>
          <a:p>
            <a:pPr lvl="2"/>
            <a:r>
              <a:rPr lang="en-US" dirty="0" smtClean="0"/>
              <a:t>10% of needed energy seen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1974 – Mariner 10 shows smooth plains on Mercury</a:t>
            </a:r>
          </a:p>
          <a:p>
            <a:r>
              <a:rPr lang="en-US" dirty="0" smtClean="0"/>
              <a:t>Speculated to be due to volcanic activity like the basaltic </a:t>
            </a:r>
            <a:r>
              <a:rPr lang="en-US" dirty="0" err="1" smtClean="0"/>
              <a:t>maria</a:t>
            </a:r>
            <a:r>
              <a:rPr lang="en-US" dirty="0" smtClean="0"/>
              <a:t> on Moon</a:t>
            </a:r>
          </a:p>
          <a:p>
            <a:r>
              <a:rPr lang="en-US" dirty="0" smtClean="0"/>
              <a:t>Unlike Moon, Mercury’s plains lighter than their surroundings</a:t>
            </a:r>
          </a:p>
          <a:p>
            <a:r>
              <a:rPr lang="en-US" dirty="0" smtClean="0"/>
              <a:t>Apollo 16 – bright regions on Moon due to impacts</a:t>
            </a:r>
          </a:p>
          <a:p>
            <a:r>
              <a:rPr lang="en-US" dirty="0" smtClean="0"/>
              <a:t>Mariner resolution and sunlight angles prevent determining mechanism.</a:t>
            </a:r>
          </a:p>
          <a:p>
            <a:r>
              <a:rPr lang="en-US" dirty="0" smtClean="0"/>
              <a:t>2008 – Messenger flyby</a:t>
            </a:r>
            <a:endParaRPr lang="en-US" dirty="0"/>
          </a:p>
        </p:txBody>
      </p:sp>
      <p:pic>
        <p:nvPicPr>
          <p:cNvPr id="7" name="Content Placeholder 6" descr="Mercur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4601095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-152400"/>
            <a:ext cx="5715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MERCURY’S SURFACE</a:t>
            </a:r>
            <a:endParaRPr lang="en-US" sz="4800" b="1" i="1" u="sng" dirty="0"/>
          </a:p>
        </p:txBody>
      </p:sp>
      <p:pic>
        <p:nvPicPr>
          <p:cNvPr id="11" name="Picture 10" descr="mercury-volcanoes-02.wid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9853"/>
            <a:ext cx="4572000" cy="5968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5181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– </a:t>
            </a:r>
            <a:r>
              <a:rPr lang="en-US" dirty="0" err="1" smtClean="0"/>
              <a:t>Caloris</a:t>
            </a:r>
            <a:r>
              <a:rPr lang="en-US" dirty="0" smtClean="0"/>
              <a:t> Impact Basin</a:t>
            </a:r>
          </a:p>
          <a:p>
            <a:r>
              <a:rPr lang="en-US" dirty="0" smtClean="0"/>
              <a:t>Orange – Low-iron regions</a:t>
            </a:r>
          </a:p>
          <a:p>
            <a:r>
              <a:rPr lang="en-US" dirty="0" smtClean="0"/>
              <a:t>Blue – Older rocks</a:t>
            </a:r>
          </a:p>
          <a:p>
            <a:r>
              <a:rPr lang="en-US" dirty="0" smtClean="0"/>
              <a:t>White – Young, smooth plains</a:t>
            </a:r>
          </a:p>
          <a:p>
            <a:r>
              <a:rPr lang="en-US" dirty="0" smtClean="0"/>
              <a:t>Black – Explosive eruption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en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VENUS’ ROTATION</a:t>
            </a:r>
            <a:endParaRPr lang="en-US" sz="48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66800"/>
            <a:ext cx="4038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Venus has a very slow rotation, taking 243 days to spin on its axis.</a:t>
            </a:r>
          </a:p>
          <a:p>
            <a:r>
              <a:rPr lang="en-US" dirty="0" smtClean="0"/>
              <a:t>BUT, Venus is one of only two planets in our solar system that spins retrograde. Why? </a:t>
            </a:r>
          </a:p>
          <a:p>
            <a:r>
              <a:rPr lang="en-US" dirty="0" smtClean="0"/>
              <a:t>Impact?</a:t>
            </a:r>
          </a:p>
          <a:p>
            <a:r>
              <a:rPr lang="en-US" dirty="0" smtClean="0"/>
              <a:t>Chaotic Atmosphere?</a:t>
            </a:r>
          </a:p>
          <a:p>
            <a:pPr lvl="1"/>
            <a:r>
              <a:rPr lang="en-US" dirty="0" smtClean="0"/>
              <a:t>Flipped rotation axis?</a:t>
            </a:r>
          </a:p>
          <a:p>
            <a:pPr lvl="1"/>
            <a:r>
              <a:rPr lang="en-US" dirty="0" smtClean="0"/>
              <a:t>Reverse old rotation?</a:t>
            </a:r>
          </a:p>
          <a:p>
            <a:pPr lvl="1"/>
            <a:r>
              <a:rPr lang="en-US" dirty="0" smtClean="0"/>
              <a:t>Most initial conditions yield result, but through very different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3124200"/>
            <a:ext cx="289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Tunguska Event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Siberia, Russia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June 17, 1908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80 million trees down in 2150 km</a:t>
            </a:r>
            <a:r>
              <a:rPr lang="en-US" sz="20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Blast equivalent to  10-15 Megatons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5.0 on Richter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Largest impact event on land in recent history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 impact crater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Tunguska_event_fallen_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65" y="2895600"/>
            <a:ext cx="5166335" cy="3962400"/>
          </a:xfrm>
          <a:prstGeom prst="rect">
            <a:avLst/>
          </a:prstGeom>
        </p:spPr>
      </p:pic>
      <p:pic>
        <p:nvPicPr>
          <p:cNvPr id="6" name="Picture 5" descr="tungu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76775" cy="2876550"/>
          </a:xfrm>
          <a:prstGeom prst="rect">
            <a:avLst/>
          </a:prstGeom>
        </p:spPr>
      </p:pic>
      <p:pic>
        <p:nvPicPr>
          <p:cNvPr id="7" name="Picture 6" descr="Tungusk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1" y="0"/>
            <a:ext cx="4454769" cy="2895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895600"/>
            <a:ext cx="685800" cy="39624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EARTH</a:t>
            </a:r>
            <a:endParaRPr lang="en-US" sz="4800" b="1" i="1" dirty="0"/>
          </a:p>
        </p:txBody>
      </p:sp>
      <p:pic>
        <p:nvPicPr>
          <p:cNvPr id="8" name="Picture 7" descr="tunguskacr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895600"/>
            <a:ext cx="299349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rs_2003_Hubb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67400" y="914400"/>
            <a:ext cx="3276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 impact?</a:t>
            </a:r>
          </a:p>
          <a:p>
            <a:pPr lvl="1"/>
            <a:r>
              <a:rPr lang="en-US" dirty="0" smtClean="0"/>
              <a:t>Thrown out early due to geography </a:t>
            </a:r>
          </a:p>
          <a:p>
            <a:pPr lvl="1"/>
            <a:r>
              <a:rPr lang="en-US" dirty="0" smtClean="0"/>
              <a:t>Elliptical region</a:t>
            </a:r>
          </a:p>
          <a:p>
            <a:pPr lvl="1"/>
            <a:r>
              <a:rPr lang="en-US" dirty="0" smtClean="0"/>
              <a:t>No crater rim</a:t>
            </a:r>
          </a:p>
          <a:p>
            <a:pPr lvl="1"/>
            <a:r>
              <a:rPr lang="en-US" dirty="0" smtClean="0"/>
              <a:t>Would melt planet</a:t>
            </a:r>
          </a:p>
          <a:p>
            <a:r>
              <a:rPr lang="en-US" dirty="0" smtClean="0"/>
              <a:t>Northern ocean?</a:t>
            </a:r>
          </a:p>
          <a:p>
            <a:pPr lvl="1"/>
            <a:r>
              <a:rPr lang="en-US" dirty="0" smtClean="0"/>
              <a:t>Large shoreline variations (spin axis modulation?)</a:t>
            </a:r>
          </a:p>
          <a:p>
            <a:pPr lvl="1"/>
            <a:r>
              <a:rPr lang="en-US" dirty="0" smtClean="0"/>
              <a:t>Unclear evidence of existence in rocks</a:t>
            </a:r>
          </a:p>
          <a:p>
            <a:r>
              <a:rPr lang="en-US" dirty="0" smtClean="0"/>
              <a:t>Caltech, 6/25/08 – Impact works if:</a:t>
            </a:r>
          </a:p>
          <a:p>
            <a:pPr lvl="1"/>
            <a:r>
              <a:rPr lang="en-US" dirty="0" smtClean="0"/>
              <a:t>Hit at 30-60 deg</a:t>
            </a:r>
          </a:p>
          <a:p>
            <a:pPr lvl="1"/>
            <a:r>
              <a:rPr lang="en-US" dirty="0" smtClean="0"/>
              <a:t>6-10 km/s</a:t>
            </a:r>
          </a:p>
          <a:p>
            <a:pPr lvl="1"/>
            <a:r>
              <a:rPr lang="en-US" dirty="0" smtClean="0"/>
              <a:t>1600-2700 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524000"/>
            <a:ext cx="3741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Vast flat lowlands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49580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Mountainous Highlands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u="sng" dirty="0" smtClean="0"/>
              <a:t>MARS’ HEMISPHERES</a:t>
            </a:r>
            <a:endParaRPr lang="en-US" sz="4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 smtClean="0"/>
              <a:t>THE FACE ON MARS</a:t>
            </a:r>
            <a:endParaRPr lang="en-US" sz="4800" b="1" i="1" u="sng" dirty="0"/>
          </a:p>
        </p:txBody>
      </p:sp>
      <p:pic>
        <p:nvPicPr>
          <p:cNvPr id="5" name="Content Placeholder 4" descr="FaceonMars2-7742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711" y="1577242"/>
            <a:ext cx="3945483" cy="45187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July 25, 1976 – Viking 1 images </a:t>
            </a:r>
            <a:r>
              <a:rPr lang="en-US" dirty="0" err="1" smtClean="0"/>
              <a:t>Cydonia</a:t>
            </a:r>
            <a:r>
              <a:rPr lang="en-US" dirty="0" smtClean="0"/>
              <a:t>, sees an unusual formation</a:t>
            </a:r>
          </a:p>
          <a:p>
            <a:r>
              <a:rPr lang="en-US" dirty="0" smtClean="0"/>
              <a:t>Some speculate that the face may be an artificial feature</a:t>
            </a:r>
          </a:p>
          <a:p>
            <a:r>
              <a:rPr lang="en-US" dirty="0" smtClean="0"/>
              <a:t>MGS and MRO take high resolution images of the “face”, reveal its true nature</a:t>
            </a:r>
            <a:endParaRPr lang="en-US" dirty="0"/>
          </a:p>
        </p:txBody>
      </p:sp>
      <p:pic>
        <p:nvPicPr>
          <p:cNvPr id="6" name="Picture 5" descr="Face_on_Mars_BEEEA7B1-CD6F-D9E7-350FE830FBA72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4495800" cy="4495800"/>
          </a:xfrm>
          <a:prstGeom prst="rect">
            <a:avLst/>
          </a:prstGeom>
        </p:spPr>
      </p:pic>
      <p:pic>
        <p:nvPicPr>
          <p:cNvPr id="7" name="Picture 6" descr="SSpangl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1600200"/>
            <a:ext cx="3852809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802</TotalTime>
  <Words>962</Words>
  <Application>Microsoft Office PowerPoint</Application>
  <PresentationFormat>On-screen Show (4:3)</PresentationFormat>
  <Paragraphs>167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THE SOLAR SYSTEM: Mysteries in our own Backyard</vt:lpstr>
      <vt:lpstr>Today’s Goals</vt:lpstr>
      <vt:lpstr>Slide 3</vt:lpstr>
      <vt:lpstr>THE SUN’S TEMPERATURES</vt:lpstr>
      <vt:lpstr>MERCURY’S SURFACE</vt:lpstr>
      <vt:lpstr>VENUS’ ROTATION</vt:lpstr>
      <vt:lpstr>EARTH</vt:lpstr>
      <vt:lpstr>MARS’ HEMISPHERES</vt:lpstr>
      <vt:lpstr>THE FACE ON MARS</vt:lpstr>
      <vt:lpstr>JUPITER’S… UMMM…</vt:lpstr>
      <vt:lpstr>IAPETUS</vt:lpstr>
      <vt:lpstr>TITAN’S ATMOSPHERE</vt:lpstr>
      <vt:lpstr>URANUS’ TILT</vt:lpstr>
      <vt:lpstr>TRITON’S ORBIT</vt:lpstr>
      <vt:lpstr>PLUTO’S PLANETHOOD</vt:lpstr>
      <vt:lpstr>KUIPER BELT</vt:lpstr>
      <vt:lpstr>PIONEER ANOMALY</vt:lpstr>
      <vt:lpstr>The Moral Of Today’s Story: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SYSTEM: Mysteries in our own backyard</dc:title>
  <dc:creator>Andrew J. Kopf</dc:creator>
  <cp:lastModifiedBy>Andrew J. Kopf</cp:lastModifiedBy>
  <cp:revision>87</cp:revision>
  <dcterms:created xsi:type="dcterms:W3CDTF">2008-09-30T20:35:37Z</dcterms:created>
  <dcterms:modified xsi:type="dcterms:W3CDTF">2008-10-07T20:03:59Z</dcterms:modified>
</cp:coreProperties>
</file>