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27" r:id="rId2"/>
    <p:sldId id="258" r:id="rId3"/>
    <p:sldId id="320" r:id="rId4"/>
    <p:sldId id="310" r:id="rId5"/>
    <p:sldId id="260" r:id="rId6"/>
    <p:sldId id="261" r:id="rId7"/>
    <p:sldId id="312" r:id="rId8"/>
    <p:sldId id="304" r:id="rId9"/>
    <p:sldId id="280" r:id="rId10"/>
    <p:sldId id="316" r:id="rId11"/>
    <p:sldId id="313" r:id="rId12"/>
    <p:sldId id="314" r:id="rId13"/>
    <p:sldId id="326" r:id="rId14"/>
    <p:sldId id="262" r:id="rId15"/>
    <p:sldId id="324" r:id="rId16"/>
    <p:sldId id="393" r:id="rId17"/>
    <p:sldId id="275" r:id="rId18"/>
    <p:sldId id="389" r:id="rId19"/>
    <p:sldId id="388" r:id="rId20"/>
    <p:sldId id="274" r:id="rId21"/>
    <p:sldId id="325" r:id="rId22"/>
    <p:sldId id="267" r:id="rId23"/>
    <p:sldId id="381" r:id="rId24"/>
    <p:sldId id="386" r:id="rId25"/>
    <p:sldId id="387" r:id="rId26"/>
    <p:sldId id="384" r:id="rId27"/>
    <p:sldId id="385" r:id="rId28"/>
    <p:sldId id="39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24" autoAdjust="0"/>
    <p:restoredTop sz="94660"/>
  </p:normalViewPr>
  <p:slideViewPr>
    <p:cSldViewPr snapToGrid="0">
      <p:cViewPr varScale="1">
        <p:scale>
          <a:sx n="75" d="100"/>
          <a:sy n="75" d="100"/>
        </p:scale>
        <p:origin x="68" y="204"/>
      </p:cViewPr>
      <p:guideLst/>
    </p:cSldViewPr>
  </p:slideViewPr>
  <p:notesTextViewPr>
    <p:cViewPr>
      <p:scale>
        <a:sx n="1" d="1"/>
        <a:sy n="1" d="1"/>
      </p:scale>
      <p:origin x="0" y="0"/>
    </p:cViewPr>
  </p:notesTextViewPr>
  <p:sorterViewPr>
    <p:cViewPr>
      <p:scale>
        <a:sx n="85" d="100"/>
        <a:sy n="85" d="100"/>
      </p:scale>
      <p:origin x="0" y="-49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10/15/2018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10/15/2018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1B9F03-34CC-420F-A2C0-2D024C20DF22}"/>
              </a:ext>
            </a:extLst>
          </p:cNvPr>
          <p:cNvSpPr>
            <a:spLocks noGrp="1"/>
          </p:cNvSpPr>
          <p:nvPr>
            <p:ph type="ctrTitle"/>
          </p:nvPr>
        </p:nvSpPr>
        <p:spPr>
          <a:xfrm>
            <a:off x="499532" y="495826"/>
            <a:ext cx="11286067" cy="2387600"/>
          </a:xfrm>
        </p:spPr>
        <p:txBody>
          <a:bodyPr>
            <a:normAutofit/>
          </a:bodyPr>
          <a:lstStyle/>
          <a:p>
            <a:r>
              <a:rPr lang="en-US" sz="3800" dirty="0"/>
              <a:t>Upper Atmosphere sounding at mars:</a:t>
            </a:r>
            <a:br>
              <a:rPr lang="en-US" sz="3800" dirty="0"/>
            </a:br>
            <a:r>
              <a:rPr lang="en-US" sz="3800" dirty="0"/>
              <a:t>13 years of </a:t>
            </a:r>
            <a:r>
              <a:rPr lang="en-US" sz="3800" dirty="0" err="1"/>
              <a:t>marsis</a:t>
            </a:r>
            <a:r>
              <a:rPr lang="en-US" sz="3800" dirty="0"/>
              <a:t> science</a:t>
            </a:r>
          </a:p>
        </p:txBody>
      </p:sp>
      <p:sp>
        <p:nvSpPr>
          <p:cNvPr id="2" name="Subtitle 1">
            <a:extLst>
              <a:ext uri="{FF2B5EF4-FFF2-40B4-BE49-F238E27FC236}">
                <a16:creationId xmlns:a16="http://schemas.microsoft.com/office/drawing/2014/main" id="{F963B60B-13AE-496A-915C-F2AF5B0E5562}"/>
              </a:ext>
            </a:extLst>
          </p:cNvPr>
          <p:cNvSpPr>
            <a:spLocks noGrp="1"/>
          </p:cNvSpPr>
          <p:nvPr>
            <p:ph type="subTitle" idx="1"/>
          </p:nvPr>
        </p:nvSpPr>
        <p:spPr>
          <a:xfrm>
            <a:off x="2751667" y="3212567"/>
            <a:ext cx="6637867" cy="3112029"/>
          </a:xfrm>
        </p:spPr>
        <p:txBody>
          <a:bodyPr>
            <a:normAutofit/>
          </a:bodyPr>
          <a:lstStyle/>
          <a:p>
            <a:r>
              <a:rPr lang="en-US" sz="2800" b="1" i="1" dirty="0"/>
              <a:t>Andy Kopf</a:t>
            </a:r>
          </a:p>
          <a:p>
            <a:r>
              <a:rPr lang="en-US" sz="2800" b="1" i="1" dirty="0"/>
              <a:t>University of Iowa</a:t>
            </a:r>
          </a:p>
          <a:p>
            <a:r>
              <a:rPr lang="en-US" i="1" dirty="0"/>
              <a:t>With thanks to: D. </a:t>
            </a:r>
            <a:r>
              <a:rPr lang="en-US" i="1" dirty="0" err="1"/>
              <a:t>Gurnett</a:t>
            </a:r>
            <a:r>
              <a:rPr lang="en-US" i="1" dirty="0"/>
              <a:t>, J. </a:t>
            </a:r>
            <a:r>
              <a:rPr lang="en-US" i="1" dirty="0" err="1"/>
              <a:t>Halekas</a:t>
            </a:r>
            <a:r>
              <a:rPr lang="en-US" i="1" dirty="0"/>
              <a:t>, </a:t>
            </a:r>
            <a:br>
              <a:rPr lang="en-US" i="1" dirty="0"/>
            </a:br>
            <a:r>
              <a:rPr lang="en-US" i="1" dirty="0"/>
              <a:t>D. Morgan, Z. </a:t>
            </a:r>
            <a:r>
              <a:rPr lang="en-US" i="1" dirty="0" err="1"/>
              <a:t>Girazian</a:t>
            </a:r>
            <a:r>
              <a:rPr lang="en-US" i="1" dirty="0"/>
              <a:t>, F. Chu, F. </a:t>
            </a:r>
            <a:r>
              <a:rPr lang="en-US" i="1" dirty="0" err="1"/>
              <a:t>Duru</a:t>
            </a:r>
            <a:r>
              <a:rPr lang="en-US" i="1" dirty="0"/>
              <a:t>, </a:t>
            </a:r>
            <a:br>
              <a:rPr lang="en-US" i="1" dirty="0"/>
            </a:br>
            <a:r>
              <a:rPr lang="en-US" i="1" dirty="0"/>
              <a:t>Y. Harada, and F. </a:t>
            </a:r>
            <a:r>
              <a:rPr lang="en-US" i="1" dirty="0" err="1"/>
              <a:t>Nemec</a:t>
            </a:r>
            <a:r>
              <a:rPr lang="en-US" i="1" dirty="0"/>
              <a:t> </a:t>
            </a:r>
          </a:p>
          <a:p>
            <a:endParaRPr lang="en-US" i="1" dirty="0"/>
          </a:p>
        </p:txBody>
      </p:sp>
      <p:pic>
        <p:nvPicPr>
          <p:cNvPr id="4" name="Picture 3">
            <a:extLst>
              <a:ext uri="{FF2B5EF4-FFF2-40B4-BE49-F238E27FC236}">
                <a16:creationId xmlns:a16="http://schemas.microsoft.com/office/drawing/2014/main" id="{8EC5385A-B3CA-494E-A071-2FF48136641E}"/>
              </a:ext>
            </a:extLst>
          </p:cNvPr>
          <p:cNvPicPr>
            <a:picLocks noChangeAspect="1"/>
          </p:cNvPicPr>
          <p:nvPr/>
        </p:nvPicPr>
        <p:blipFill>
          <a:blip r:embed="rId2"/>
          <a:stretch>
            <a:fillRect/>
          </a:stretch>
        </p:blipFill>
        <p:spPr>
          <a:xfrm>
            <a:off x="111276" y="4030133"/>
            <a:ext cx="2833852" cy="2827867"/>
          </a:xfrm>
          <a:prstGeom prst="rect">
            <a:avLst/>
          </a:prstGeom>
        </p:spPr>
      </p:pic>
      <p:pic>
        <p:nvPicPr>
          <p:cNvPr id="7" name="Picture 6">
            <a:extLst>
              <a:ext uri="{FF2B5EF4-FFF2-40B4-BE49-F238E27FC236}">
                <a16:creationId xmlns:a16="http://schemas.microsoft.com/office/drawing/2014/main" id="{DAC5B565-6DCB-450B-BF3F-ADEBB9846538}"/>
              </a:ext>
            </a:extLst>
          </p:cNvPr>
          <p:cNvPicPr>
            <a:picLocks noChangeAspect="1"/>
          </p:cNvPicPr>
          <p:nvPr/>
        </p:nvPicPr>
        <p:blipFill>
          <a:blip r:embed="rId3">
            <a:duotone>
              <a:schemeClr val="accent1">
                <a:shade val="45000"/>
                <a:satMod val="135000"/>
              </a:schemeClr>
              <a:prstClr val="white"/>
            </a:duotone>
          </a:blip>
          <a:stretch>
            <a:fillRect/>
          </a:stretch>
        </p:blipFill>
        <p:spPr>
          <a:xfrm>
            <a:off x="8720667" y="4453473"/>
            <a:ext cx="3294693" cy="1879005"/>
          </a:xfrm>
          <a:prstGeom prst="rect">
            <a:avLst/>
          </a:prstGeom>
        </p:spPr>
      </p:pic>
    </p:spTree>
    <p:extLst>
      <p:ext uri="{BB962C8B-B14F-4D97-AF65-F5344CB8AC3E}">
        <p14:creationId xmlns:p14="http://schemas.microsoft.com/office/powerpoint/2010/main" val="187200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2191999" cy="1326321"/>
          </a:xfrm>
        </p:spPr>
        <p:txBody>
          <a:bodyPr>
            <a:normAutofit/>
          </a:bodyPr>
          <a:lstStyle/>
          <a:p>
            <a:r>
              <a:rPr lang="en-US" sz="4400" dirty="0"/>
              <a:t>Mars express “magnetometer”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3053" y="1542838"/>
            <a:ext cx="9725891" cy="5214108"/>
          </a:xfrm>
        </p:spPr>
      </p:pic>
    </p:spTree>
    <p:extLst>
      <p:ext uri="{BB962C8B-B14F-4D97-AF65-F5344CB8AC3E}">
        <p14:creationId xmlns:p14="http://schemas.microsoft.com/office/powerpoint/2010/main" val="3285551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Oblique echoes</a:t>
            </a:r>
          </a:p>
        </p:txBody>
      </p:sp>
      <p:sp>
        <p:nvSpPr>
          <p:cNvPr id="3" name="Content Placeholder 2"/>
          <p:cNvSpPr>
            <a:spLocks noGrp="1"/>
          </p:cNvSpPr>
          <p:nvPr>
            <p:ph sz="half" idx="1"/>
          </p:nvPr>
        </p:nvSpPr>
        <p:spPr>
          <a:xfrm>
            <a:off x="913795" y="2088319"/>
            <a:ext cx="3190614" cy="3702881"/>
          </a:xfrm>
        </p:spPr>
        <p:txBody>
          <a:bodyPr/>
          <a:lstStyle/>
          <a:p>
            <a:r>
              <a:rPr lang="en-US" dirty="0"/>
              <a:t>Sometimes, additional ionospheric echoes appear with longer time delays than the main echo</a:t>
            </a:r>
          </a:p>
          <a:p>
            <a:r>
              <a:rPr lang="en-US" dirty="0"/>
              <a:t>It is physically impossible for the echo to come from a second straight-down source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04409" y="2084604"/>
            <a:ext cx="7744337" cy="4370630"/>
          </a:xfrm>
        </p:spPr>
      </p:pic>
    </p:spTree>
    <p:extLst>
      <p:ext uri="{BB962C8B-B14F-4D97-AF65-F5344CB8AC3E}">
        <p14:creationId xmlns:p14="http://schemas.microsoft.com/office/powerpoint/2010/main" val="4039676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939" y="1714501"/>
            <a:ext cx="6445228" cy="4987636"/>
          </a:xfrm>
        </p:spPr>
      </p:pic>
      <p:sp>
        <p:nvSpPr>
          <p:cNvPr id="2" name="Title 1"/>
          <p:cNvSpPr>
            <a:spLocks noGrp="1"/>
          </p:cNvSpPr>
          <p:nvPr>
            <p:ph type="title"/>
          </p:nvPr>
        </p:nvSpPr>
        <p:spPr>
          <a:xfrm>
            <a:off x="0" y="609600"/>
            <a:ext cx="6173788" cy="1326321"/>
          </a:xfrm>
        </p:spPr>
        <p:txBody>
          <a:bodyPr>
            <a:normAutofit/>
          </a:bodyPr>
          <a:lstStyle/>
          <a:p>
            <a:r>
              <a:rPr lang="en-US" sz="4400" dirty="0"/>
              <a:t>Oblique echoes</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3786" y="310997"/>
            <a:ext cx="5710547" cy="3342885"/>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787" y="3680601"/>
            <a:ext cx="5710547" cy="3177399"/>
          </a:xfrm>
          <a:prstGeom prst="rect">
            <a:avLst/>
          </a:prstGeom>
        </p:spPr>
      </p:pic>
    </p:spTree>
    <p:extLst>
      <p:ext uri="{BB962C8B-B14F-4D97-AF65-F5344CB8AC3E}">
        <p14:creationId xmlns:p14="http://schemas.microsoft.com/office/powerpoint/2010/main" val="299329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B669-533A-479C-835F-67E6A346DB3A}"/>
              </a:ext>
            </a:extLst>
          </p:cNvPr>
          <p:cNvSpPr>
            <a:spLocks noGrp="1"/>
          </p:cNvSpPr>
          <p:nvPr>
            <p:ph type="title"/>
          </p:nvPr>
        </p:nvSpPr>
        <p:spPr>
          <a:xfrm>
            <a:off x="597251" y="459966"/>
            <a:ext cx="10857687" cy="1326321"/>
          </a:xfrm>
        </p:spPr>
        <p:txBody>
          <a:bodyPr/>
          <a:lstStyle/>
          <a:p>
            <a:r>
              <a:rPr lang="en-US" dirty="0"/>
              <a:t>Seasonal Asymmetry of Diffuse Echoes</a:t>
            </a:r>
          </a:p>
        </p:txBody>
      </p:sp>
      <p:pic>
        <p:nvPicPr>
          <p:cNvPr id="6" name="Content Placeholder 5">
            <a:extLst>
              <a:ext uri="{FF2B5EF4-FFF2-40B4-BE49-F238E27FC236}">
                <a16:creationId xmlns:a16="http://schemas.microsoft.com/office/drawing/2014/main" id="{D06AC1F2-8EFE-41FC-AD99-EB3959790CEC}"/>
              </a:ext>
            </a:extLst>
          </p:cNvPr>
          <p:cNvPicPr>
            <a:picLocks noGrp="1" noChangeAspect="1"/>
          </p:cNvPicPr>
          <p:nvPr>
            <p:ph sz="half" idx="1"/>
          </p:nvPr>
        </p:nvPicPr>
        <p:blipFill>
          <a:blip r:embed="rId2"/>
          <a:stretch>
            <a:fillRect/>
          </a:stretch>
        </p:blipFill>
        <p:spPr>
          <a:xfrm>
            <a:off x="597251" y="1717207"/>
            <a:ext cx="6533205" cy="2448353"/>
          </a:xfrm>
        </p:spPr>
      </p:pic>
      <p:pic>
        <p:nvPicPr>
          <p:cNvPr id="8" name="Content Placeholder 7">
            <a:extLst>
              <a:ext uri="{FF2B5EF4-FFF2-40B4-BE49-F238E27FC236}">
                <a16:creationId xmlns:a16="http://schemas.microsoft.com/office/drawing/2014/main" id="{55F965C8-23AD-4EB4-B32F-630D13E42FFB}"/>
              </a:ext>
            </a:extLst>
          </p:cNvPr>
          <p:cNvPicPr>
            <a:picLocks noGrp="1" noChangeAspect="1"/>
          </p:cNvPicPr>
          <p:nvPr>
            <p:ph sz="half" idx="2"/>
          </p:nvPr>
        </p:nvPicPr>
        <p:blipFill>
          <a:blip r:embed="rId3"/>
          <a:stretch>
            <a:fillRect/>
          </a:stretch>
        </p:blipFill>
        <p:spPr>
          <a:xfrm>
            <a:off x="7242529" y="1702097"/>
            <a:ext cx="4212409" cy="4916977"/>
          </a:xfrm>
        </p:spPr>
      </p:pic>
      <p:pic>
        <p:nvPicPr>
          <p:cNvPr id="5" name="Content Placeholder 18">
            <a:extLst>
              <a:ext uri="{FF2B5EF4-FFF2-40B4-BE49-F238E27FC236}">
                <a16:creationId xmlns:a16="http://schemas.microsoft.com/office/drawing/2014/main" id="{55D6F525-14EF-446F-AFDD-66C4D0C160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251" y="4256607"/>
            <a:ext cx="6533205" cy="2090626"/>
          </a:xfrm>
          <a:prstGeom prst="rect">
            <a:avLst/>
          </a:prstGeom>
        </p:spPr>
      </p:pic>
      <p:sp>
        <p:nvSpPr>
          <p:cNvPr id="7" name="TextBox 6">
            <a:extLst>
              <a:ext uri="{FF2B5EF4-FFF2-40B4-BE49-F238E27FC236}">
                <a16:creationId xmlns:a16="http://schemas.microsoft.com/office/drawing/2014/main" id="{23DD87F9-285F-41B1-83A2-61A3C0A63F2E}"/>
              </a:ext>
            </a:extLst>
          </p:cNvPr>
          <p:cNvSpPr txBox="1"/>
          <p:nvPr/>
        </p:nvSpPr>
        <p:spPr>
          <a:xfrm>
            <a:off x="2294446" y="6383690"/>
            <a:ext cx="3076227" cy="307777"/>
          </a:xfrm>
          <a:prstGeom prst="rect">
            <a:avLst/>
          </a:prstGeom>
          <a:noFill/>
        </p:spPr>
        <p:txBody>
          <a:bodyPr wrap="none" rtlCol="0">
            <a:spAutoFit/>
          </a:bodyPr>
          <a:lstStyle/>
          <a:p>
            <a:r>
              <a:rPr lang="en-US" sz="1400" i="1" dirty="0"/>
              <a:t>Figures from Harada et al., JGR, 2018</a:t>
            </a:r>
          </a:p>
        </p:txBody>
      </p:sp>
    </p:spTree>
    <p:extLst>
      <p:ext uri="{BB962C8B-B14F-4D97-AF65-F5344CB8AC3E}">
        <p14:creationId xmlns:p14="http://schemas.microsoft.com/office/powerpoint/2010/main" val="309525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Transient Upper layers</a:t>
            </a:r>
          </a:p>
        </p:txBody>
      </p:sp>
      <p:sp>
        <p:nvSpPr>
          <p:cNvPr id="4" name="Content Placeholder 3"/>
          <p:cNvSpPr>
            <a:spLocks noGrp="1"/>
          </p:cNvSpPr>
          <p:nvPr>
            <p:ph sz="half" idx="1"/>
          </p:nvPr>
        </p:nvSpPr>
        <p:spPr>
          <a:xfrm>
            <a:off x="913795" y="2088319"/>
            <a:ext cx="4260878" cy="3702881"/>
          </a:xfrm>
        </p:spPr>
        <p:txBody>
          <a:bodyPr/>
          <a:lstStyle/>
          <a:p>
            <a:r>
              <a:rPr lang="en-US" dirty="0"/>
              <a:t>An additional cusp is frequently observed at lower frequencies than the cusp of the main layer</a:t>
            </a:r>
          </a:p>
          <a:p>
            <a:r>
              <a:rPr lang="en-US" dirty="0"/>
              <a:t>This appearance of this feature implies the presence of an additional peak in the density profile at a lower density, and therefore at a higher altitude</a:t>
            </a:r>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21305" y="1741794"/>
            <a:ext cx="6284357" cy="4713269"/>
          </a:xfrm>
        </p:spPr>
      </p:pic>
    </p:spTree>
    <p:extLst>
      <p:ext uri="{BB962C8B-B14F-4D97-AF65-F5344CB8AC3E}">
        <p14:creationId xmlns:p14="http://schemas.microsoft.com/office/powerpoint/2010/main" val="3806135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 Non-monotonic profile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729" y="1652155"/>
            <a:ext cx="9517891" cy="4955857"/>
          </a:xfrm>
        </p:spPr>
      </p:pic>
    </p:spTree>
    <p:extLst>
      <p:ext uri="{BB962C8B-B14F-4D97-AF65-F5344CB8AC3E}">
        <p14:creationId xmlns:p14="http://schemas.microsoft.com/office/powerpoint/2010/main" val="1469377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40"/>
            <a:ext cx="11607800" cy="996502"/>
          </a:xfrm>
        </p:spPr>
        <p:txBody>
          <a:bodyPr>
            <a:normAutofit/>
          </a:bodyPr>
          <a:lstStyle/>
          <a:p>
            <a:r>
              <a:rPr lang="en-US" dirty="0"/>
              <a:t>Topside layer - Conjunction Observation</a:t>
            </a:r>
          </a:p>
        </p:txBody>
      </p:sp>
      <p:sp>
        <p:nvSpPr>
          <p:cNvPr id="3" name="Content Placeholder 2"/>
          <p:cNvSpPr>
            <a:spLocks noGrp="1"/>
          </p:cNvSpPr>
          <p:nvPr>
            <p:ph idx="1"/>
          </p:nvPr>
        </p:nvSpPr>
        <p:spPr>
          <a:xfrm>
            <a:off x="7708721" y="1871133"/>
            <a:ext cx="4366048" cy="4580466"/>
          </a:xfrm>
        </p:spPr>
        <p:txBody>
          <a:bodyPr>
            <a:normAutofit/>
          </a:bodyPr>
          <a:lstStyle/>
          <a:p>
            <a:pPr>
              <a:spcAft>
                <a:spcPts val="1200"/>
              </a:spcAft>
            </a:pPr>
            <a:r>
              <a:rPr lang="en-US" sz="2400" dirty="0"/>
              <a:t>Addition of MAVEN allowed for correlated observations</a:t>
            </a:r>
          </a:p>
          <a:p>
            <a:pPr>
              <a:spcAft>
                <a:spcPts val="1200"/>
              </a:spcAft>
            </a:pPr>
            <a:r>
              <a:rPr lang="en-US" sz="2400" dirty="0"/>
              <a:t>Close-time orbital crossings enable dual studies, if MAVEN is low enough to observe in situ</a:t>
            </a:r>
          </a:p>
          <a:p>
            <a:pPr>
              <a:spcAft>
                <a:spcPts val="1200"/>
              </a:spcAft>
            </a:pPr>
            <a:r>
              <a:rPr lang="en-US" sz="2400" dirty="0"/>
              <a:t>Feature jointly detected in Oct. 2015 orbit</a:t>
            </a:r>
          </a:p>
        </p:txBody>
      </p:sp>
      <p:pic>
        <p:nvPicPr>
          <p:cNvPr id="8" name="Picture 7">
            <a:extLst>
              <a:ext uri="{FF2B5EF4-FFF2-40B4-BE49-F238E27FC236}">
                <a16:creationId xmlns:a16="http://schemas.microsoft.com/office/drawing/2014/main" id="{BDA8FD76-1480-469C-A476-0076F448FCA0}"/>
              </a:ext>
            </a:extLst>
          </p:cNvPr>
          <p:cNvPicPr>
            <a:picLocks noChangeAspect="1"/>
          </p:cNvPicPr>
          <p:nvPr/>
        </p:nvPicPr>
        <p:blipFill>
          <a:blip r:embed="rId2"/>
          <a:stretch>
            <a:fillRect/>
          </a:stretch>
        </p:blipFill>
        <p:spPr>
          <a:xfrm>
            <a:off x="4882771" y="1271141"/>
            <a:ext cx="2825950" cy="5520430"/>
          </a:xfrm>
          <a:prstGeom prst="rect">
            <a:avLst/>
          </a:prstGeom>
        </p:spPr>
      </p:pic>
      <p:pic>
        <p:nvPicPr>
          <p:cNvPr id="10" name="Picture 9">
            <a:extLst>
              <a:ext uri="{FF2B5EF4-FFF2-40B4-BE49-F238E27FC236}">
                <a16:creationId xmlns:a16="http://schemas.microsoft.com/office/drawing/2014/main" id="{B791FECF-81BF-4CC3-B6EA-B323655B9E38}"/>
              </a:ext>
            </a:extLst>
          </p:cNvPr>
          <p:cNvPicPr>
            <a:picLocks noChangeAspect="1"/>
          </p:cNvPicPr>
          <p:nvPr/>
        </p:nvPicPr>
        <p:blipFill>
          <a:blip r:embed="rId3"/>
          <a:stretch>
            <a:fillRect/>
          </a:stretch>
        </p:blipFill>
        <p:spPr>
          <a:xfrm>
            <a:off x="210704" y="3545215"/>
            <a:ext cx="4489256" cy="3179187"/>
          </a:xfrm>
          <a:prstGeom prst="rect">
            <a:avLst/>
          </a:prstGeom>
        </p:spPr>
      </p:pic>
      <p:pic>
        <p:nvPicPr>
          <p:cNvPr id="7" name="Picture 6" descr="conj.png">
            <a:extLst>
              <a:ext uri="{FF2B5EF4-FFF2-40B4-BE49-F238E27FC236}">
                <a16:creationId xmlns:a16="http://schemas.microsoft.com/office/drawing/2014/main" id="{36E85BDC-D9F7-42B9-8EF0-10A498BDA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599" y="1007534"/>
            <a:ext cx="2421466" cy="2421466"/>
          </a:xfrm>
          <a:prstGeom prst="rect">
            <a:avLst/>
          </a:prstGeom>
        </p:spPr>
      </p:pic>
    </p:spTree>
    <p:extLst>
      <p:ext uri="{BB962C8B-B14F-4D97-AF65-F5344CB8AC3E}">
        <p14:creationId xmlns:p14="http://schemas.microsoft.com/office/powerpoint/2010/main" val="4074809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1" y="274640"/>
            <a:ext cx="11758246" cy="1012294"/>
          </a:xfrm>
        </p:spPr>
        <p:txBody>
          <a:bodyPr>
            <a:normAutofit/>
          </a:bodyPr>
          <a:lstStyle/>
          <a:p>
            <a:r>
              <a:rPr lang="en-US" dirty="0"/>
              <a:t>Topside Layer - Conjunction Observation</a:t>
            </a:r>
          </a:p>
        </p:txBody>
      </p:sp>
      <p:sp>
        <p:nvSpPr>
          <p:cNvPr id="3" name="Content Placeholder 2"/>
          <p:cNvSpPr>
            <a:spLocks noGrp="1"/>
          </p:cNvSpPr>
          <p:nvPr>
            <p:ph idx="1"/>
          </p:nvPr>
        </p:nvSpPr>
        <p:spPr>
          <a:xfrm>
            <a:off x="5025292" y="1413934"/>
            <a:ext cx="6986955" cy="3098800"/>
          </a:xfrm>
        </p:spPr>
        <p:txBody>
          <a:bodyPr>
            <a:normAutofit/>
          </a:bodyPr>
          <a:lstStyle/>
          <a:p>
            <a:r>
              <a:rPr lang="en-US" sz="2400" dirty="0"/>
              <a:t>Layer observed in electrons and ions</a:t>
            </a:r>
          </a:p>
          <a:p>
            <a:r>
              <a:rPr lang="en-US" sz="2400" dirty="0"/>
              <a:t>Ion data shows increase in all except O</a:t>
            </a:r>
            <a:r>
              <a:rPr lang="en-US" sz="2400" baseline="30000" dirty="0"/>
              <a:t>+</a:t>
            </a:r>
            <a:endParaRPr lang="en-US" sz="2400" dirty="0"/>
          </a:p>
          <a:p>
            <a:r>
              <a:rPr lang="en-US" sz="2400" dirty="0"/>
              <a:t>MAVEN observations [</a:t>
            </a:r>
            <a:r>
              <a:rPr lang="en-US" sz="2400" i="1" dirty="0"/>
              <a:t>Kopf et al., </a:t>
            </a:r>
            <a:r>
              <a:rPr lang="en-US" sz="2400" dirty="0"/>
              <a:t>2017] correlate well with previous MARSIS studies</a:t>
            </a:r>
          </a:p>
          <a:p>
            <a:r>
              <a:rPr lang="en-US" sz="2400" dirty="0"/>
              <a:t>Some evidence of current structures in magnetometer observations</a:t>
            </a:r>
          </a:p>
        </p:txBody>
      </p:sp>
      <p:pic>
        <p:nvPicPr>
          <p:cNvPr id="6" name="Picture 5">
            <a:extLst>
              <a:ext uri="{FF2B5EF4-FFF2-40B4-BE49-F238E27FC236}">
                <a16:creationId xmlns:a16="http://schemas.microsoft.com/office/drawing/2014/main" id="{0DBF6B84-72A8-4A53-A91C-B544D91EFEC8}"/>
              </a:ext>
            </a:extLst>
          </p:cNvPr>
          <p:cNvPicPr>
            <a:picLocks noChangeAspect="1"/>
          </p:cNvPicPr>
          <p:nvPr/>
        </p:nvPicPr>
        <p:blipFill>
          <a:blip r:embed="rId2"/>
          <a:stretch>
            <a:fillRect/>
          </a:stretch>
        </p:blipFill>
        <p:spPr>
          <a:xfrm>
            <a:off x="120672" y="1510972"/>
            <a:ext cx="4635456" cy="4872892"/>
          </a:xfrm>
          <a:prstGeom prst="rect">
            <a:avLst/>
          </a:prstGeom>
        </p:spPr>
      </p:pic>
      <p:pic>
        <p:nvPicPr>
          <p:cNvPr id="8" name="Picture 7">
            <a:extLst>
              <a:ext uri="{FF2B5EF4-FFF2-40B4-BE49-F238E27FC236}">
                <a16:creationId xmlns:a16="http://schemas.microsoft.com/office/drawing/2014/main" id="{44003DCB-9BCC-4E06-8CFC-01D0B6C64142}"/>
              </a:ext>
            </a:extLst>
          </p:cNvPr>
          <p:cNvPicPr>
            <a:picLocks noChangeAspect="1"/>
          </p:cNvPicPr>
          <p:nvPr/>
        </p:nvPicPr>
        <p:blipFill>
          <a:blip r:embed="rId3"/>
          <a:stretch>
            <a:fillRect/>
          </a:stretch>
        </p:blipFill>
        <p:spPr>
          <a:xfrm>
            <a:off x="4876800" y="4527060"/>
            <a:ext cx="7315200" cy="2187991"/>
          </a:xfrm>
          <a:prstGeom prst="rect">
            <a:avLst/>
          </a:prstGeom>
        </p:spPr>
      </p:pic>
    </p:spTree>
    <p:extLst>
      <p:ext uri="{BB962C8B-B14F-4D97-AF65-F5344CB8AC3E}">
        <p14:creationId xmlns:p14="http://schemas.microsoft.com/office/powerpoint/2010/main" val="1207041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866C-F357-438C-8690-943CFE2B8885}"/>
              </a:ext>
            </a:extLst>
          </p:cNvPr>
          <p:cNvSpPr>
            <a:spLocks noGrp="1"/>
          </p:cNvSpPr>
          <p:nvPr>
            <p:ph type="title"/>
          </p:nvPr>
        </p:nvSpPr>
        <p:spPr>
          <a:xfrm>
            <a:off x="194733" y="448733"/>
            <a:ext cx="11794067" cy="1326321"/>
          </a:xfrm>
        </p:spPr>
        <p:txBody>
          <a:bodyPr/>
          <a:lstStyle/>
          <a:p>
            <a:r>
              <a:rPr lang="en-US" dirty="0"/>
              <a:t>TRANSIENT IONOPAUSE – DENSITY GRADIENTS</a:t>
            </a:r>
          </a:p>
        </p:txBody>
      </p:sp>
      <p:pic>
        <p:nvPicPr>
          <p:cNvPr id="11" name="Content Placeholder 10">
            <a:extLst>
              <a:ext uri="{FF2B5EF4-FFF2-40B4-BE49-F238E27FC236}">
                <a16:creationId xmlns:a16="http://schemas.microsoft.com/office/drawing/2014/main" id="{095BFD54-F3D5-4A35-A4F0-DD8410841F46}"/>
              </a:ext>
            </a:extLst>
          </p:cNvPr>
          <p:cNvPicPr>
            <a:picLocks noGrp="1" noChangeAspect="1"/>
          </p:cNvPicPr>
          <p:nvPr>
            <p:ph sz="half" idx="2"/>
          </p:nvPr>
        </p:nvPicPr>
        <p:blipFill>
          <a:blip r:embed="rId2"/>
          <a:stretch>
            <a:fillRect/>
          </a:stretch>
        </p:blipFill>
        <p:spPr>
          <a:xfrm>
            <a:off x="5621868" y="1926696"/>
            <a:ext cx="5258504" cy="4509409"/>
          </a:xfrm>
        </p:spPr>
      </p:pic>
      <p:pic>
        <p:nvPicPr>
          <p:cNvPr id="9" name="Content Placeholder 8">
            <a:extLst>
              <a:ext uri="{FF2B5EF4-FFF2-40B4-BE49-F238E27FC236}">
                <a16:creationId xmlns:a16="http://schemas.microsoft.com/office/drawing/2014/main" id="{341DC671-24F3-4B80-843E-E40D3AF85841}"/>
              </a:ext>
            </a:extLst>
          </p:cNvPr>
          <p:cNvPicPr>
            <a:picLocks noGrp="1" noChangeAspect="1"/>
          </p:cNvPicPr>
          <p:nvPr>
            <p:ph sz="half" idx="1"/>
          </p:nvPr>
        </p:nvPicPr>
        <p:blipFill>
          <a:blip r:embed="rId3"/>
          <a:stretch>
            <a:fillRect/>
          </a:stretch>
        </p:blipFill>
        <p:spPr>
          <a:xfrm>
            <a:off x="1058333" y="1926696"/>
            <a:ext cx="4083434" cy="4515392"/>
          </a:xfrm>
        </p:spPr>
      </p:pic>
    </p:spTree>
    <p:extLst>
      <p:ext uri="{BB962C8B-B14F-4D97-AF65-F5344CB8AC3E}">
        <p14:creationId xmlns:p14="http://schemas.microsoft.com/office/powerpoint/2010/main" val="24222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itle 5"/>
          <p:cNvSpPr>
            <a:spLocks noGrp="1"/>
          </p:cNvSpPr>
          <p:nvPr>
            <p:ph type="title"/>
          </p:nvPr>
        </p:nvSpPr>
        <p:spPr>
          <a:xfrm>
            <a:off x="457200" y="228600"/>
            <a:ext cx="11455400" cy="1143000"/>
          </a:xfrm>
        </p:spPr>
        <p:txBody>
          <a:bodyPr>
            <a:normAutofit/>
          </a:bodyPr>
          <a:lstStyle/>
          <a:p>
            <a:r>
              <a:rPr lang="en-US" dirty="0"/>
              <a:t>Radar Detections of Martian IONOPAUSE</a:t>
            </a:r>
            <a:endParaRPr lang="en-US" i="1" dirty="0"/>
          </a:p>
        </p:txBody>
      </p:sp>
      <p:pic>
        <p:nvPicPr>
          <p:cNvPr id="7" name="Content Placeholder 6">
            <a:extLst>
              <a:ext uri="{FF2B5EF4-FFF2-40B4-BE49-F238E27FC236}">
                <a16:creationId xmlns:a16="http://schemas.microsoft.com/office/drawing/2014/main" id="{34EE2318-C053-4BAE-B19E-BDCB6EEF8326}"/>
              </a:ext>
            </a:extLst>
          </p:cNvPr>
          <p:cNvPicPr>
            <a:picLocks noGrp="1" noChangeAspect="1"/>
          </p:cNvPicPr>
          <p:nvPr>
            <p:ph sz="half" idx="1"/>
          </p:nvPr>
        </p:nvPicPr>
        <p:blipFill>
          <a:blip r:embed="rId2">
            <a:alphaModFix/>
            <a:extLst>
              <a:ext uri="{28A0092B-C50C-407E-A947-70E740481C1C}">
                <a14:useLocalDpi xmlns:a14="http://schemas.microsoft.com/office/drawing/2010/main" val="0"/>
              </a:ext>
            </a:extLst>
          </a:blip>
          <a:stretch>
            <a:fillRect/>
          </a:stretch>
        </p:blipFill>
        <p:spPr>
          <a:xfrm>
            <a:off x="5926667" y="2395540"/>
            <a:ext cx="5808133" cy="3902918"/>
          </a:xfrm>
          <a:solidFill>
            <a:schemeClr val="tx1"/>
          </a:solidFill>
        </p:spPr>
      </p:pic>
      <p:sp>
        <p:nvSpPr>
          <p:cNvPr id="3" name="Content Placeholder 2">
            <a:extLst>
              <a:ext uri="{FF2B5EF4-FFF2-40B4-BE49-F238E27FC236}">
                <a16:creationId xmlns:a16="http://schemas.microsoft.com/office/drawing/2014/main" id="{21177C51-DCBE-4CF9-9122-FD75A0C137D9}"/>
              </a:ext>
            </a:extLst>
          </p:cNvPr>
          <p:cNvSpPr>
            <a:spLocks noGrp="1"/>
          </p:cNvSpPr>
          <p:nvPr>
            <p:ph sz="half" idx="2"/>
          </p:nvPr>
        </p:nvSpPr>
        <p:spPr>
          <a:xfrm>
            <a:off x="5994400" y="1450544"/>
            <a:ext cx="5486724" cy="999092"/>
          </a:xfrm>
        </p:spPr>
        <p:txBody>
          <a:bodyPr>
            <a:normAutofit/>
          </a:bodyPr>
          <a:lstStyle/>
          <a:p>
            <a:pPr>
              <a:spcAft>
                <a:spcPts val="600"/>
              </a:spcAft>
            </a:pPr>
            <a:r>
              <a:rPr lang="en-US" dirty="0"/>
              <a:t>MARSIS radar is capable of directly seeing echoes from the ionopause boundary</a:t>
            </a:r>
          </a:p>
        </p:txBody>
      </p:sp>
      <p:sp>
        <p:nvSpPr>
          <p:cNvPr id="2" name="TextBox 1">
            <a:extLst>
              <a:ext uri="{FF2B5EF4-FFF2-40B4-BE49-F238E27FC236}">
                <a16:creationId xmlns:a16="http://schemas.microsoft.com/office/drawing/2014/main" id="{EBE5F01B-448C-44BC-83DD-63DD3E8C7C95}"/>
              </a:ext>
            </a:extLst>
          </p:cNvPr>
          <p:cNvSpPr txBox="1"/>
          <p:nvPr/>
        </p:nvSpPr>
        <p:spPr>
          <a:xfrm>
            <a:off x="7627868" y="5973750"/>
            <a:ext cx="2849050" cy="307777"/>
          </a:xfrm>
          <a:prstGeom prst="rect">
            <a:avLst/>
          </a:prstGeom>
          <a:noFill/>
        </p:spPr>
        <p:txBody>
          <a:bodyPr wrap="none" rtlCol="0">
            <a:spAutoFit/>
          </a:bodyPr>
          <a:lstStyle/>
          <a:p>
            <a:r>
              <a:rPr lang="en-US" sz="1400" i="1" dirty="0"/>
              <a:t>Preliminary figure from Feng Chu</a:t>
            </a:r>
          </a:p>
        </p:txBody>
      </p:sp>
      <p:pic>
        <p:nvPicPr>
          <p:cNvPr id="6" name="Content Placeholder 5">
            <a:extLst>
              <a:ext uri="{FF2B5EF4-FFF2-40B4-BE49-F238E27FC236}">
                <a16:creationId xmlns:a16="http://schemas.microsoft.com/office/drawing/2014/main" id="{7D1325EA-B1AF-4527-9A28-BC77116CCECC}"/>
              </a:ext>
            </a:extLst>
          </p:cNvPr>
          <p:cNvPicPr>
            <a:picLocks noChangeAspect="1"/>
          </p:cNvPicPr>
          <p:nvPr/>
        </p:nvPicPr>
        <p:blipFill>
          <a:blip r:embed="rId3"/>
          <a:stretch>
            <a:fillRect/>
          </a:stretch>
        </p:blipFill>
        <p:spPr>
          <a:xfrm>
            <a:off x="457200" y="1241785"/>
            <a:ext cx="5105400" cy="3109195"/>
          </a:xfrm>
          <a:prstGeom prst="rect">
            <a:avLst/>
          </a:prstGeom>
        </p:spPr>
      </p:pic>
      <p:sp>
        <p:nvSpPr>
          <p:cNvPr id="8" name="Content Placeholder 2">
            <a:extLst>
              <a:ext uri="{FF2B5EF4-FFF2-40B4-BE49-F238E27FC236}">
                <a16:creationId xmlns:a16="http://schemas.microsoft.com/office/drawing/2014/main" id="{FFC91D4B-CF29-4F7E-8C62-D16CE40A7B1F}"/>
              </a:ext>
            </a:extLst>
          </p:cNvPr>
          <p:cNvSpPr txBox="1">
            <a:spLocks/>
          </p:cNvSpPr>
          <p:nvPr/>
        </p:nvSpPr>
        <p:spPr>
          <a:xfrm>
            <a:off x="651934" y="4419152"/>
            <a:ext cx="5274733" cy="310919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spcAft>
                <a:spcPts val="600"/>
              </a:spcAft>
            </a:pPr>
            <a:r>
              <a:rPr lang="en-US" dirty="0"/>
              <a:t>Detections made at all dayside solar zenith angles</a:t>
            </a:r>
          </a:p>
          <a:p>
            <a:pPr>
              <a:spcAft>
                <a:spcPts val="600"/>
              </a:spcAft>
            </a:pPr>
            <a:r>
              <a:rPr lang="en-US" dirty="0"/>
              <a:t>Normalized occurrence rate reveals tendency toward detections away from crustal field regions (right)</a:t>
            </a:r>
          </a:p>
        </p:txBody>
      </p:sp>
      <p:sp>
        <p:nvSpPr>
          <p:cNvPr id="9" name="TextBox 8">
            <a:extLst>
              <a:ext uri="{FF2B5EF4-FFF2-40B4-BE49-F238E27FC236}">
                <a16:creationId xmlns:a16="http://schemas.microsoft.com/office/drawing/2014/main" id="{77E54F43-FBFF-465E-A90D-7BC96C3B186A}"/>
              </a:ext>
            </a:extLst>
          </p:cNvPr>
          <p:cNvSpPr txBox="1"/>
          <p:nvPr/>
        </p:nvSpPr>
        <p:spPr>
          <a:xfrm>
            <a:off x="7078131" y="6407037"/>
            <a:ext cx="2849050" cy="307777"/>
          </a:xfrm>
          <a:prstGeom prst="rect">
            <a:avLst/>
          </a:prstGeom>
          <a:noFill/>
        </p:spPr>
        <p:txBody>
          <a:bodyPr wrap="none" rtlCol="0">
            <a:spAutoFit/>
          </a:bodyPr>
          <a:lstStyle/>
          <a:p>
            <a:r>
              <a:rPr lang="en-US" sz="1400" i="1" dirty="0"/>
              <a:t>Preliminary figure from Feng Chu</a:t>
            </a:r>
          </a:p>
        </p:txBody>
      </p:sp>
    </p:spTree>
    <p:extLst>
      <p:ext uri="{BB962C8B-B14F-4D97-AF65-F5344CB8AC3E}">
        <p14:creationId xmlns:p14="http://schemas.microsoft.com/office/powerpoint/2010/main" val="121897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Mars express</a:t>
            </a:r>
          </a:p>
        </p:txBody>
      </p:sp>
      <p:sp>
        <p:nvSpPr>
          <p:cNvPr id="4" name="Content Placeholder 3"/>
          <p:cNvSpPr>
            <a:spLocks noGrp="1"/>
          </p:cNvSpPr>
          <p:nvPr>
            <p:ph sz="half" idx="1"/>
          </p:nvPr>
        </p:nvSpPr>
        <p:spPr>
          <a:xfrm>
            <a:off x="913795" y="2633133"/>
            <a:ext cx="5106004" cy="3158067"/>
          </a:xfrm>
        </p:spPr>
        <p:txBody>
          <a:bodyPr>
            <a:normAutofit/>
          </a:bodyPr>
          <a:lstStyle/>
          <a:p>
            <a:r>
              <a:rPr lang="en-US" dirty="0"/>
              <a:t>Operated by European Space Agency</a:t>
            </a:r>
          </a:p>
          <a:p>
            <a:r>
              <a:rPr lang="en-US" dirty="0"/>
              <a:t>Launched: June 2, 2003</a:t>
            </a:r>
          </a:p>
          <a:p>
            <a:r>
              <a:rPr lang="en-US" dirty="0"/>
              <a:t>Mars Arrival: December 25, 2003</a:t>
            </a:r>
          </a:p>
          <a:p>
            <a:r>
              <a:rPr lang="en-US" dirty="0"/>
              <a:t>MARSIS Deployed: May 4 – June 10, 2005</a:t>
            </a:r>
          </a:p>
          <a:p>
            <a:r>
              <a:rPr lang="en-US" dirty="0"/>
              <a:t>MARSIS Science: July 2005 – Present</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71002" y="2087563"/>
            <a:ext cx="4499858" cy="3703637"/>
          </a:xfrm>
        </p:spPr>
      </p:pic>
    </p:spTree>
    <p:extLst>
      <p:ext uri="{BB962C8B-B14F-4D97-AF65-F5344CB8AC3E}">
        <p14:creationId xmlns:p14="http://schemas.microsoft.com/office/powerpoint/2010/main" val="3823017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5394850" cy="1326321"/>
          </a:xfrm>
        </p:spPr>
        <p:txBody>
          <a:bodyPr>
            <a:normAutofit/>
          </a:bodyPr>
          <a:lstStyle/>
          <a:p>
            <a:r>
              <a:rPr lang="en-US" sz="4400" dirty="0"/>
              <a:t>Comet layer</a:t>
            </a:r>
          </a:p>
        </p:txBody>
      </p:sp>
      <p:sp>
        <p:nvSpPr>
          <p:cNvPr id="4" name="Content Placeholder 3"/>
          <p:cNvSpPr>
            <a:spLocks noGrp="1"/>
          </p:cNvSpPr>
          <p:nvPr>
            <p:ph sz="half" idx="1"/>
          </p:nvPr>
        </p:nvSpPr>
        <p:spPr>
          <a:xfrm>
            <a:off x="290945" y="1756064"/>
            <a:ext cx="5103906" cy="4883727"/>
          </a:xfrm>
        </p:spPr>
        <p:txBody>
          <a:bodyPr>
            <a:normAutofit/>
          </a:bodyPr>
          <a:lstStyle/>
          <a:p>
            <a:r>
              <a:rPr lang="en-US" dirty="0"/>
              <a:t>In late 2014, comet Siding Spring flew within 135,000 km of Mars at a velocity of 56 km/s.  Due to the high speed, dust impacts had the potential to strongly ionize the upper atmosphere.</a:t>
            </a:r>
          </a:p>
          <a:p>
            <a:r>
              <a:rPr lang="en-US" dirty="0"/>
              <a:t>Generated a transient layer at 100 km, with density up to 2.6 x 10</a:t>
            </a:r>
            <a:r>
              <a:rPr lang="en-US" baseline="30000" dirty="0"/>
              <a:t>5</a:t>
            </a:r>
            <a:r>
              <a:rPr lang="en-US" dirty="0"/>
              <a:t> cm</a:t>
            </a:r>
            <a:r>
              <a:rPr lang="en-US" baseline="30000" dirty="0"/>
              <a:t>-3</a:t>
            </a:r>
            <a:r>
              <a:rPr lang="en-US" dirty="0"/>
              <a:t>.  This is the highest ever seen on the </a:t>
            </a:r>
            <a:r>
              <a:rPr lang="en-US" dirty="0" err="1"/>
              <a:t>nightside</a:t>
            </a:r>
            <a:r>
              <a:rPr lang="en-US" dirty="0"/>
              <a:t>.</a:t>
            </a:r>
          </a:p>
          <a:p>
            <a:r>
              <a:rPr lang="en-US" dirty="0"/>
              <a:t>Layer present on dayside as well, at a slightly lower density (1.8 x 10</a:t>
            </a:r>
            <a:r>
              <a:rPr lang="en-US" baseline="30000" dirty="0"/>
              <a:t>5</a:t>
            </a:r>
            <a:r>
              <a:rPr lang="en-US" dirty="0"/>
              <a:t> cm</a:t>
            </a:r>
            <a:r>
              <a:rPr lang="en-US" baseline="30000" dirty="0"/>
              <a:t>-3</a:t>
            </a:r>
            <a:r>
              <a:rPr lang="en-US" dirty="0"/>
              <a:t>), but still larger than the main layer.</a:t>
            </a:r>
          </a:p>
          <a:p>
            <a:r>
              <a:rPr lang="en-US" dirty="0"/>
              <a:t>Lasted between 14 and 21 hours.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94851" y="138790"/>
            <a:ext cx="6696969" cy="6615301"/>
          </a:xfrm>
        </p:spPr>
      </p:pic>
    </p:spTree>
    <p:extLst>
      <p:ext uri="{BB962C8B-B14F-4D97-AF65-F5344CB8AC3E}">
        <p14:creationId xmlns:p14="http://schemas.microsoft.com/office/powerpoint/2010/main" val="1595667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4D194-9163-405D-82CE-A3FC9A9F2BE4}"/>
              </a:ext>
            </a:extLst>
          </p:cNvPr>
          <p:cNvSpPr>
            <a:spLocks noGrp="1"/>
          </p:cNvSpPr>
          <p:nvPr>
            <p:ph type="title"/>
          </p:nvPr>
        </p:nvSpPr>
        <p:spPr>
          <a:xfrm>
            <a:off x="1" y="609600"/>
            <a:ext cx="5165733" cy="1326321"/>
          </a:xfrm>
        </p:spPr>
        <p:txBody>
          <a:bodyPr/>
          <a:lstStyle/>
          <a:p>
            <a:r>
              <a:rPr lang="en-US" dirty="0"/>
              <a:t>A Shock Hits Mars</a:t>
            </a:r>
          </a:p>
        </p:txBody>
      </p:sp>
      <p:pic>
        <p:nvPicPr>
          <p:cNvPr id="10" name="Content Placeholder 9">
            <a:extLst>
              <a:ext uri="{FF2B5EF4-FFF2-40B4-BE49-F238E27FC236}">
                <a16:creationId xmlns:a16="http://schemas.microsoft.com/office/drawing/2014/main" id="{D11BAA64-4F08-4CCD-8013-AB4F3AE1918C}"/>
              </a:ext>
            </a:extLst>
          </p:cNvPr>
          <p:cNvPicPr>
            <a:picLocks noGrp="1" noChangeAspect="1"/>
          </p:cNvPicPr>
          <p:nvPr>
            <p:ph sz="half" idx="2"/>
          </p:nvPr>
        </p:nvPicPr>
        <p:blipFill>
          <a:blip r:embed="rId2"/>
          <a:stretch>
            <a:fillRect/>
          </a:stretch>
        </p:blipFill>
        <p:spPr>
          <a:xfrm>
            <a:off x="5165734" y="673331"/>
            <a:ext cx="6842836" cy="5500255"/>
          </a:xfrm>
        </p:spPr>
      </p:pic>
      <p:sp>
        <p:nvSpPr>
          <p:cNvPr id="8" name="Content Placeholder 7">
            <a:extLst>
              <a:ext uri="{FF2B5EF4-FFF2-40B4-BE49-F238E27FC236}">
                <a16:creationId xmlns:a16="http://schemas.microsoft.com/office/drawing/2014/main" id="{E5D514F4-2BAC-4545-B8B7-CD128BD875CF}"/>
              </a:ext>
            </a:extLst>
          </p:cNvPr>
          <p:cNvSpPr>
            <a:spLocks noGrp="1"/>
          </p:cNvSpPr>
          <p:nvPr>
            <p:ph sz="half" idx="1"/>
          </p:nvPr>
        </p:nvSpPr>
        <p:spPr>
          <a:xfrm>
            <a:off x="207214" y="2088319"/>
            <a:ext cx="4888488" cy="3702881"/>
          </a:xfrm>
        </p:spPr>
        <p:txBody>
          <a:bodyPr/>
          <a:lstStyle/>
          <a:p>
            <a:r>
              <a:rPr lang="en-US" dirty="0"/>
              <a:t>Dual spacecraft observation using MARSIS and MAVEN instruments.</a:t>
            </a:r>
          </a:p>
          <a:p>
            <a:r>
              <a:rPr lang="en-US" dirty="0"/>
              <a:t>Shock first hit MAVEN, in the upstream solar wind, reached MEX a minute later, as MEX was in the ionosphere.</a:t>
            </a:r>
          </a:p>
          <a:p>
            <a:r>
              <a:rPr lang="en-US" dirty="0"/>
              <a:t>Shock created a very disturbed and diffuse ionosphere, along with sharp changes local to the spacecraft.</a:t>
            </a:r>
          </a:p>
        </p:txBody>
      </p:sp>
      <p:sp>
        <p:nvSpPr>
          <p:cNvPr id="5" name="TextBox 4">
            <a:extLst>
              <a:ext uri="{FF2B5EF4-FFF2-40B4-BE49-F238E27FC236}">
                <a16:creationId xmlns:a16="http://schemas.microsoft.com/office/drawing/2014/main" id="{0690D20E-397B-4E1E-9C6A-0D94CED54007}"/>
              </a:ext>
            </a:extLst>
          </p:cNvPr>
          <p:cNvSpPr txBox="1"/>
          <p:nvPr/>
        </p:nvSpPr>
        <p:spPr>
          <a:xfrm>
            <a:off x="7171267" y="6237317"/>
            <a:ext cx="2999283" cy="307777"/>
          </a:xfrm>
          <a:prstGeom prst="rect">
            <a:avLst/>
          </a:prstGeom>
          <a:noFill/>
        </p:spPr>
        <p:txBody>
          <a:bodyPr wrap="none" rtlCol="0">
            <a:spAutoFit/>
          </a:bodyPr>
          <a:lstStyle/>
          <a:p>
            <a:r>
              <a:rPr lang="en-US" sz="1400" i="1" dirty="0"/>
              <a:t>Figure from Harada et al., JGR, 2017</a:t>
            </a:r>
          </a:p>
        </p:txBody>
      </p:sp>
    </p:spTree>
    <p:extLst>
      <p:ext uri="{BB962C8B-B14F-4D97-AF65-F5344CB8AC3E}">
        <p14:creationId xmlns:p14="http://schemas.microsoft.com/office/powerpoint/2010/main" val="3309781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2799"/>
            <a:ext cx="11116733" cy="1143000"/>
          </a:xfrm>
        </p:spPr>
        <p:txBody>
          <a:bodyPr>
            <a:noAutofit/>
          </a:bodyPr>
          <a:lstStyle/>
          <a:p>
            <a:r>
              <a:rPr lang="en-US" dirty="0"/>
              <a:t>Shock WAVE Effects on Nightside</a:t>
            </a:r>
          </a:p>
        </p:txBody>
      </p:sp>
      <p:sp>
        <p:nvSpPr>
          <p:cNvPr id="6" name="Content Placeholder 5"/>
          <p:cNvSpPr>
            <a:spLocks noGrp="1"/>
          </p:cNvSpPr>
          <p:nvPr>
            <p:ph idx="1"/>
          </p:nvPr>
        </p:nvSpPr>
        <p:spPr>
          <a:xfrm>
            <a:off x="9321800" y="2074334"/>
            <a:ext cx="2870201" cy="3808502"/>
          </a:xfrm>
        </p:spPr>
        <p:txBody>
          <a:bodyPr>
            <a:normAutofit lnSpcReduction="10000"/>
          </a:bodyPr>
          <a:lstStyle/>
          <a:p>
            <a:pPr marL="0" indent="0">
              <a:buNone/>
            </a:pPr>
            <a:r>
              <a:rPr lang="en-US" dirty="0"/>
              <a:t>1. Disappearance of ground reflection</a:t>
            </a:r>
          </a:p>
          <a:p>
            <a:pPr marL="0" indent="0">
              <a:buNone/>
            </a:pPr>
            <a:endParaRPr lang="en-US" dirty="0"/>
          </a:p>
          <a:p>
            <a:pPr marL="0" indent="0">
              <a:buNone/>
            </a:pPr>
            <a:r>
              <a:rPr lang="en-US" dirty="0"/>
              <a:t>2. Increased peak electron densities</a:t>
            </a:r>
          </a:p>
          <a:p>
            <a:pPr marL="0" indent="0">
              <a:buNone/>
            </a:pPr>
            <a:endParaRPr lang="en-US" dirty="0"/>
          </a:p>
          <a:p>
            <a:pPr marL="0" indent="0">
              <a:buNone/>
            </a:pPr>
            <a:r>
              <a:rPr lang="en-US" dirty="0"/>
              <a:t>3. Enhancement in induced magnetic fields</a:t>
            </a:r>
            <a:endParaRPr lang="en-US" spc="1093" dirty="0"/>
          </a:p>
        </p:txBody>
      </p:sp>
      <p:pic>
        <p:nvPicPr>
          <p:cNvPr id="3" name="Picture 2" descr="tim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3" y="1981200"/>
            <a:ext cx="9137762" cy="4534893"/>
          </a:xfrm>
          <a:prstGeom prst="rect">
            <a:avLst/>
          </a:prstGeom>
        </p:spPr>
      </p:pic>
      <p:sp>
        <p:nvSpPr>
          <p:cNvPr id="8" name="TextBox 7"/>
          <p:cNvSpPr txBox="1"/>
          <p:nvPr/>
        </p:nvSpPr>
        <p:spPr>
          <a:xfrm>
            <a:off x="6065991" y="2194467"/>
            <a:ext cx="295274" cy="338554"/>
          </a:xfrm>
          <a:prstGeom prst="rect">
            <a:avLst/>
          </a:prstGeom>
          <a:noFill/>
        </p:spPr>
        <p:txBody>
          <a:bodyPr wrap="none" rtlCol="0">
            <a:spAutoFit/>
          </a:bodyPr>
          <a:lstStyle/>
          <a:p>
            <a:r>
              <a:rPr lang="en-US" sz="1600" dirty="0">
                <a:solidFill>
                  <a:srgbClr val="FF0000"/>
                </a:solidFill>
              </a:rPr>
              <a:t>1</a:t>
            </a:r>
          </a:p>
        </p:txBody>
      </p:sp>
      <p:sp>
        <p:nvSpPr>
          <p:cNvPr id="9" name="TextBox 8"/>
          <p:cNvSpPr txBox="1"/>
          <p:nvPr/>
        </p:nvSpPr>
        <p:spPr>
          <a:xfrm>
            <a:off x="6370789" y="4114614"/>
            <a:ext cx="295274" cy="338554"/>
          </a:xfrm>
          <a:prstGeom prst="rect">
            <a:avLst/>
          </a:prstGeom>
          <a:noFill/>
        </p:spPr>
        <p:txBody>
          <a:bodyPr wrap="none" rtlCol="0">
            <a:spAutoFit/>
          </a:bodyPr>
          <a:lstStyle/>
          <a:p>
            <a:r>
              <a:rPr lang="en-US" sz="1600" dirty="0">
                <a:solidFill>
                  <a:srgbClr val="FF0000"/>
                </a:solidFill>
              </a:rPr>
              <a:t>2</a:t>
            </a:r>
          </a:p>
        </p:txBody>
      </p:sp>
      <p:sp>
        <p:nvSpPr>
          <p:cNvPr id="10" name="TextBox 9"/>
          <p:cNvSpPr txBox="1"/>
          <p:nvPr/>
        </p:nvSpPr>
        <p:spPr>
          <a:xfrm>
            <a:off x="6942436" y="5182830"/>
            <a:ext cx="295274" cy="338554"/>
          </a:xfrm>
          <a:prstGeom prst="rect">
            <a:avLst/>
          </a:prstGeom>
          <a:noFill/>
        </p:spPr>
        <p:txBody>
          <a:bodyPr wrap="none" rtlCol="0">
            <a:spAutoFit/>
          </a:bodyPr>
          <a:lstStyle/>
          <a:p>
            <a:r>
              <a:rPr lang="en-US" sz="1600" dirty="0">
                <a:solidFill>
                  <a:srgbClr val="FF0000"/>
                </a:solidFill>
              </a:rPr>
              <a:t>3</a:t>
            </a:r>
          </a:p>
        </p:txBody>
      </p:sp>
      <p:sp>
        <p:nvSpPr>
          <p:cNvPr id="11" name="TextBox 10">
            <a:extLst>
              <a:ext uri="{FF2B5EF4-FFF2-40B4-BE49-F238E27FC236}">
                <a16:creationId xmlns:a16="http://schemas.microsoft.com/office/drawing/2014/main" id="{75E8713D-F6A2-4F09-80D9-C6F1C3022FA7}"/>
              </a:ext>
            </a:extLst>
          </p:cNvPr>
          <p:cNvSpPr txBox="1"/>
          <p:nvPr/>
        </p:nvSpPr>
        <p:spPr>
          <a:xfrm>
            <a:off x="9144000" y="6197424"/>
            <a:ext cx="3034549" cy="307777"/>
          </a:xfrm>
          <a:prstGeom prst="rect">
            <a:avLst/>
          </a:prstGeom>
          <a:noFill/>
        </p:spPr>
        <p:txBody>
          <a:bodyPr wrap="none" rtlCol="0">
            <a:spAutoFit/>
          </a:bodyPr>
          <a:lstStyle/>
          <a:p>
            <a:r>
              <a:rPr lang="en-US" sz="1400" i="1" dirty="0"/>
              <a:t>Figure from Harada et al., GRL, 2018</a:t>
            </a:r>
          </a:p>
        </p:txBody>
      </p:sp>
    </p:spTree>
    <p:extLst>
      <p:ext uri="{BB962C8B-B14F-4D97-AF65-F5344CB8AC3E}">
        <p14:creationId xmlns:p14="http://schemas.microsoft.com/office/powerpoint/2010/main" val="2373330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itle 5"/>
          <p:cNvSpPr>
            <a:spLocks noGrp="1"/>
          </p:cNvSpPr>
          <p:nvPr>
            <p:ph type="title"/>
          </p:nvPr>
        </p:nvSpPr>
        <p:spPr>
          <a:xfrm>
            <a:off x="2286000" y="228600"/>
            <a:ext cx="8229600" cy="1143000"/>
          </a:xfrm>
        </p:spPr>
        <p:txBody>
          <a:bodyPr>
            <a:normAutofit/>
          </a:bodyPr>
          <a:lstStyle/>
          <a:p>
            <a:pPr algn="l"/>
            <a:r>
              <a:rPr lang="en-US" dirty="0"/>
              <a:t>Dust Storms and Lightning</a:t>
            </a:r>
            <a:endParaRPr lang="en-US" i="1" dirty="0"/>
          </a:p>
        </p:txBody>
      </p:sp>
      <p:pic>
        <p:nvPicPr>
          <p:cNvPr id="7" name="Content Placeholder 6">
            <a:extLst>
              <a:ext uri="{FF2B5EF4-FFF2-40B4-BE49-F238E27FC236}">
                <a16:creationId xmlns:a16="http://schemas.microsoft.com/office/drawing/2014/main" id="{34EE2318-C053-4BAE-B19E-BDCB6EEF83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3601" y="1274261"/>
            <a:ext cx="5232399" cy="5192559"/>
          </a:xfrm>
        </p:spPr>
      </p:pic>
      <p:sp>
        <p:nvSpPr>
          <p:cNvPr id="3" name="Content Placeholder 2">
            <a:extLst>
              <a:ext uri="{FF2B5EF4-FFF2-40B4-BE49-F238E27FC236}">
                <a16:creationId xmlns:a16="http://schemas.microsoft.com/office/drawing/2014/main" id="{21177C51-DCBE-4CF9-9122-FD75A0C137D9}"/>
              </a:ext>
            </a:extLst>
          </p:cNvPr>
          <p:cNvSpPr>
            <a:spLocks noGrp="1"/>
          </p:cNvSpPr>
          <p:nvPr>
            <p:ph sz="half" idx="2"/>
          </p:nvPr>
        </p:nvSpPr>
        <p:spPr>
          <a:xfrm>
            <a:off x="6951133" y="1676401"/>
            <a:ext cx="4140200" cy="4114800"/>
          </a:xfrm>
        </p:spPr>
        <p:txBody>
          <a:bodyPr>
            <a:normAutofit fontScale="92500" lnSpcReduction="10000"/>
          </a:bodyPr>
          <a:lstStyle/>
          <a:p>
            <a:pPr>
              <a:spcAft>
                <a:spcPts val="600"/>
              </a:spcAft>
            </a:pPr>
            <a:r>
              <a:rPr lang="en-US" dirty="0"/>
              <a:t>In a follow-up to a previous study, we are analyzing possible lightning events detected by the MARSIS radar.</a:t>
            </a:r>
          </a:p>
          <a:p>
            <a:pPr>
              <a:spcAft>
                <a:spcPts val="600"/>
              </a:spcAft>
            </a:pPr>
            <a:r>
              <a:rPr lang="en-US" dirty="0"/>
              <a:t>Several candidate events, but only one of these events has been seen in the vicinity of a dust storm.</a:t>
            </a:r>
          </a:p>
          <a:p>
            <a:pPr>
              <a:spcAft>
                <a:spcPts val="600"/>
              </a:spcAft>
            </a:pPr>
            <a:r>
              <a:rPr lang="en-US" dirty="0"/>
              <a:t>No lightning events have been observed during the recent Mars dust storm this summer</a:t>
            </a:r>
          </a:p>
        </p:txBody>
      </p:sp>
      <p:sp>
        <p:nvSpPr>
          <p:cNvPr id="2" name="TextBox 1">
            <a:extLst>
              <a:ext uri="{FF2B5EF4-FFF2-40B4-BE49-F238E27FC236}">
                <a16:creationId xmlns:a16="http://schemas.microsoft.com/office/drawing/2014/main" id="{EBE5F01B-448C-44BC-83DD-63DD3E8C7C95}"/>
              </a:ext>
            </a:extLst>
          </p:cNvPr>
          <p:cNvSpPr txBox="1"/>
          <p:nvPr/>
        </p:nvSpPr>
        <p:spPr>
          <a:xfrm>
            <a:off x="6409267" y="5943600"/>
            <a:ext cx="5130800" cy="307777"/>
          </a:xfrm>
          <a:prstGeom prst="rect">
            <a:avLst/>
          </a:prstGeom>
          <a:noFill/>
        </p:spPr>
        <p:txBody>
          <a:bodyPr wrap="square" rtlCol="0">
            <a:spAutoFit/>
          </a:bodyPr>
          <a:lstStyle/>
          <a:p>
            <a:r>
              <a:rPr lang="en-US" sz="1400" i="1" dirty="0"/>
              <a:t>Figure from Bruce Cantor, Malin Space, using MRO-MARCI</a:t>
            </a:r>
          </a:p>
        </p:txBody>
      </p:sp>
    </p:spTree>
    <p:extLst>
      <p:ext uri="{BB962C8B-B14F-4D97-AF65-F5344CB8AC3E}">
        <p14:creationId xmlns:p14="http://schemas.microsoft.com/office/powerpoint/2010/main" val="864679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itle 5"/>
          <p:cNvSpPr>
            <a:spLocks noGrp="1"/>
          </p:cNvSpPr>
          <p:nvPr>
            <p:ph type="title"/>
          </p:nvPr>
        </p:nvSpPr>
        <p:spPr>
          <a:xfrm>
            <a:off x="135467" y="228600"/>
            <a:ext cx="11836400" cy="1143000"/>
          </a:xfrm>
        </p:spPr>
        <p:txBody>
          <a:bodyPr>
            <a:normAutofit/>
          </a:bodyPr>
          <a:lstStyle/>
          <a:p>
            <a:r>
              <a:rPr lang="en-US" dirty="0"/>
              <a:t>Thermal Tides and Atmospheric Coupling</a:t>
            </a:r>
            <a:endParaRPr lang="en-US" i="1" dirty="0"/>
          </a:p>
        </p:txBody>
      </p:sp>
      <p:pic>
        <p:nvPicPr>
          <p:cNvPr id="7" name="Content Placeholder 6">
            <a:extLst>
              <a:ext uri="{FF2B5EF4-FFF2-40B4-BE49-F238E27FC236}">
                <a16:creationId xmlns:a16="http://schemas.microsoft.com/office/drawing/2014/main" id="{34EE2318-C053-4BAE-B19E-BDCB6EEF83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854" y="1457770"/>
            <a:ext cx="5187746" cy="4954463"/>
          </a:xfrm>
        </p:spPr>
      </p:pic>
      <p:sp>
        <p:nvSpPr>
          <p:cNvPr id="3" name="Content Placeholder 2">
            <a:extLst>
              <a:ext uri="{FF2B5EF4-FFF2-40B4-BE49-F238E27FC236}">
                <a16:creationId xmlns:a16="http://schemas.microsoft.com/office/drawing/2014/main" id="{21177C51-DCBE-4CF9-9122-FD75A0C137D9}"/>
              </a:ext>
            </a:extLst>
          </p:cNvPr>
          <p:cNvSpPr>
            <a:spLocks noGrp="1"/>
          </p:cNvSpPr>
          <p:nvPr>
            <p:ph sz="half" idx="2"/>
          </p:nvPr>
        </p:nvSpPr>
        <p:spPr>
          <a:xfrm>
            <a:off x="6307667" y="1862666"/>
            <a:ext cx="4233333" cy="4080933"/>
          </a:xfrm>
        </p:spPr>
        <p:txBody>
          <a:bodyPr>
            <a:normAutofit/>
          </a:bodyPr>
          <a:lstStyle/>
          <a:p>
            <a:pPr>
              <a:spcAft>
                <a:spcPts val="600"/>
              </a:spcAft>
            </a:pPr>
            <a:r>
              <a:rPr lang="en-US" dirty="0"/>
              <a:t>Longitudinal variations in the peak ionospheric altitude are observed</a:t>
            </a:r>
          </a:p>
          <a:p>
            <a:pPr>
              <a:spcAft>
                <a:spcPts val="600"/>
              </a:spcAft>
            </a:pPr>
            <a:r>
              <a:rPr lang="en-US" dirty="0"/>
              <a:t>May be driven by thermal tides in the upper atmosphere</a:t>
            </a:r>
          </a:p>
          <a:p>
            <a:pPr>
              <a:spcAft>
                <a:spcPts val="600"/>
              </a:spcAft>
            </a:pPr>
            <a:r>
              <a:rPr lang="en-US" dirty="0"/>
              <a:t>Study would provide constraint on the coupling between the lower and upper atmospheres</a:t>
            </a:r>
          </a:p>
        </p:txBody>
      </p:sp>
      <p:sp>
        <p:nvSpPr>
          <p:cNvPr id="2" name="TextBox 1">
            <a:extLst>
              <a:ext uri="{FF2B5EF4-FFF2-40B4-BE49-F238E27FC236}">
                <a16:creationId xmlns:a16="http://schemas.microsoft.com/office/drawing/2014/main" id="{EBE5F01B-448C-44BC-83DD-63DD3E8C7C95}"/>
              </a:ext>
            </a:extLst>
          </p:cNvPr>
          <p:cNvSpPr txBox="1"/>
          <p:nvPr/>
        </p:nvSpPr>
        <p:spPr>
          <a:xfrm>
            <a:off x="6053665" y="5943601"/>
            <a:ext cx="3187539" cy="307777"/>
          </a:xfrm>
          <a:prstGeom prst="rect">
            <a:avLst/>
          </a:prstGeom>
          <a:noFill/>
        </p:spPr>
        <p:txBody>
          <a:bodyPr wrap="none" rtlCol="0">
            <a:spAutoFit/>
          </a:bodyPr>
          <a:lstStyle/>
          <a:p>
            <a:r>
              <a:rPr lang="en-US" sz="1400" i="1" dirty="0"/>
              <a:t>Preliminary figure from Zach </a:t>
            </a:r>
            <a:r>
              <a:rPr lang="en-US" sz="1400" i="1" dirty="0" err="1"/>
              <a:t>Girazian</a:t>
            </a:r>
            <a:endParaRPr lang="en-US" sz="1400" i="1" dirty="0"/>
          </a:p>
        </p:txBody>
      </p:sp>
    </p:spTree>
    <p:extLst>
      <p:ext uri="{BB962C8B-B14F-4D97-AF65-F5344CB8AC3E}">
        <p14:creationId xmlns:p14="http://schemas.microsoft.com/office/powerpoint/2010/main" val="1766240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itle 5"/>
          <p:cNvSpPr>
            <a:spLocks noGrp="1"/>
          </p:cNvSpPr>
          <p:nvPr>
            <p:ph type="title"/>
          </p:nvPr>
        </p:nvSpPr>
        <p:spPr>
          <a:xfrm>
            <a:off x="2286000" y="228600"/>
            <a:ext cx="8229600" cy="1143000"/>
          </a:xfrm>
        </p:spPr>
        <p:txBody>
          <a:bodyPr>
            <a:normAutofit/>
          </a:bodyPr>
          <a:lstStyle/>
          <a:p>
            <a:r>
              <a:rPr lang="en-US" dirty="0"/>
              <a:t>Solar Wind Electric Field</a:t>
            </a:r>
            <a:endParaRPr lang="en-US" i="1" dirty="0"/>
          </a:p>
        </p:txBody>
      </p:sp>
      <p:pic>
        <p:nvPicPr>
          <p:cNvPr id="7" name="Content Placeholder 6">
            <a:extLst>
              <a:ext uri="{FF2B5EF4-FFF2-40B4-BE49-F238E27FC236}">
                <a16:creationId xmlns:a16="http://schemas.microsoft.com/office/drawing/2014/main" id="{34EE2318-C053-4BAE-B19E-BDCB6EEF83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86467" y="1246091"/>
            <a:ext cx="4080933" cy="5401237"/>
          </a:xfrm>
        </p:spPr>
      </p:pic>
      <p:sp>
        <p:nvSpPr>
          <p:cNvPr id="3" name="Content Placeholder 2">
            <a:extLst>
              <a:ext uri="{FF2B5EF4-FFF2-40B4-BE49-F238E27FC236}">
                <a16:creationId xmlns:a16="http://schemas.microsoft.com/office/drawing/2014/main" id="{21177C51-DCBE-4CF9-9122-FD75A0C137D9}"/>
              </a:ext>
            </a:extLst>
          </p:cNvPr>
          <p:cNvSpPr>
            <a:spLocks noGrp="1"/>
          </p:cNvSpPr>
          <p:nvPr>
            <p:ph sz="half" idx="2"/>
          </p:nvPr>
        </p:nvSpPr>
        <p:spPr>
          <a:xfrm>
            <a:off x="6172199" y="1769531"/>
            <a:ext cx="5020733" cy="3962400"/>
          </a:xfrm>
        </p:spPr>
        <p:txBody>
          <a:bodyPr>
            <a:normAutofit/>
          </a:bodyPr>
          <a:lstStyle/>
          <a:p>
            <a:pPr>
              <a:spcAft>
                <a:spcPts val="600"/>
              </a:spcAft>
            </a:pPr>
            <a:r>
              <a:rPr lang="en-US" sz="2400" dirty="0"/>
              <a:t>Spacecraft-local electron densities are affected by the orientation of the solar wind electric field</a:t>
            </a:r>
            <a:br>
              <a:rPr lang="en-US" sz="2400" dirty="0"/>
            </a:br>
            <a:r>
              <a:rPr lang="en-US" sz="2400" dirty="0"/>
              <a:t>(E = -v x B)</a:t>
            </a:r>
          </a:p>
          <a:p>
            <a:pPr>
              <a:spcAft>
                <a:spcPts val="600"/>
              </a:spcAft>
            </a:pPr>
            <a:r>
              <a:rPr lang="en-US" sz="2400" dirty="0"/>
              <a:t>Higher densities are seen on the nightside with an +Z electric field orientation (bottom panel)</a:t>
            </a:r>
          </a:p>
        </p:txBody>
      </p:sp>
      <p:sp>
        <p:nvSpPr>
          <p:cNvPr id="2" name="TextBox 1">
            <a:extLst>
              <a:ext uri="{FF2B5EF4-FFF2-40B4-BE49-F238E27FC236}">
                <a16:creationId xmlns:a16="http://schemas.microsoft.com/office/drawing/2014/main" id="{EBE5F01B-448C-44BC-83DD-63DD3E8C7C95}"/>
              </a:ext>
            </a:extLst>
          </p:cNvPr>
          <p:cNvSpPr txBox="1"/>
          <p:nvPr/>
        </p:nvSpPr>
        <p:spPr>
          <a:xfrm>
            <a:off x="6316134" y="5943601"/>
            <a:ext cx="3187539" cy="307777"/>
          </a:xfrm>
          <a:prstGeom prst="rect">
            <a:avLst/>
          </a:prstGeom>
          <a:noFill/>
        </p:spPr>
        <p:txBody>
          <a:bodyPr wrap="none" rtlCol="0">
            <a:spAutoFit/>
          </a:bodyPr>
          <a:lstStyle/>
          <a:p>
            <a:r>
              <a:rPr lang="en-US" sz="1400" i="1" dirty="0"/>
              <a:t>Preliminary figure from Zach </a:t>
            </a:r>
            <a:r>
              <a:rPr lang="en-US" sz="1400" i="1" dirty="0" err="1"/>
              <a:t>Girazian</a:t>
            </a:r>
            <a:endParaRPr lang="en-US" sz="1400" i="1" dirty="0"/>
          </a:p>
        </p:txBody>
      </p:sp>
    </p:spTree>
    <p:extLst>
      <p:ext uri="{BB962C8B-B14F-4D97-AF65-F5344CB8AC3E}">
        <p14:creationId xmlns:p14="http://schemas.microsoft.com/office/powerpoint/2010/main" val="2274569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4999" y="228600"/>
            <a:ext cx="10964333" cy="1143000"/>
          </a:xfrm>
        </p:spPr>
        <p:txBody>
          <a:bodyPr>
            <a:normAutofit/>
          </a:bodyPr>
          <a:lstStyle/>
          <a:p>
            <a:pPr algn="l"/>
            <a:r>
              <a:rPr lang="en-US" dirty="0"/>
              <a:t>NEMEC MODEL &amp; INCLUSION of MAVEN-LPW</a:t>
            </a:r>
          </a:p>
        </p:txBody>
      </p:sp>
      <p:sp>
        <p:nvSpPr>
          <p:cNvPr id="2" name="Content Placeholder 1"/>
          <p:cNvSpPr>
            <a:spLocks noGrp="1"/>
          </p:cNvSpPr>
          <p:nvPr>
            <p:ph sz="half" idx="1"/>
          </p:nvPr>
        </p:nvSpPr>
        <p:spPr>
          <a:xfrm>
            <a:off x="5715001" y="1279764"/>
            <a:ext cx="6061417" cy="2327036"/>
          </a:xfrm>
        </p:spPr>
        <p:txBody>
          <a:bodyPr>
            <a:normAutofit/>
          </a:bodyPr>
          <a:lstStyle/>
          <a:p>
            <a:r>
              <a:rPr lang="en-US" sz="1800" dirty="0"/>
              <a:t>Model by F. </a:t>
            </a:r>
            <a:r>
              <a:rPr lang="en-US" sz="1800" dirty="0" err="1"/>
              <a:t>Nemec</a:t>
            </a:r>
            <a:r>
              <a:rPr lang="en-US" sz="1800" dirty="0"/>
              <a:t> uses interpolation to fit “gap” between MEX and first MARSIS sounding echo</a:t>
            </a:r>
          </a:p>
          <a:p>
            <a:r>
              <a:rPr lang="en-US" sz="1800" dirty="0"/>
              <a:t>Analysis of in situ LPW data allows for update to the model using actual measurements as a basis for the interpolation, to complement the existing MARSIS ionospheric traces</a:t>
            </a:r>
          </a:p>
        </p:txBody>
      </p:sp>
      <p:pic>
        <p:nvPicPr>
          <p:cNvPr id="9" name="Content Placeholder 8">
            <a:extLst>
              <a:ext uri="{FF2B5EF4-FFF2-40B4-BE49-F238E27FC236}">
                <a16:creationId xmlns:a16="http://schemas.microsoft.com/office/drawing/2014/main" id="{8E53E789-F5C7-48DD-8671-0082C42BA9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5582" y="1279764"/>
            <a:ext cx="4842217" cy="5235336"/>
          </a:xfrm>
        </p:spPr>
      </p:pic>
      <p:sp>
        <p:nvSpPr>
          <p:cNvPr id="10" name="TextBox 9">
            <a:extLst>
              <a:ext uri="{FF2B5EF4-FFF2-40B4-BE49-F238E27FC236}">
                <a16:creationId xmlns:a16="http://schemas.microsoft.com/office/drawing/2014/main" id="{963D7663-4496-482D-81C0-2D1E573B63C4}"/>
              </a:ext>
            </a:extLst>
          </p:cNvPr>
          <p:cNvSpPr txBox="1"/>
          <p:nvPr/>
        </p:nvSpPr>
        <p:spPr>
          <a:xfrm>
            <a:off x="6934203" y="6207323"/>
            <a:ext cx="3316934" cy="307777"/>
          </a:xfrm>
          <a:prstGeom prst="rect">
            <a:avLst/>
          </a:prstGeom>
          <a:noFill/>
        </p:spPr>
        <p:txBody>
          <a:bodyPr wrap="none" rtlCol="0">
            <a:spAutoFit/>
          </a:bodyPr>
          <a:lstStyle/>
          <a:p>
            <a:pPr defTabSz="914400" fontAlgn="base">
              <a:spcBef>
                <a:spcPct val="0"/>
              </a:spcBef>
              <a:spcAft>
                <a:spcPct val="0"/>
              </a:spcAft>
              <a:defRPr/>
            </a:pPr>
            <a:r>
              <a:rPr lang="en-US" sz="1400" i="1" dirty="0">
                <a:latin typeface="Arial" charset="0"/>
              </a:rPr>
              <a:t>Figures from </a:t>
            </a:r>
            <a:r>
              <a:rPr lang="en-US" sz="1400" i="1" dirty="0" err="1">
                <a:latin typeface="Arial" charset="0"/>
              </a:rPr>
              <a:t>Nemec</a:t>
            </a:r>
            <a:r>
              <a:rPr lang="en-US" sz="1400" i="1" dirty="0">
                <a:latin typeface="Arial" charset="0"/>
              </a:rPr>
              <a:t>, et al., JGR (2017)</a:t>
            </a:r>
          </a:p>
        </p:txBody>
      </p:sp>
      <p:pic>
        <p:nvPicPr>
          <p:cNvPr id="8" name="Picture 7">
            <a:extLst>
              <a:ext uri="{FF2B5EF4-FFF2-40B4-BE49-F238E27FC236}">
                <a16:creationId xmlns:a16="http://schemas.microsoft.com/office/drawing/2014/main" id="{996B5CE8-2D41-4E79-B8FB-FC667F8D3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1" y="3897432"/>
            <a:ext cx="6061417" cy="2248162"/>
          </a:xfrm>
          <a:prstGeom prst="rect">
            <a:avLst/>
          </a:prstGeom>
        </p:spPr>
      </p:pic>
    </p:spTree>
    <p:extLst>
      <p:ext uri="{BB962C8B-B14F-4D97-AF65-F5344CB8AC3E}">
        <p14:creationId xmlns:p14="http://schemas.microsoft.com/office/powerpoint/2010/main" val="1618759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12192000" cy="1143000"/>
          </a:xfrm>
        </p:spPr>
        <p:txBody>
          <a:bodyPr>
            <a:normAutofit/>
          </a:bodyPr>
          <a:lstStyle/>
          <a:p>
            <a:r>
              <a:rPr lang="en-US" dirty="0"/>
              <a:t>UPDATE TO MIRI MODEL WITH MEX, MAVEN, MRO</a:t>
            </a:r>
          </a:p>
        </p:txBody>
      </p:sp>
      <p:sp>
        <p:nvSpPr>
          <p:cNvPr id="2" name="Content Placeholder 1"/>
          <p:cNvSpPr>
            <a:spLocks noGrp="1"/>
          </p:cNvSpPr>
          <p:nvPr>
            <p:ph sz="half" idx="1"/>
          </p:nvPr>
        </p:nvSpPr>
        <p:spPr>
          <a:xfrm>
            <a:off x="6358466" y="1236236"/>
            <a:ext cx="5569797" cy="2863850"/>
          </a:xfrm>
        </p:spPr>
        <p:txBody>
          <a:bodyPr>
            <a:normAutofit fontScale="92500" lnSpcReduction="10000"/>
          </a:bodyPr>
          <a:lstStyle/>
          <a:p>
            <a:r>
              <a:rPr lang="en-US" sz="1800" dirty="0"/>
              <a:t>Mars Initial Reference Ionosphere (MIRI) model provides estimates of key parameters of the Martian ionosphere and dependence on solar drivers</a:t>
            </a:r>
          </a:p>
          <a:p>
            <a:r>
              <a:rPr lang="en-US" sz="1800" dirty="0"/>
              <a:t>Analysis used 215,000 MARSIS peak densities and derived density profiles</a:t>
            </a:r>
          </a:p>
          <a:p>
            <a:r>
              <a:rPr lang="en-US" sz="1800" dirty="0"/>
              <a:t>TEC model derived using 126,000 values from MRO-SHARAD</a:t>
            </a:r>
          </a:p>
          <a:p>
            <a:r>
              <a:rPr lang="en-US" sz="1800" dirty="0"/>
              <a:t>Both validated using MAVEN-ROSE results</a:t>
            </a:r>
          </a:p>
        </p:txBody>
      </p:sp>
      <p:pic>
        <p:nvPicPr>
          <p:cNvPr id="9" name="Content Placeholder 8">
            <a:extLst>
              <a:ext uri="{FF2B5EF4-FFF2-40B4-BE49-F238E27FC236}">
                <a16:creationId xmlns:a16="http://schemas.microsoft.com/office/drawing/2014/main" id="{8E53E789-F5C7-48DD-8671-0082C42BA9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2430" y="1647875"/>
            <a:ext cx="5927378" cy="4397473"/>
          </a:xfrm>
        </p:spPr>
      </p:pic>
      <p:sp>
        <p:nvSpPr>
          <p:cNvPr id="10" name="TextBox 9">
            <a:extLst>
              <a:ext uri="{FF2B5EF4-FFF2-40B4-BE49-F238E27FC236}">
                <a16:creationId xmlns:a16="http://schemas.microsoft.com/office/drawing/2014/main" id="{963D7663-4496-482D-81C0-2D1E573B63C4}"/>
              </a:ext>
            </a:extLst>
          </p:cNvPr>
          <p:cNvSpPr txBox="1"/>
          <p:nvPr/>
        </p:nvSpPr>
        <p:spPr>
          <a:xfrm>
            <a:off x="3213080" y="6321623"/>
            <a:ext cx="3416320" cy="307777"/>
          </a:xfrm>
          <a:prstGeom prst="rect">
            <a:avLst/>
          </a:prstGeom>
          <a:noFill/>
        </p:spPr>
        <p:txBody>
          <a:bodyPr wrap="none" rtlCol="0">
            <a:spAutoFit/>
          </a:bodyPr>
          <a:lstStyle/>
          <a:p>
            <a:pPr defTabSz="914400" fontAlgn="base">
              <a:spcBef>
                <a:spcPct val="0"/>
              </a:spcBef>
              <a:spcAft>
                <a:spcPct val="0"/>
              </a:spcAft>
              <a:defRPr/>
            </a:pPr>
            <a:r>
              <a:rPr lang="en-US" sz="1400" i="1" dirty="0">
                <a:latin typeface="Arial" charset="0"/>
              </a:rPr>
              <a:t>Figures from Mendillo, et al., JGR (2018)</a:t>
            </a:r>
          </a:p>
        </p:txBody>
      </p:sp>
      <p:pic>
        <p:nvPicPr>
          <p:cNvPr id="11" name="Picture 10">
            <a:extLst>
              <a:ext uri="{FF2B5EF4-FFF2-40B4-BE49-F238E27FC236}">
                <a16:creationId xmlns:a16="http://schemas.microsoft.com/office/drawing/2014/main" id="{F63A9B1F-EE26-4D11-9629-D9D9199AE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868" y="4032455"/>
            <a:ext cx="3850335" cy="2729083"/>
          </a:xfrm>
          <a:prstGeom prst="rect">
            <a:avLst/>
          </a:prstGeom>
        </p:spPr>
      </p:pic>
    </p:spTree>
    <p:extLst>
      <p:ext uri="{BB962C8B-B14F-4D97-AF65-F5344CB8AC3E}">
        <p14:creationId xmlns:p14="http://schemas.microsoft.com/office/powerpoint/2010/main" val="834315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35E2F-DBBE-49B7-A239-F7FC8D496452}"/>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302862D3-7565-43DB-A7D1-80878D46213D}"/>
              </a:ext>
            </a:extLst>
          </p:cNvPr>
          <p:cNvSpPr>
            <a:spLocks noGrp="1"/>
          </p:cNvSpPr>
          <p:nvPr>
            <p:ph idx="1"/>
          </p:nvPr>
        </p:nvSpPr>
        <p:spPr/>
        <p:txBody>
          <a:bodyPr>
            <a:normAutofit/>
          </a:bodyPr>
          <a:lstStyle/>
          <a:p>
            <a:r>
              <a:rPr lang="en-US" sz="2400" dirty="0"/>
              <a:t>MARSIS has produced a wide range of scientific results, including some that were arguably not expected from the instrument</a:t>
            </a:r>
          </a:p>
          <a:p>
            <a:r>
              <a:rPr lang="en-US" sz="2400" dirty="0"/>
              <a:t>Opportunities for multi-spacecraft studies have opened up since the arrival of MAVEN in 2014</a:t>
            </a:r>
          </a:p>
          <a:p>
            <a:r>
              <a:rPr lang="en-US" sz="2400" dirty="0"/>
              <a:t>The instrument is still in great health with little to no degradation</a:t>
            </a:r>
          </a:p>
          <a:p>
            <a:r>
              <a:rPr lang="en-US" sz="2400" dirty="0"/>
              <a:t>Exciting new results still yet to come… stay tuned!</a:t>
            </a:r>
          </a:p>
        </p:txBody>
      </p:sp>
    </p:spTree>
    <p:extLst>
      <p:ext uri="{BB962C8B-B14F-4D97-AF65-F5344CB8AC3E}">
        <p14:creationId xmlns:p14="http://schemas.microsoft.com/office/powerpoint/2010/main" val="1071350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t>marsis</a:t>
            </a:r>
            <a:endParaRPr lang="en-US" sz="4400" dirty="0"/>
          </a:p>
        </p:txBody>
      </p:sp>
      <p:sp>
        <p:nvSpPr>
          <p:cNvPr id="3" name="Content Placeholder 2"/>
          <p:cNvSpPr>
            <a:spLocks noGrp="1"/>
          </p:cNvSpPr>
          <p:nvPr>
            <p:ph sz="half" idx="1"/>
          </p:nvPr>
        </p:nvSpPr>
        <p:spPr>
          <a:xfrm>
            <a:off x="913795" y="2088319"/>
            <a:ext cx="5292272" cy="3702881"/>
          </a:xfrm>
        </p:spPr>
        <p:txBody>
          <a:bodyPr/>
          <a:lstStyle/>
          <a:p>
            <a:r>
              <a:rPr lang="en-US" b="1" dirty="0"/>
              <a:t>M</a:t>
            </a:r>
            <a:r>
              <a:rPr lang="en-US" dirty="0"/>
              <a:t>ars </a:t>
            </a:r>
            <a:r>
              <a:rPr lang="en-US" b="1" dirty="0"/>
              <a:t>A</a:t>
            </a:r>
            <a:r>
              <a:rPr lang="en-US" dirty="0"/>
              <a:t>dvanced </a:t>
            </a:r>
            <a:r>
              <a:rPr lang="en-US" b="1" dirty="0"/>
              <a:t>R</a:t>
            </a:r>
            <a:r>
              <a:rPr lang="en-US" dirty="0"/>
              <a:t>adar for </a:t>
            </a:r>
            <a:r>
              <a:rPr lang="en-US" b="1" dirty="0"/>
              <a:t>S</a:t>
            </a:r>
            <a:r>
              <a:rPr lang="en-US" dirty="0"/>
              <a:t>ubsurface and </a:t>
            </a:r>
            <a:r>
              <a:rPr lang="en-US" b="1" dirty="0"/>
              <a:t>I</a:t>
            </a:r>
            <a:r>
              <a:rPr lang="en-US" dirty="0"/>
              <a:t>onosphere </a:t>
            </a:r>
            <a:r>
              <a:rPr lang="en-US" b="1" dirty="0"/>
              <a:t>S</a:t>
            </a:r>
            <a:r>
              <a:rPr lang="en-US" dirty="0"/>
              <a:t>ounding</a:t>
            </a:r>
          </a:p>
          <a:p>
            <a:r>
              <a:rPr lang="en-US" dirty="0"/>
              <a:t>Twin 20-meter dipole antennae</a:t>
            </a:r>
          </a:p>
          <a:p>
            <a:r>
              <a:rPr lang="en-US" dirty="0"/>
              <a:t>7 meter monopole</a:t>
            </a:r>
          </a:p>
          <a:p>
            <a:r>
              <a:rPr lang="en-US" dirty="0"/>
              <a:t>Capable of operating in two main modes, one for ionospheric science (AIS), the other for subsurface radar sounding</a:t>
            </a:r>
          </a:p>
          <a:p>
            <a:pPr lvl="1"/>
            <a:r>
              <a:rPr lang="en-US" dirty="0"/>
              <a:t>Operates in only one at a time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81355" y="1645949"/>
            <a:ext cx="5008418" cy="5008418"/>
          </a:xfrm>
        </p:spPr>
      </p:pic>
    </p:spTree>
    <p:extLst>
      <p:ext uri="{BB962C8B-B14F-4D97-AF65-F5344CB8AC3E}">
        <p14:creationId xmlns:p14="http://schemas.microsoft.com/office/powerpoint/2010/main" val="4167740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Sounding with </a:t>
            </a:r>
            <a:r>
              <a:rPr lang="en-US" sz="4400" dirty="0" err="1"/>
              <a:t>marsis</a:t>
            </a:r>
            <a:endParaRPr lang="en-US" sz="4400" dirty="0"/>
          </a:p>
        </p:txBody>
      </p:sp>
      <p:sp>
        <p:nvSpPr>
          <p:cNvPr id="3" name="Content Placeholder 2"/>
          <p:cNvSpPr>
            <a:spLocks noGrp="1"/>
          </p:cNvSpPr>
          <p:nvPr>
            <p:ph sz="half" idx="1"/>
          </p:nvPr>
        </p:nvSpPr>
        <p:spPr>
          <a:xfrm>
            <a:off x="716974" y="2088319"/>
            <a:ext cx="4540826" cy="3702881"/>
          </a:xfrm>
        </p:spPr>
        <p:txBody>
          <a:bodyPr/>
          <a:lstStyle/>
          <a:p>
            <a:r>
              <a:rPr lang="en-US" dirty="0"/>
              <a:t>MARSIS emits a multi-frequency “chirp”, and listens for the reflected echo from the ionosphere</a:t>
            </a:r>
          </a:p>
          <a:p>
            <a:r>
              <a:rPr lang="en-US" dirty="0"/>
              <a:t>The main echo will come from the horizontally stratified ionosphere</a:t>
            </a:r>
          </a:p>
          <a:p>
            <a:r>
              <a:rPr lang="en-US" dirty="0"/>
              <a:t>MARSIS may (and does) see other echoes, in places where the ionosphere is not smooth, or in certain plasma conditions</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57800" y="2087563"/>
            <a:ext cx="5799319" cy="4596927"/>
          </a:xfrm>
        </p:spPr>
      </p:pic>
    </p:spTree>
    <p:extLst>
      <p:ext uri="{BB962C8B-B14F-4D97-AF65-F5344CB8AC3E}">
        <p14:creationId xmlns:p14="http://schemas.microsoft.com/office/powerpoint/2010/main" val="3600199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Sounding principles</a:t>
            </a:r>
          </a:p>
        </p:txBody>
      </p:sp>
      <p:sp>
        <p:nvSpPr>
          <p:cNvPr id="4" name="Content Placeholder 3"/>
          <p:cNvSpPr>
            <a:spLocks noGrp="1"/>
          </p:cNvSpPr>
          <p:nvPr>
            <p:ph sz="half" idx="1"/>
          </p:nvPr>
        </p:nvSpPr>
        <p:spPr>
          <a:xfrm>
            <a:off x="498764" y="2109355"/>
            <a:ext cx="5521035" cy="4510057"/>
          </a:xfrm>
        </p:spPr>
        <p:txBody>
          <a:bodyPr>
            <a:normAutofit/>
          </a:bodyPr>
          <a:lstStyle/>
          <a:p>
            <a:r>
              <a:rPr lang="en-US" dirty="0"/>
              <a:t>Radio signal can propagate freely through space (and the ionosphere) at frequencies above the local plasma frequency</a:t>
            </a:r>
          </a:p>
          <a:p>
            <a:r>
              <a:rPr lang="en-US" dirty="0"/>
              <a:t>Reflection occurs when the pulse frequency equals the ionospheric plasma frequency.  This gives the density (in cm</a:t>
            </a:r>
            <a:r>
              <a:rPr lang="en-US" baseline="30000" dirty="0"/>
              <a:t>-3</a:t>
            </a:r>
            <a:r>
              <a:rPr lang="en-US" dirty="0"/>
              <a:t>), where:</a:t>
            </a:r>
          </a:p>
          <a:p>
            <a:pPr marL="0" indent="0">
              <a:buNone/>
            </a:pPr>
            <a:endParaRPr lang="en-US" dirty="0"/>
          </a:p>
          <a:p>
            <a:r>
              <a:rPr lang="en-US" dirty="0"/>
              <a:t>Cusps appear at density profile maximums, since the group velocity approaches zero.</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839191"/>
            <a:ext cx="4817860" cy="4780221"/>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06" y="4575265"/>
            <a:ext cx="2517422" cy="457200"/>
          </a:xfrm>
          <a:prstGeom prst="rect">
            <a:avLst/>
          </a:prstGeom>
        </p:spPr>
      </p:pic>
    </p:spTree>
    <p:extLst>
      <p:ext uri="{BB962C8B-B14F-4D97-AF65-F5344CB8AC3E}">
        <p14:creationId xmlns:p14="http://schemas.microsoft.com/office/powerpoint/2010/main" val="64024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General observations</a:t>
            </a:r>
          </a:p>
        </p:txBody>
      </p:sp>
      <p:sp>
        <p:nvSpPr>
          <p:cNvPr id="4" name="Content Placeholder 3"/>
          <p:cNvSpPr>
            <a:spLocks noGrp="1"/>
          </p:cNvSpPr>
          <p:nvPr>
            <p:ph sz="half" idx="1"/>
          </p:nvPr>
        </p:nvSpPr>
        <p:spPr>
          <a:xfrm>
            <a:off x="913795" y="2088319"/>
            <a:ext cx="4406350" cy="3702881"/>
          </a:xfrm>
        </p:spPr>
        <p:txBody>
          <a:bodyPr/>
          <a:lstStyle/>
          <a:p>
            <a:r>
              <a:rPr lang="en-US" dirty="0"/>
              <a:t>Ionospheric echo shows altitude profile of the ionosphere</a:t>
            </a:r>
          </a:p>
          <a:p>
            <a:r>
              <a:rPr lang="en-US" dirty="0"/>
              <a:t>Surface reflection can appear at frequencies above maximum plasma frequency of ionosphere</a:t>
            </a:r>
          </a:p>
          <a:p>
            <a:r>
              <a:rPr lang="en-US" dirty="0"/>
              <a:t>Other features, such as plasma harmonics, cyclotron harmonics, and oblique echoes are frequently present as well.</a:t>
            </a:r>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54295" y="1660429"/>
            <a:ext cx="6204305" cy="4813107"/>
          </a:xfrm>
        </p:spPr>
      </p:pic>
    </p:spTree>
    <p:extLst>
      <p:ext uri="{BB962C8B-B14F-4D97-AF65-F5344CB8AC3E}">
        <p14:creationId xmlns:p14="http://schemas.microsoft.com/office/powerpoint/2010/main" val="2638026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Fitting the ionosphere</a:t>
            </a:r>
          </a:p>
        </p:txBody>
      </p:sp>
      <p:sp>
        <p:nvSpPr>
          <p:cNvPr id="4" name="Content Placeholder 3"/>
          <p:cNvSpPr>
            <a:spLocks noGrp="1"/>
          </p:cNvSpPr>
          <p:nvPr>
            <p:ph sz="half" idx="1"/>
          </p:nvPr>
        </p:nvSpPr>
        <p:spPr/>
        <p:txBody>
          <a:bodyPr/>
          <a:lstStyle/>
          <a:p>
            <a:r>
              <a:rPr lang="en-US" dirty="0"/>
              <a:t>Once the altitudes of the traced points have been corrected for dispersion, we can then fit the profile with a Chapman model function to obtain:</a:t>
            </a:r>
          </a:p>
          <a:p>
            <a:pPr lvl="1"/>
            <a:r>
              <a:rPr lang="en-US" dirty="0"/>
              <a:t>Altitude of the density maximum</a:t>
            </a:r>
          </a:p>
          <a:p>
            <a:pPr lvl="1"/>
            <a:r>
              <a:rPr lang="en-US" dirty="0"/>
              <a:t>Maximum density of the ionosphere</a:t>
            </a:r>
          </a:p>
          <a:p>
            <a:r>
              <a:rPr lang="en-US" dirty="0"/>
              <a:t>Both values, but especially the density, are dependent on the solar zenith angle </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49168" y="1733727"/>
            <a:ext cx="4927541" cy="4935122"/>
          </a:xfrm>
        </p:spPr>
      </p:pic>
    </p:spTree>
    <p:extLst>
      <p:ext uri="{BB962C8B-B14F-4D97-AF65-F5344CB8AC3E}">
        <p14:creationId xmlns:p14="http://schemas.microsoft.com/office/powerpoint/2010/main" val="2161817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5751585" cy="1326321"/>
          </a:xfrm>
        </p:spPr>
        <p:txBody>
          <a:bodyPr>
            <a:normAutofit/>
          </a:bodyPr>
          <a:lstStyle/>
          <a:p>
            <a:r>
              <a:rPr lang="en-US" sz="4400" dirty="0"/>
              <a:t>Plasma harmonics</a:t>
            </a:r>
          </a:p>
        </p:txBody>
      </p:sp>
      <p:sp>
        <p:nvSpPr>
          <p:cNvPr id="4" name="Content Placeholder 3"/>
          <p:cNvSpPr>
            <a:spLocks noGrp="1"/>
          </p:cNvSpPr>
          <p:nvPr>
            <p:ph sz="half" idx="1"/>
          </p:nvPr>
        </p:nvSpPr>
        <p:spPr>
          <a:xfrm>
            <a:off x="529937" y="2088319"/>
            <a:ext cx="4861393" cy="4322872"/>
          </a:xfrm>
        </p:spPr>
        <p:txBody>
          <a:bodyPr>
            <a:normAutofit/>
          </a:bodyPr>
          <a:lstStyle/>
          <a:p>
            <a:r>
              <a:rPr lang="en-US" dirty="0"/>
              <a:t>MARSIS also sees harmonics occur as it steps up in frequency.  These harmonics are associated with the local plasma frequency, and are seen to vary with altitude as the spacecraft orbits Mars.</a:t>
            </a:r>
          </a:p>
          <a:p>
            <a:r>
              <a:rPr lang="en-US" dirty="0"/>
              <a:t>These harmonics only appear in slower-moving (ionospheric) plasma.  Once outside, the faster solar wind plasma is carried away too quickly for the echo to return to Mars Express.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91330" y="1477818"/>
            <a:ext cx="6631710" cy="4381328"/>
          </a:xfrm>
        </p:spPr>
      </p:pic>
    </p:spTree>
    <p:extLst>
      <p:ext uri="{BB962C8B-B14F-4D97-AF65-F5344CB8AC3E}">
        <p14:creationId xmlns:p14="http://schemas.microsoft.com/office/powerpoint/2010/main" val="397188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6" y="2472677"/>
            <a:ext cx="5368567" cy="4258323"/>
          </a:xfrm>
          <a:prstGeom prst="rect">
            <a:avLst/>
          </a:prstGeom>
        </p:spPr>
      </p:pic>
      <p:sp>
        <p:nvSpPr>
          <p:cNvPr id="2" name="Title 1"/>
          <p:cNvSpPr>
            <a:spLocks noGrp="1"/>
          </p:cNvSpPr>
          <p:nvPr>
            <p:ph type="title"/>
          </p:nvPr>
        </p:nvSpPr>
        <p:spPr>
          <a:xfrm>
            <a:off x="1" y="609600"/>
            <a:ext cx="5751585" cy="1326321"/>
          </a:xfrm>
        </p:spPr>
        <p:txBody>
          <a:bodyPr>
            <a:normAutofit/>
          </a:bodyPr>
          <a:lstStyle/>
          <a:p>
            <a:r>
              <a:rPr lang="en-US" sz="4400" dirty="0"/>
              <a:t>Cyclotron harmonics</a:t>
            </a:r>
          </a:p>
        </p:txBody>
      </p:sp>
      <p:sp>
        <p:nvSpPr>
          <p:cNvPr id="4" name="Content Placeholder 3"/>
          <p:cNvSpPr>
            <a:spLocks noGrp="1"/>
          </p:cNvSpPr>
          <p:nvPr>
            <p:ph sz="half" idx="1"/>
          </p:nvPr>
        </p:nvSpPr>
        <p:spPr>
          <a:xfrm>
            <a:off x="529937" y="2088319"/>
            <a:ext cx="5091546" cy="3702881"/>
          </a:xfrm>
        </p:spPr>
        <p:txBody>
          <a:bodyPr>
            <a:normAutofit/>
          </a:bodyPr>
          <a:lstStyle/>
          <a:p>
            <a:r>
              <a:rPr lang="en-US" dirty="0"/>
              <a:t>Oscillation harmonics can also occur at regular time delay intervals.  This has been interpreted as being harmonics of the cyclotron frequency</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51586" y="543791"/>
            <a:ext cx="6271454" cy="5725391"/>
          </a:xfrm>
        </p:spPr>
      </p:pic>
    </p:spTree>
    <p:extLst>
      <p:ext uri="{BB962C8B-B14F-4D97-AF65-F5344CB8AC3E}">
        <p14:creationId xmlns:p14="http://schemas.microsoft.com/office/powerpoint/2010/main" val="23978785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4003</TotalTime>
  <Words>1164</Words>
  <Application>Microsoft Office PowerPoint</Application>
  <PresentationFormat>Widescreen</PresentationFormat>
  <Paragraphs>115</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Bookman Old Style</vt:lpstr>
      <vt:lpstr>Rockwell</vt:lpstr>
      <vt:lpstr>Damask</vt:lpstr>
      <vt:lpstr>Upper Atmosphere sounding at mars: 13 years of marsis science</vt:lpstr>
      <vt:lpstr>Mars express</vt:lpstr>
      <vt:lpstr>marsis</vt:lpstr>
      <vt:lpstr>Sounding with marsis</vt:lpstr>
      <vt:lpstr>Sounding principles</vt:lpstr>
      <vt:lpstr>General observations</vt:lpstr>
      <vt:lpstr>Fitting the ionosphere</vt:lpstr>
      <vt:lpstr>Plasma harmonics</vt:lpstr>
      <vt:lpstr>Cyclotron harmonics</vt:lpstr>
      <vt:lpstr>Mars express “magnetometer”</vt:lpstr>
      <vt:lpstr>Oblique echoes</vt:lpstr>
      <vt:lpstr>Oblique echoes</vt:lpstr>
      <vt:lpstr>Seasonal Asymmetry of Diffuse Echoes</vt:lpstr>
      <vt:lpstr>Transient Upper layers</vt:lpstr>
      <vt:lpstr>A Non-monotonic profile</vt:lpstr>
      <vt:lpstr>Topside layer - Conjunction Observation</vt:lpstr>
      <vt:lpstr>Topside Layer - Conjunction Observation</vt:lpstr>
      <vt:lpstr>TRANSIENT IONOPAUSE – DENSITY GRADIENTS</vt:lpstr>
      <vt:lpstr>Radar Detections of Martian IONOPAUSE</vt:lpstr>
      <vt:lpstr>Comet layer</vt:lpstr>
      <vt:lpstr>A Shock Hits Mars</vt:lpstr>
      <vt:lpstr>Shock WAVE Effects on Nightside</vt:lpstr>
      <vt:lpstr>Dust Storms and Lightning</vt:lpstr>
      <vt:lpstr>Thermal Tides and Atmospheric Coupling</vt:lpstr>
      <vt:lpstr>Solar Wind Electric Field</vt:lpstr>
      <vt:lpstr>NEMEC MODEL &amp; INCLUSION of MAVEN-LPW</vt:lpstr>
      <vt:lpstr>UPDATE TO MIRI MODEL WITH MEX, MAVEN, MRO</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CHASING GHOSTS:   A VARIABLE MARTIAN IONOSPHERE</dc:title>
  <dc:creator>Andy</dc:creator>
  <cp:lastModifiedBy>Andrew Kopf</cp:lastModifiedBy>
  <cp:revision>128</cp:revision>
  <dcterms:created xsi:type="dcterms:W3CDTF">2016-01-19T16:41:04Z</dcterms:created>
  <dcterms:modified xsi:type="dcterms:W3CDTF">2018-10-15T07:13:09Z</dcterms:modified>
</cp:coreProperties>
</file>