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004000" cy="42976800"/>
  <p:notesSz cx="6858000" cy="9144000"/>
  <p:defaultText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78" y="4968"/>
      </p:cViewPr>
      <p:guideLst>
        <p:guide orient="horz" pos="13536"/>
        <p:guide pos="100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3350668"/>
            <a:ext cx="27203400" cy="9212157"/>
          </a:xfrm>
        </p:spPr>
        <p:txBody>
          <a:bodyPr/>
          <a:lstStyle/>
          <a:p>
            <a:r>
              <a:rPr lang="en-US" smtClean="0"/>
              <a:t>Click to edit Master title style</a:t>
            </a:r>
            <a:endParaRPr lang="en-US"/>
          </a:p>
        </p:txBody>
      </p:sp>
      <p:sp>
        <p:nvSpPr>
          <p:cNvPr id="3" name="Subtitle 2"/>
          <p:cNvSpPr>
            <a:spLocks noGrp="1"/>
          </p:cNvSpPr>
          <p:nvPr>
            <p:ph type="subTitle" idx="1"/>
          </p:nvPr>
        </p:nvSpPr>
        <p:spPr>
          <a:xfrm>
            <a:off x="4800600" y="24353520"/>
            <a:ext cx="22402800" cy="1098296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0B717-69CC-4BF9-B285-4D31337A8C78}"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0B717-69CC-4BF9-B285-4D31337A8C78}"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52521" y="8028312"/>
            <a:ext cx="33843117" cy="1711312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23162" y="8028312"/>
            <a:ext cx="100995958" cy="1711312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0B717-69CC-4BF9-B285-4D31337A8C78}"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0B717-69CC-4BF9-B285-4D31337A8C78}"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095" y="27616577"/>
            <a:ext cx="27203400" cy="853567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2528095" y="18215405"/>
            <a:ext cx="27203400" cy="9401172"/>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0B717-69CC-4BF9-B285-4D31337A8C78}"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3164" y="46796961"/>
            <a:ext cx="67419538" cy="132362578"/>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476101" y="46796961"/>
            <a:ext cx="67419538" cy="132362578"/>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0B717-69CC-4BF9-B285-4D31337A8C78}" type="datetimeFigureOut">
              <a:rPr lang="en-US" smtClean="0"/>
              <a:pPr/>
              <a:t>7/21/2009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721065"/>
            <a:ext cx="28803600"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9620042"/>
            <a:ext cx="14140658" cy="4009175"/>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1600200" y="13629217"/>
            <a:ext cx="14140658" cy="24761405"/>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257590" y="9620042"/>
            <a:ext cx="14146213" cy="4009175"/>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16257590" y="13629217"/>
            <a:ext cx="14146213" cy="24761405"/>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0B717-69CC-4BF9-B285-4D31337A8C78}" type="datetimeFigureOut">
              <a:rPr lang="en-US" smtClean="0"/>
              <a:pPr/>
              <a:t>7/21/2009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0B717-69CC-4BF9-B285-4D31337A8C78}" type="datetimeFigureOut">
              <a:rPr lang="en-US" smtClean="0"/>
              <a:pPr/>
              <a:t>7/21/2009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0B717-69CC-4BF9-B285-4D31337A8C78}" type="datetimeFigureOut">
              <a:rPr lang="en-US" smtClean="0"/>
              <a:pPr/>
              <a:t>7/21/2009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2" y="1711113"/>
            <a:ext cx="10529095" cy="728218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2512675" y="1711117"/>
            <a:ext cx="17891125" cy="36679508"/>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2" y="8993297"/>
            <a:ext cx="10529095" cy="29397328"/>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0B717-69CC-4BF9-B285-4D31337A8C78}" type="datetimeFigureOut">
              <a:rPr lang="en-US" smtClean="0"/>
              <a:pPr/>
              <a:t>7/21/2009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3008" y="30083761"/>
            <a:ext cx="19202400" cy="3551558"/>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6273008" y="3840057"/>
            <a:ext cx="19202400" cy="25786080"/>
          </a:xfrm>
        </p:spPr>
        <p:txBody>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endParaRPr lang="en-US"/>
          </a:p>
        </p:txBody>
      </p:sp>
      <p:sp>
        <p:nvSpPr>
          <p:cNvPr id="4" name="Text Placeholder 3"/>
          <p:cNvSpPr>
            <a:spLocks noGrp="1"/>
          </p:cNvSpPr>
          <p:nvPr>
            <p:ph type="body" sz="half" idx="2"/>
          </p:nvPr>
        </p:nvSpPr>
        <p:spPr>
          <a:xfrm>
            <a:off x="6273008" y="33635319"/>
            <a:ext cx="19202400" cy="5043802"/>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0B717-69CC-4BF9-B285-4D31337A8C78}" type="datetimeFigureOut">
              <a:rPr lang="en-US" smtClean="0"/>
              <a:pPr/>
              <a:t>7/21/2009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CF7B-CDBE-43AD-81FF-C1D90DD719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1721065"/>
            <a:ext cx="28803600" cy="7162800"/>
          </a:xfrm>
          <a:prstGeom prst="rect">
            <a:avLst/>
          </a:prstGeom>
        </p:spPr>
        <p:txBody>
          <a:bodyPr vert="horz" lIns="428460" tIns="214230" rIns="428460" bIns="2142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00200" y="10027923"/>
            <a:ext cx="28803600" cy="28362702"/>
          </a:xfrm>
          <a:prstGeom prst="rect">
            <a:avLst/>
          </a:prstGeom>
        </p:spPr>
        <p:txBody>
          <a:bodyPr vert="horz" lIns="428460" tIns="214230" rIns="428460" bIns="2142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00200" y="39833131"/>
            <a:ext cx="7467600" cy="2288117"/>
          </a:xfrm>
          <a:prstGeom prst="rect">
            <a:avLst/>
          </a:prstGeom>
        </p:spPr>
        <p:txBody>
          <a:bodyPr vert="horz" lIns="428460" tIns="214230" rIns="428460" bIns="214230" rtlCol="0" anchor="ctr"/>
          <a:lstStyle>
            <a:lvl1pPr algn="l">
              <a:defRPr sz="5600">
                <a:solidFill>
                  <a:schemeClr val="tx1">
                    <a:tint val="75000"/>
                  </a:schemeClr>
                </a:solidFill>
              </a:defRPr>
            </a:lvl1pPr>
          </a:lstStyle>
          <a:p>
            <a:fld id="{0C20B717-69CC-4BF9-B285-4D31337A8C78}" type="datetimeFigureOut">
              <a:rPr lang="en-US" smtClean="0"/>
              <a:pPr/>
              <a:t>7/21/2009</a:t>
            </a:fld>
            <a:endParaRPr lang="en-US"/>
          </a:p>
        </p:txBody>
      </p:sp>
      <p:sp>
        <p:nvSpPr>
          <p:cNvPr id="5" name="Footer Placeholder 4"/>
          <p:cNvSpPr>
            <a:spLocks noGrp="1"/>
          </p:cNvSpPr>
          <p:nvPr>
            <p:ph type="ftr" sz="quarter" idx="3"/>
          </p:nvPr>
        </p:nvSpPr>
        <p:spPr>
          <a:xfrm>
            <a:off x="10934700" y="39833131"/>
            <a:ext cx="10134600" cy="2288117"/>
          </a:xfrm>
          <a:prstGeom prst="rect">
            <a:avLst/>
          </a:prstGeom>
        </p:spPr>
        <p:txBody>
          <a:bodyPr vert="horz" lIns="428460" tIns="214230" rIns="428460" bIns="214230"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936200" y="39833131"/>
            <a:ext cx="7467600" cy="2288117"/>
          </a:xfrm>
          <a:prstGeom prst="rect">
            <a:avLst/>
          </a:prstGeom>
        </p:spPr>
        <p:txBody>
          <a:bodyPr vert="horz" lIns="428460" tIns="214230" rIns="428460" bIns="214230" rtlCol="0" anchor="ctr"/>
          <a:lstStyle>
            <a:lvl1pPr algn="r">
              <a:defRPr sz="5600">
                <a:solidFill>
                  <a:schemeClr val="tx1">
                    <a:tint val="75000"/>
                  </a:schemeClr>
                </a:solidFill>
              </a:defRPr>
            </a:lvl1pPr>
          </a:lstStyle>
          <a:p>
            <a:fld id="{10C7CF7B-CDBE-43AD-81FF-C1D90DD719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4604" rtl="0" eaLnBrk="1" latinLnBrk="0" hangingPunct="1">
        <a:spcBef>
          <a:spcPct val="0"/>
        </a:spcBef>
        <a:buNone/>
        <a:defRPr sz="20600" kern="1200">
          <a:solidFill>
            <a:schemeClr val="tx1"/>
          </a:solidFill>
          <a:latin typeface="+mj-lt"/>
          <a:ea typeface="+mj-ea"/>
          <a:cs typeface="+mj-cs"/>
        </a:defRPr>
      </a:lvl1pPr>
    </p:titleStyle>
    <p:bodyStyle>
      <a:lvl1pPr marL="1606727" indent="-1606727" algn="l" defTabSz="428460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1241" indent="-1338939" algn="l" defTabSz="428460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755" indent="-1071151" algn="l" defTabSz="428460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805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40359"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914400" y="914400"/>
            <a:ext cx="30175200" cy="3539430"/>
          </a:xfrm>
          <a:prstGeom prst="rect">
            <a:avLst/>
          </a:prstGeom>
          <a:noFill/>
        </p:spPr>
        <p:txBody>
          <a:bodyPr wrap="square" rtlCol="0">
            <a:spAutoFit/>
          </a:bodyPr>
          <a:lstStyle/>
          <a:p>
            <a:pPr algn="ctr"/>
            <a:r>
              <a:rPr lang="en-US" sz="8800" b="1" dirty="0" smtClean="0"/>
              <a:t>AURORAL HISS AT SATURN – A MULTI-INSTRUMENT STUDY</a:t>
            </a:r>
          </a:p>
          <a:p>
            <a:pPr algn="ctr"/>
            <a:endParaRPr lang="en-US" sz="2000" dirty="0" smtClean="0"/>
          </a:p>
          <a:p>
            <a:pPr algn="ctr"/>
            <a:r>
              <a:rPr lang="en-US" sz="5800" i="1" dirty="0" smtClean="0"/>
              <a:t>A.J. Kopf,  D.A. Gurnett,  G.B. Hospodarsky,  W.S. Kurth,  M.K. Dougherty,  D.G. Mitchell,  J.S. </a:t>
            </a:r>
            <a:r>
              <a:rPr lang="en-US" sz="5800" i="1" dirty="0" err="1" smtClean="0"/>
              <a:t>Leisner</a:t>
            </a:r>
            <a:r>
              <a:rPr lang="en-US" sz="5800" i="1" dirty="0" smtClean="0"/>
              <a:t>,  K.K. </a:t>
            </a:r>
            <a:r>
              <a:rPr lang="en-US" sz="5800" i="1" dirty="0" err="1" smtClean="0"/>
              <a:t>Khurana</a:t>
            </a:r>
            <a:r>
              <a:rPr lang="en-US" sz="5800" i="1" dirty="0" smtClean="0"/>
              <a:t>,  S. </a:t>
            </a:r>
            <a:r>
              <a:rPr lang="en-US" sz="5800" i="1" dirty="0" err="1" smtClean="0"/>
              <a:t>Grimald</a:t>
            </a:r>
            <a:r>
              <a:rPr lang="en-US" sz="5800" i="1" dirty="0" smtClean="0"/>
              <a:t>,  C. </a:t>
            </a:r>
            <a:r>
              <a:rPr lang="en-US" sz="5800" i="1" dirty="0" err="1" smtClean="0"/>
              <a:t>Arridge</a:t>
            </a:r>
            <a:r>
              <a:rPr lang="en-US" sz="5800" i="1" dirty="0" smtClean="0"/>
              <a:t>,  P. </a:t>
            </a:r>
            <a:r>
              <a:rPr lang="en-US" sz="5800" i="1" dirty="0" err="1" smtClean="0"/>
              <a:t>Schippers</a:t>
            </a:r>
            <a:r>
              <a:rPr lang="en-US" sz="5800" i="1" dirty="0" smtClean="0"/>
              <a:t>,  N. Andre,  and  A. Coates</a:t>
            </a:r>
            <a:endParaRPr lang="en-US" sz="5800" i="1" dirty="0"/>
          </a:p>
        </p:txBody>
      </p:sp>
      <p:sp>
        <p:nvSpPr>
          <p:cNvPr id="5" name="TextBox 4"/>
          <p:cNvSpPr txBox="1"/>
          <p:nvPr/>
        </p:nvSpPr>
        <p:spPr>
          <a:xfrm flipH="1">
            <a:off x="914400" y="5486400"/>
            <a:ext cx="30099000" cy="2492990"/>
          </a:xfrm>
          <a:prstGeom prst="rect">
            <a:avLst/>
          </a:prstGeom>
          <a:noFill/>
          <a:ln w="12700" cap="flat" cmpd="sng">
            <a:solidFill>
              <a:srgbClr val="0070C0"/>
            </a:solidFill>
          </a:ln>
        </p:spPr>
        <p:txBody>
          <a:bodyPr wrap="square" rtlCol="0">
            <a:spAutoFit/>
          </a:bodyPr>
          <a:lstStyle/>
          <a:p>
            <a:r>
              <a:rPr lang="en-US" sz="3600" b="1" dirty="0" smtClean="0"/>
              <a:t>INTRODUCTION</a:t>
            </a:r>
          </a:p>
          <a:p>
            <a:endParaRPr lang="en-US" sz="2000" dirty="0"/>
          </a:p>
          <a:p>
            <a:r>
              <a:rPr lang="en-US" sz="2400" dirty="0" smtClean="0"/>
              <a:t>Over the last two years, the Cassini spacecraft has undergone a series of high inclination orbits, allowing investigation and measurements of the Saturnian auroral zone. The Radio and Plasma Wave Science (RPWS) Investigation has detected low frequency funnel-shaped whistler mode emissions along the auroral field lines, much like the auroral hiss observed at Earth. The poleward and equatorward flaring of the auroral hiss funnel on the frequency-time spectrogram is the result of whistler mode waves propagating upward into a region of diminishing plasma density. These detections are important in understanding the auroral processes occurring at Saturn. Integration of RPWS data with that from other instruments, including MAG and MIMI, reveals a more complete picture of this emission, demonstrating the field, currents, and particles involved with this emission. Early analysis of this multi-instrument study will be presented. </a:t>
            </a:r>
            <a:endParaRPr lang="en-US" sz="2400" dirty="0"/>
          </a:p>
        </p:txBody>
      </p:sp>
      <p:pic>
        <p:nvPicPr>
          <p:cNvPr id="6" name="Picture 5" descr="A-D82-068-4.jpg"/>
          <p:cNvPicPr>
            <a:picLocks noChangeAspect="1"/>
          </p:cNvPicPr>
          <p:nvPr/>
        </p:nvPicPr>
        <p:blipFill>
          <a:blip r:embed="rId2" cstate="print"/>
          <a:stretch>
            <a:fillRect/>
          </a:stretch>
        </p:blipFill>
        <p:spPr>
          <a:xfrm>
            <a:off x="23756112" y="9317736"/>
            <a:ext cx="6979920" cy="5541264"/>
          </a:xfrm>
          <a:prstGeom prst="rect">
            <a:avLst/>
          </a:prstGeom>
          <a:ln w="12700">
            <a:solidFill>
              <a:srgbClr val="0070C0"/>
            </a:solidFill>
          </a:ln>
        </p:spPr>
      </p:pic>
      <p:pic>
        <p:nvPicPr>
          <p:cNvPr id="7" name="Picture 6" descr="generation.jpg"/>
          <p:cNvPicPr>
            <a:picLocks noChangeAspect="1"/>
          </p:cNvPicPr>
          <p:nvPr/>
        </p:nvPicPr>
        <p:blipFill>
          <a:blip r:embed="rId3" cstate="print"/>
          <a:stretch>
            <a:fillRect/>
          </a:stretch>
        </p:blipFill>
        <p:spPr>
          <a:xfrm>
            <a:off x="23469600" y="15136368"/>
            <a:ext cx="7266432" cy="4066032"/>
          </a:xfrm>
          <a:prstGeom prst="rect">
            <a:avLst/>
          </a:prstGeom>
          <a:ln w="12700">
            <a:solidFill>
              <a:srgbClr val="0070C0"/>
            </a:solidFill>
          </a:ln>
        </p:spPr>
      </p:pic>
      <p:pic>
        <p:nvPicPr>
          <p:cNvPr id="8" name="Picture 7" descr="funnel03-1.png"/>
          <p:cNvPicPr>
            <a:picLocks noChangeAspect="1"/>
          </p:cNvPicPr>
          <p:nvPr/>
        </p:nvPicPr>
        <p:blipFill>
          <a:blip r:embed="rId4" cstate="print"/>
          <a:stretch>
            <a:fillRect/>
          </a:stretch>
        </p:blipFill>
        <p:spPr>
          <a:xfrm>
            <a:off x="20345400" y="20925548"/>
            <a:ext cx="10459911" cy="6277852"/>
          </a:xfrm>
          <a:prstGeom prst="rect">
            <a:avLst/>
          </a:prstGeom>
          <a:ln w="12700">
            <a:solidFill>
              <a:srgbClr val="0070C0"/>
            </a:solidFill>
          </a:ln>
        </p:spPr>
      </p:pic>
      <p:pic>
        <p:nvPicPr>
          <p:cNvPr id="9" name="Picture 8" descr="A-D08-193.jpg"/>
          <p:cNvPicPr>
            <a:picLocks noChangeAspect="1"/>
          </p:cNvPicPr>
          <p:nvPr/>
        </p:nvPicPr>
        <p:blipFill>
          <a:blip r:embed="rId5" cstate="print"/>
          <a:stretch>
            <a:fillRect/>
          </a:stretch>
        </p:blipFill>
        <p:spPr>
          <a:xfrm>
            <a:off x="11353800" y="32156400"/>
            <a:ext cx="9186672" cy="7284720"/>
          </a:xfrm>
          <a:prstGeom prst="rect">
            <a:avLst/>
          </a:prstGeom>
          <a:ln w="12700">
            <a:solidFill>
              <a:srgbClr val="0070C0"/>
            </a:solidFill>
          </a:ln>
        </p:spPr>
      </p:pic>
      <p:pic>
        <p:nvPicPr>
          <p:cNvPr id="10" name="Picture 9" descr="beam contour.jpg"/>
          <p:cNvPicPr>
            <a:picLocks noChangeAspect="1"/>
          </p:cNvPicPr>
          <p:nvPr/>
        </p:nvPicPr>
        <p:blipFill>
          <a:blip r:embed="rId6" cstate="print"/>
          <a:stretch>
            <a:fillRect/>
          </a:stretch>
        </p:blipFill>
        <p:spPr>
          <a:xfrm>
            <a:off x="23012400" y="32061150"/>
            <a:ext cx="6934200" cy="6724650"/>
          </a:xfrm>
          <a:prstGeom prst="rect">
            <a:avLst/>
          </a:prstGeom>
          <a:ln w="12700">
            <a:solidFill>
              <a:srgbClr val="0070C0"/>
            </a:solidFill>
          </a:ln>
        </p:spPr>
      </p:pic>
      <p:sp>
        <p:nvSpPr>
          <p:cNvPr id="11" name="TextBox 10"/>
          <p:cNvSpPr txBox="1"/>
          <p:nvPr/>
        </p:nvSpPr>
        <p:spPr>
          <a:xfrm>
            <a:off x="914400" y="8915400"/>
            <a:ext cx="30099000" cy="10618291"/>
          </a:xfrm>
          <a:prstGeom prst="rect">
            <a:avLst/>
          </a:prstGeom>
          <a:noFill/>
          <a:ln w="12700">
            <a:solidFill>
              <a:srgbClr val="0070C0"/>
            </a:solidFill>
          </a:ln>
        </p:spPr>
        <p:txBody>
          <a:bodyPr wrap="square" rtlCol="0">
            <a:spAutoFit/>
          </a:bodyPr>
          <a:lstStyle/>
          <a:p>
            <a:r>
              <a:rPr lang="en-US" sz="3600" b="1" dirty="0" smtClean="0"/>
              <a:t>THEORY OF GENERATION AND PROPAGATION</a:t>
            </a:r>
          </a:p>
          <a:p>
            <a:endParaRPr lang="en-US" sz="2400" dirty="0" smtClean="0"/>
          </a:p>
          <a:p>
            <a:r>
              <a:rPr lang="en-US" sz="2400" dirty="0" smtClean="0"/>
              <a:t>Auroral hiss is a plasma wave emission which frequently occurs in high-latitude regions of planetary magnetospheres.  Auroral hiss is known to propagate in the whistler mode, </a:t>
            </a:r>
          </a:p>
          <a:p>
            <a:r>
              <a:rPr lang="en-US" sz="2400" dirty="0" smtClean="0"/>
              <a:t>as the frequency is always above the local proton cyclotron frequency but beneath both the electron cyclotron frequency and electron plasma frequency.  Whistler mode waves </a:t>
            </a:r>
          </a:p>
          <a:p>
            <a:r>
              <a:rPr lang="en-US" sz="2400" dirty="0" smtClean="0"/>
              <a:t>are the only plasma waves that can propagate in this range of frequencies.  On a frequency-time spectrogram, this emission displays a characteristic funnel shape with a V-shaped </a:t>
            </a:r>
          </a:p>
          <a:p>
            <a:r>
              <a:rPr lang="en-US" sz="2400" dirty="0" smtClean="0"/>
              <a:t>low-frequency cutoff.  The emission’s V-shaped nature is explained by emission from a localized source propagating near the resonance cone, as shown in Figure 1.</a:t>
            </a:r>
          </a:p>
          <a:p>
            <a:endParaRPr lang="en-US" sz="2400" dirty="0" smtClean="0"/>
          </a:p>
          <a:p>
            <a:r>
              <a:rPr lang="en-US" sz="2400" dirty="0" smtClean="0"/>
              <a:t>The resonance cone is defined as a cone of angles with respect to the magnetic field where the index of refraction goes to infinity, and denotes the region around the magnetic </a:t>
            </a:r>
          </a:p>
          <a:p>
            <a:r>
              <a:rPr lang="en-US" sz="2400" dirty="0" smtClean="0"/>
              <a:t>field line in which the emission is restricted to propagate.  This boundary is a property of the index of refraction.  A diagram of this is shown in the lower left diagram of Figure 1.  </a:t>
            </a:r>
          </a:p>
          <a:p>
            <a:r>
              <a:rPr lang="en-US" sz="2400" dirty="0" smtClean="0"/>
              <a:t>As the k-vector deviates further from the magnetic field direction, it approaches an angle where the index of refraction asymptotes to infinity, which is defined as the resonance </a:t>
            </a:r>
          </a:p>
          <a:p>
            <a:r>
              <a:rPr lang="en-US" sz="2400" dirty="0" smtClean="0"/>
              <a:t>cone angle.  This condition, however, is not uniform for all components of the emission, as the resonance angle is frequency dependent.  Lower frequencies will have a smaller </a:t>
            </a:r>
          </a:p>
          <a:p>
            <a:r>
              <a:rPr lang="en-US" sz="2400" dirty="0" smtClean="0"/>
              <a:t>resonance cone angle than higher frequencies.  In addition, this emission has an upper cutoff, as the resonance cone angle becomes undefined at either the plasma frequency </a:t>
            </a:r>
          </a:p>
          <a:p>
            <a:r>
              <a:rPr lang="en-US" sz="2400" dirty="0" smtClean="0"/>
              <a:t>or cyclotron frequency.  These results imply that as a spacecraft flies through a region of whistler mode emission propagating along the resonance cone, it will encounter higher </a:t>
            </a:r>
          </a:p>
          <a:p>
            <a:r>
              <a:rPr lang="en-US" sz="2400" dirty="0" smtClean="0"/>
              <a:t>frequencies first, and detect lower frequencies only near the midpoint of its pass through this region, yielding the V-shaped signature.</a:t>
            </a:r>
          </a:p>
          <a:p>
            <a:endParaRPr lang="en-US" sz="2400" dirty="0" smtClean="0"/>
          </a:p>
          <a:p>
            <a:r>
              <a:rPr lang="en-US" sz="2400" dirty="0" smtClean="0"/>
              <a:t>This radio emission, however, is only one part of the larger picture of auroral emissions.  Figure 2 shows a basic model for how auroral hiss is generated and how it propagates </a:t>
            </a:r>
          </a:p>
          <a:p>
            <a:r>
              <a:rPr lang="en-US" sz="2400" dirty="0" smtClean="0"/>
              <a:t>as it travels away from the planet.  As shown in this figure, the auroral hiss originates from the high-latitude regions of the planet’s magnetosphere, and is produced by upward-</a:t>
            </a:r>
          </a:p>
          <a:p>
            <a:r>
              <a:rPr lang="en-US" sz="2400" dirty="0" smtClean="0"/>
              <a:t>propagating electron beams.  To be clear, auroral hiss emissions can actually be produced by either upward or downward propagating electron beams.  However, the detection </a:t>
            </a:r>
          </a:p>
          <a:p>
            <a:r>
              <a:rPr lang="en-US" sz="2400" dirty="0" smtClean="0"/>
              <a:t>of such emissions is dependent upon the location of the spacecraft as it orbits the planet.  In the case of Cassini, we expect all detected auroral hiss emissions to be upward </a:t>
            </a:r>
          </a:p>
          <a:p>
            <a:r>
              <a:rPr lang="en-US" sz="2400" dirty="0" smtClean="0"/>
              <a:t>propagating, simply due to the distance that Cassini keeps from Saturn over the course of its orbit. As this emission propagates away from the planet, it expands outward along </a:t>
            </a:r>
          </a:p>
          <a:p>
            <a:r>
              <a:rPr lang="en-US" sz="2400" dirty="0" smtClean="0"/>
              <a:t>a conical surface, centered on magnetic field lines.  In addition, field-aligned current structures are often observed, generated by the flow of particles in the planet’s magnetic </a:t>
            </a:r>
          </a:p>
          <a:p>
            <a:r>
              <a:rPr lang="en-US" sz="2400" dirty="0" smtClean="0"/>
              <a:t>system, which travel in the opposite direction from the electron beams.  Finally, under the assumption that this entire system has the properties of a rotating beam structure, </a:t>
            </a:r>
          </a:p>
          <a:p>
            <a:r>
              <a:rPr lang="en-US" sz="2400" dirty="0" smtClean="0"/>
              <a:t>rotating around along with the planet, this emission should be observed to be periodic in nature.</a:t>
            </a:r>
          </a:p>
          <a:p>
            <a:endParaRPr lang="en-US" sz="2400" dirty="0" smtClean="0"/>
          </a:p>
          <a:p>
            <a:r>
              <a:rPr lang="en-US" sz="2400" dirty="0" smtClean="0"/>
              <a:t>Auroral hiss is believed to be generated by an accelerated beam of electrons in the high latitude regions of the planetary magnetosphere. The generation of these electron beams </a:t>
            </a:r>
          </a:p>
          <a:p>
            <a:r>
              <a:rPr lang="en-US" sz="2400" dirty="0" smtClean="0"/>
              <a:t>in the auroral regions has been little more than theory until recently, when data from the FAST satellite suggested a quasi-static parallel potential structure in the auroral regions.  </a:t>
            </a:r>
          </a:p>
          <a:p>
            <a:r>
              <a:rPr lang="en-US" sz="2400" dirty="0" smtClean="0"/>
              <a:t>Parallel electric fields in diverging electric field structures were found to be accelerating auroral electrons upwards, while converging electric field structures are responsible for </a:t>
            </a:r>
          </a:p>
          <a:p>
            <a:r>
              <a:rPr lang="en-US" sz="2400" dirty="0" smtClean="0"/>
              <a:t>accelerating the downward-flowing electrons that produce the visible aurora. In both cases, these electrons carry the field-aligned currents required and observed in the system.</a:t>
            </a:r>
            <a:endParaRPr lang="en-US" sz="2400" dirty="0"/>
          </a:p>
        </p:txBody>
      </p:sp>
      <p:sp>
        <p:nvSpPr>
          <p:cNvPr id="12" name="TextBox 11"/>
          <p:cNvSpPr txBox="1"/>
          <p:nvPr/>
        </p:nvSpPr>
        <p:spPr>
          <a:xfrm>
            <a:off x="23801832" y="9372600"/>
            <a:ext cx="2057400" cy="646331"/>
          </a:xfrm>
          <a:prstGeom prst="rect">
            <a:avLst/>
          </a:prstGeom>
          <a:solidFill>
            <a:schemeClr val="bg1"/>
          </a:solidFill>
          <a:ln w="12700">
            <a:solidFill>
              <a:srgbClr val="FF0000"/>
            </a:solidFill>
          </a:ln>
        </p:spPr>
        <p:txBody>
          <a:bodyPr wrap="square" rtlCol="0">
            <a:spAutoFit/>
          </a:bodyPr>
          <a:lstStyle/>
          <a:p>
            <a:pPr algn="ctr"/>
            <a:r>
              <a:rPr lang="en-US" sz="3600" b="1" dirty="0" smtClean="0">
                <a:solidFill>
                  <a:srgbClr val="FF0000"/>
                </a:solidFill>
              </a:rPr>
              <a:t>FIGURE 1</a:t>
            </a:r>
            <a:endParaRPr lang="en-US" sz="3600" b="1" dirty="0">
              <a:solidFill>
                <a:srgbClr val="FF0000"/>
              </a:solidFill>
            </a:endParaRPr>
          </a:p>
        </p:txBody>
      </p:sp>
      <p:sp>
        <p:nvSpPr>
          <p:cNvPr id="13" name="TextBox 12"/>
          <p:cNvSpPr txBox="1"/>
          <p:nvPr/>
        </p:nvSpPr>
        <p:spPr>
          <a:xfrm>
            <a:off x="23573232" y="15203269"/>
            <a:ext cx="2057400" cy="646331"/>
          </a:xfrm>
          <a:prstGeom prst="rect">
            <a:avLst/>
          </a:prstGeom>
          <a:solidFill>
            <a:schemeClr val="bg1"/>
          </a:solidFill>
          <a:ln w="12700">
            <a:solidFill>
              <a:srgbClr val="FF0000"/>
            </a:solidFill>
          </a:ln>
        </p:spPr>
        <p:txBody>
          <a:bodyPr wrap="square" rtlCol="0">
            <a:spAutoFit/>
          </a:bodyPr>
          <a:lstStyle/>
          <a:p>
            <a:pPr algn="ctr"/>
            <a:r>
              <a:rPr lang="en-US" sz="3600" b="1" dirty="0" smtClean="0">
                <a:solidFill>
                  <a:srgbClr val="FF0000"/>
                </a:solidFill>
              </a:rPr>
              <a:t>FIGURE  2</a:t>
            </a:r>
            <a:endParaRPr lang="en-US" sz="3600" b="1" dirty="0">
              <a:solidFill>
                <a:srgbClr val="FF0000"/>
              </a:solidFill>
            </a:endParaRPr>
          </a:p>
        </p:txBody>
      </p:sp>
      <p:pic>
        <p:nvPicPr>
          <p:cNvPr id="14" name="Picture 13" descr="modulation.jpg"/>
          <p:cNvPicPr>
            <a:picLocks noChangeAspect="1"/>
          </p:cNvPicPr>
          <p:nvPr/>
        </p:nvPicPr>
        <p:blipFill>
          <a:blip r:embed="rId7" cstate="print"/>
          <a:stretch>
            <a:fillRect/>
          </a:stretch>
        </p:blipFill>
        <p:spPr>
          <a:xfrm>
            <a:off x="1295400" y="32385000"/>
            <a:ext cx="8296656" cy="5571744"/>
          </a:xfrm>
          <a:prstGeom prst="rect">
            <a:avLst/>
          </a:prstGeom>
          <a:ln w="12700">
            <a:solidFill>
              <a:srgbClr val="0070C0"/>
            </a:solidFill>
          </a:ln>
        </p:spPr>
      </p:pic>
      <p:sp>
        <p:nvSpPr>
          <p:cNvPr id="15" name="TextBox 14"/>
          <p:cNvSpPr txBox="1"/>
          <p:nvPr/>
        </p:nvSpPr>
        <p:spPr>
          <a:xfrm>
            <a:off x="914400" y="20421600"/>
            <a:ext cx="30099000" cy="7294305"/>
          </a:xfrm>
          <a:prstGeom prst="rect">
            <a:avLst/>
          </a:prstGeom>
          <a:noFill/>
          <a:ln w="12700">
            <a:solidFill>
              <a:srgbClr val="0070C0"/>
            </a:solidFill>
          </a:ln>
        </p:spPr>
        <p:txBody>
          <a:bodyPr wrap="square" rtlCol="0">
            <a:spAutoFit/>
          </a:bodyPr>
          <a:lstStyle/>
          <a:p>
            <a:r>
              <a:rPr lang="en-US" sz="3600" b="1" dirty="0" smtClean="0"/>
              <a:t>AURORAL HISS AT SATURN</a:t>
            </a:r>
          </a:p>
          <a:p>
            <a:endParaRPr lang="en-US" sz="2400" dirty="0" smtClean="0"/>
          </a:p>
          <a:p>
            <a:r>
              <a:rPr lang="en-US" sz="2400" dirty="0" smtClean="0"/>
              <a:t>Although Cassini arrived at Saturn in the middle of 2004, most all of the first two years were spent at low magnetic latitudes, preventing the observation </a:t>
            </a:r>
          </a:p>
          <a:p>
            <a:r>
              <a:rPr lang="en-US" sz="2400" dirty="0" smtClean="0"/>
              <a:t>of emissions from the auroral region.  It wasn’t until late September of 2006 that Cassini was redirected into a more inclined orbit, allowing the study of </a:t>
            </a:r>
          </a:p>
          <a:p>
            <a:r>
              <a:rPr lang="en-US" sz="2400" dirty="0" smtClean="0"/>
              <a:t>these regions.  From this point until May of 2007, and again starting in January of 2008, Cassini’s orbit was sufficiently inclined to reach high magnetic </a:t>
            </a:r>
          </a:p>
          <a:p>
            <a:r>
              <a:rPr lang="en-US" sz="2400" dirty="0" smtClean="0"/>
              <a:t>latitudes (&gt;30 degrees), allowing the RPWS instrument to make auroral hiss measurements.  As anticipated, once Cassini was in a region where detection </a:t>
            </a:r>
          </a:p>
          <a:p>
            <a:r>
              <a:rPr lang="en-US" sz="2400" dirty="0" smtClean="0"/>
              <a:t>of these emissions was possible, such observations were made.</a:t>
            </a:r>
          </a:p>
          <a:p>
            <a:endParaRPr lang="en-US" sz="2400" dirty="0" smtClean="0"/>
          </a:p>
          <a:p>
            <a:r>
              <a:rPr lang="en-US" sz="2400" dirty="0" smtClean="0"/>
              <a:t>Figure 3 shows a frequency-time spectrogram of an auroral hiss event observed by Cassini.  This spectrogram is characteristic of Cassini observations, </a:t>
            </a:r>
          </a:p>
          <a:p>
            <a:r>
              <a:rPr lang="en-US" sz="2400" dirty="0" smtClean="0"/>
              <a:t>and shows most all of the typical features observed in this frequency range.  This event clearly displays the typical funnel shape spectrum generally </a:t>
            </a:r>
          </a:p>
          <a:p>
            <a:r>
              <a:rPr lang="en-US" sz="2400" dirty="0" smtClean="0"/>
              <a:t>observed with auroral hiss, the characteristic signature of this emission, as a result of its resonance cone propagation. One other feature that should be </a:t>
            </a:r>
          </a:p>
          <a:p>
            <a:r>
              <a:rPr lang="en-US" sz="2400" dirty="0" smtClean="0"/>
              <a:t>noted in the spectrogram in Figure 3 is the ledge-like step that occurs at roughly 14:00 UT.  This step is also a characteristic feature observed in RPWS </a:t>
            </a:r>
          </a:p>
          <a:p>
            <a:r>
              <a:rPr lang="en-US" sz="2400" dirty="0" smtClean="0"/>
              <a:t>spectrograms.  The step is always oriented such that the emission can be observed at higher frequencies on the equatorward side of the emission, but </a:t>
            </a:r>
          </a:p>
          <a:p>
            <a:r>
              <a:rPr lang="en-US" sz="2400" dirty="0" smtClean="0"/>
              <a:t>then displays a step down with increasing latitude.  Since the emission in the higher latitudes displays an abrupt cutoff well below the electron cyclotron </a:t>
            </a:r>
          </a:p>
          <a:p>
            <a:r>
              <a:rPr lang="en-US" sz="2400" dirty="0" smtClean="0"/>
              <a:t>frequency, the electron plasma frequency is assumed to be the lower of the two frequencies, and the one which defines the maximum frequency of the </a:t>
            </a:r>
          </a:p>
          <a:p>
            <a:r>
              <a:rPr lang="en-US" sz="2400" dirty="0" smtClean="0"/>
              <a:t>emission in these cases.  It follows that the observed step reflects a sudden drop in the density on the order of two orders of magnitude.  This is generally </a:t>
            </a:r>
          </a:p>
          <a:p>
            <a:r>
              <a:rPr lang="en-US" sz="2400" dirty="0" smtClean="0"/>
              <a:t>explained by suggesting the presence of a plasma cavity, which was commonly observed at Earth by Dynamics Explorer.  In the DE data, the center of the </a:t>
            </a:r>
          </a:p>
          <a:p>
            <a:r>
              <a:rPr lang="en-US" sz="2400" dirty="0" smtClean="0"/>
              <a:t>auroral hiss emissions, that is to say near the magnetic field lines, commonly had significantly lower plasma densities.  This feature at Saturn is believed </a:t>
            </a:r>
          </a:p>
          <a:p>
            <a:r>
              <a:rPr lang="en-US" sz="2400" dirty="0" smtClean="0"/>
              <a:t>to reflect the same thing.</a:t>
            </a:r>
          </a:p>
        </p:txBody>
      </p:sp>
      <p:sp>
        <p:nvSpPr>
          <p:cNvPr id="16" name="TextBox 15"/>
          <p:cNvSpPr txBox="1"/>
          <p:nvPr/>
        </p:nvSpPr>
        <p:spPr>
          <a:xfrm>
            <a:off x="28727400" y="20994469"/>
            <a:ext cx="2057400" cy="646331"/>
          </a:xfrm>
          <a:prstGeom prst="rect">
            <a:avLst/>
          </a:prstGeom>
          <a:solidFill>
            <a:schemeClr val="bg1"/>
          </a:solidFill>
          <a:ln w="12700">
            <a:solidFill>
              <a:srgbClr val="FF0000"/>
            </a:solidFill>
          </a:ln>
        </p:spPr>
        <p:txBody>
          <a:bodyPr wrap="square" rtlCol="0">
            <a:spAutoFit/>
          </a:bodyPr>
          <a:lstStyle/>
          <a:p>
            <a:pPr algn="ctr"/>
            <a:r>
              <a:rPr lang="en-US" sz="3600" b="1" dirty="0" smtClean="0">
                <a:solidFill>
                  <a:srgbClr val="FF0000"/>
                </a:solidFill>
              </a:rPr>
              <a:t>FIGURE  3</a:t>
            </a:r>
            <a:endParaRPr lang="en-US" sz="3600" b="1" dirty="0">
              <a:solidFill>
                <a:srgbClr val="FF0000"/>
              </a:solidFill>
            </a:endParaRPr>
          </a:p>
        </p:txBody>
      </p:sp>
      <p:sp>
        <p:nvSpPr>
          <p:cNvPr id="17" name="TextBox 16"/>
          <p:cNvSpPr txBox="1"/>
          <p:nvPr/>
        </p:nvSpPr>
        <p:spPr>
          <a:xfrm>
            <a:off x="914400" y="28790205"/>
            <a:ext cx="9144000" cy="13203615"/>
          </a:xfrm>
          <a:prstGeom prst="rect">
            <a:avLst/>
          </a:prstGeom>
          <a:noFill/>
          <a:ln w="12700">
            <a:solidFill>
              <a:srgbClr val="0070C0"/>
            </a:solidFill>
          </a:ln>
        </p:spPr>
        <p:txBody>
          <a:bodyPr wrap="square" rtlCol="0">
            <a:spAutoFit/>
          </a:bodyPr>
          <a:lstStyle/>
          <a:p>
            <a:r>
              <a:rPr lang="en-US" sz="3600" b="1" dirty="0" smtClean="0"/>
              <a:t>PERIODICITY</a:t>
            </a:r>
          </a:p>
          <a:p>
            <a:endParaRPr lang="en-US" sz="2400" dirty="0" smtClean="0"/>
          </a:p>
          <a:p>
            <a:r>
              <a:rPr lang="en-US" sz="2400" dirty="0" smtClean="0"/>
              <a:t>The hypothesized model of a rotating beam source suggests that observations would show a periodicity corresponding to the rotation period of the planet.  Indeed, in periods where Cassini has been at high magnetic latitudes for extended durations of time, this periodicity does appear. </a:t>
            </a:r>
            <a:r>
              <a:rPr lang="en-US" sz="2400" dirty="0" smtClean="0"/>
              <a:t> One surprising observation, however, is </a:t>
            </a:r>
            <a:r>
              <a:rPr lang="en-US" sz="2400" dirty="0" smtClean="0"/>
              <a:t>that, </a:t>
            </a:r>
            <a:r>
              <a:rPr lang="en-US" sz="2400" dirty="0" smtClean="0"/>
              <a:t>the </a:t>
            </a:r>
            <a:r>
              <a:rPr lang="en-US" sz="2400" dirty="0" smtClean="0"/>
              <a:t>periodicity of the auroral hiss </a:t>
            </a:r>
            <a:r>
              <a:rPr lang="en-US" sz="2400" dirty="0" smtClean="0"/>
              <a:t>do </a:t>
            </a:r>
            <a:r>
              <a:rPr lang="en-US" sz="2400" dirty="0" smtClean="0"/>
              <a:t>not follow the </a:t>
            </a:r>
            <a:r>
              <a:rPr lang="en-US" sz="2400" dirty="0" smtClean="0"/>
              <a:t>same periodicity as the SKR.</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In order to determine </a:t>
            </a:r>
            <a:r>
              <a:rPr lang="en-US" sz="2400" dirty="0" smtClean="0"/>
              <a:t>an accurate </a:t>
            </a:r>
            <a:r>
              <a:rPr lang="en-US" sz="2400" dirty="0" smtClean="0"/>
              <a:t>periodicity from the auroral hiss emission, the data were </a:t>
            </a:r>
            <a:r>
              <a:rPr lang="en-US" sz="2400" dirty="0" smtClean="0"/>
              <a:t>organized </a:t>
            </a:r>
            <a:r>
              <a:rPr lang="en-US" sz="2400" dirty="0" smtClean="0"/>
              <a:t>using a generic rotating beam source </a:t>
            </a:r>
            <a:r>
              <a:rPr lang="en-US" sz="2400" dirty="0" smtClean="0"/>
              <a:t>model.  </a:t>
            </a:r>
            <a:r>
              <a:rPr lang="en-US" sz="2400" dirty="0" smtClean="0"/>
              <a:t>In this model, there are only two free parameters, </a:t>
            </a:r>
            <a:r>
              <a:rPr lang="en-US" sz="2400" dirty="0" smtClean="0"/>
              <a:t>a constant </a:t>
            </a:r>
            <a:r>
              <a:rPr lang="en-US" sz="2400" dirty="0" smtClean="0"/>
              <a:t>representing the initial longitude at time T=0, and </a:t>
            </a:r>
            <a:r>
              <a:rPr lang="en-US" sz="2400" dirty="0" smtClean="0"/>
              <a:t>the </a:t>
            </a:r>
            <a:r>
              <a:rPr lang="en-US" sz="2400" dirty="0" smtClean="0"/>
              <a:t>frequency of rotation of the </a:t>
            </a:r>
            <a:r>
              <a:rPr lang="en-US" sz="2400" dirty="0" smtClean="0"/>
              <a:t>emission.  </a:t>
            </a:r>
            <a:r>
              <a:rPr lang="en-US" sz="2400" dirty="0" smtClean="0"/>
              <a:t>The frequency was adjusted incrementally, and at each step the quality of the organization of the data was determined.  The frequency which best organized the data was 817.1 degrees per day, corresponding to just less than 10.6 hours for a planetary rotation rate. </a:t>
            </a:r>
            <a:r>
              <a:rPr lang="en-US" sz="2400" dirty="0" smtClean="0"/>
              <a:t>  This result is shown above in Figure 4. </a:t>
            </a:r>
            <a:endParaRPr lang="en-US" sz="2400" dirty="0" smtClean="0"/>
          </a:p>
        </p:txBody>
      </p:sp>
      <p:sp>
        <p:nvSpPr>
          <p:cNvPr id="18" name="TextBox 17"/>
          <p:cNvSpPr txBox="1"/>
          <p:nvPr/>
        </p:nvSpPr>
        <p:spPr>
          <a:xfrm>
            <a:off x="10972800" y="28790205"/>
            <a:ext cx="9982200" cy="13195995"/>
          </a:xfrm>
          <a:prstGeom prst="rect">
            <a:avLst/>
          </a:prstGeom>
          <a:noFill/>
          <a:ln w="12700">
            <a:solidFill>
              <a:srgbClr val="0070C0"/>
            </a:solidFill>
          </a:ln>
        </p:spPr>
        <p:txBody>
          <a:bodyPr wrap="square" rtlCol="0">
            <a:spAutoFit/>
          </a:bodyPr>
          <a:lstStyle/>
          <a:p>
            <a:r>
              <a:rPr lang="en-US" sz="3600" b="1" dirty="0" smtClean="0"/>
              <a:t>FIELD-ALIGNED CURRENTS</a:t>
            </a:r>
          </a:p>
          <a:p>
            <a:endParaRPr lang="en-US" sz="2400" dirty="0" smtClean="0"/>
          </a:p>
          <a:p>
            <a:r>
              <a:rPr lang="en-US" sz="2400" dirty="0" smtClean="0"/>
              <a:t>Field-aligned </a:t>
            </a:r>
            <a:r>
              <a:rPr lang="en-US" sz="2400" dirty="0" smtClean="0"/>
              <a:t>currents are also expected to be present in </a:t>
            </a:r>
            <a:r>
              <a:rPr lang="en-US" sz="2400" dirty="0" smtClean="0"/>
              <a:t>these regions.  Since auroral </a:t>
            </a:r>
            <a:r>
              <a:rPr lang="en-US" sz="2400" dirty="0" smtClean="0"/>
              <a:t>hiss </a:t>
            </a:r>
            <a:r>
              <a:rPr lang="en-US" sz="2400" dirty="0" smtClean="0"/>
              <a:t>propagates around </a:t>
            </a:r>
            <a:r>
              <a:rPr lang="en-US" sz="2400" dirty="0" smtClean="0"/>
              <a:t>magnetic field lines, theory suggests </a:t>
            </a:r>
            <a:r>
              <a:rPr lang="en-US" sz="2400" dirty="0" smtClean="0"/>
              <a:t>currents </a:t>
            </a:r>
            <a:r>
              <a:rPr lang="en-US" sz="2400" dirty="0" smtClean="0"/>
              <a:t>would be observed consistently in correlation with the radio </a:t>
            </a:r>
            <a:r>
              <a:rPr lang="en-US" sz="2400" dirty="0" smtClean="0"/>
              <a:t>emissions.  We </a:t>
            </a:r>
            <a:r>
              <a:rPr lang="en-US" sz="2400" dirty="0" smtClean="0"/>
              <a:t>look for variations in the </a:t>
            </a:r>
            <a:r>
              <a:rPr lang="en-US" sz="2400" dirty="0" err="1" smtClean="0"/>
              <a:t>B</a:t>
            </a:r>
            <a:r>
              <a:rPr lang="en-US" sz="2400" baseline="-25000" dirty="0" err="1" smtClean="0"/>
              <a:t>φ</a:t>
            </a:r>
            <a:r>
              <a:rPr lang="en-US" sz="2400" dirty="0" smtClean="0"/>
              <a:t> component, as a current flowing parallel to the direction of propagation of the radio emission would induce a magnetic field that wraps around the field-aligned current</a:t>
            </a:r>
            <a:r>
              <a:rPr lang="en-US" sz="2400" dirty="0" smtClean="0"/>
              <a:t>.</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Figure </a:t>
            </a:r>
            <a:r>
              <a:rPr lang="en-US" sz="2400" dirty="0" smtClean="0"/>
              <a:t>5, showing both RPWS and MAG data, </a:t>
            </a:r>
            <a:r>
              <a:rPr lang="en-US" sz="2400" dirty="0" smtClean="0"/>
              <a:t>displays an example of how these field-aligned currents correlate with the radio emission</a:t>
            </a:r>
            <a:r>
              <a:rPr lang="en-US" sz="2400" dirty="0" smtClean="0"/>
              <a:t>. </a:t>
            </a:r>
            <a:r>
              <a:rPr lang="en-US" sz="2400" dirty="0" smtClean="0"/>
              <a:t>It is very common to see these current structures in conjunction with the radio emission, to the point where it is more curious when they are not observed.  What has come as a bit of a surprise, however, is that these current structures are not observed at the center of the radio emission, but rather at the equatorward edge. </a:t>
            </a:r>
            <a:endParaRPr lang="en-US" sz="2400" dirty="0" smtClean="0"/>
          </a:p>
        </p:txBody>
      </p:sp>
      <p:sp>
        <p:nvSpPr>
          <p:cNvPr id="19" name="TextBox 18"/>
          <p:cNvSpPr txBox="1"/>
          <p:nvPr/>
        </p:nvSpPr>
        <p:spPr>
          <a:xfrm>
            <a:off x="21869400" y="28790205"/>
            <a:ext cx="9144000" cy="13203615"/>
          </a:xfrm>
          <a:prstGeom prst="rect">
            <a:avLst/>
          </a:prstGeom>
          <a:noFill/>
          <a:ln w="12700">
            <a:solidFill>
              <a:srgbClr val="0070C0"/>
            </a:solidFill>
          </a:ln>
        </p:spPr>
        <p:txBody>
          <a:bodyPr wrap="square" rtlCol="0">
            <a:spAutoFit/>
          </a:bodyPr>
          <a:lstStyle/>
          <a:p>
            <a:r>
              <a:rPr lang="en-US" sz="3600" b="1" dirty="0" smtClean="0"/>
              <a:t>ELECTRON BEAMS</a:t>
            </a:r>
          </a:p>
          <a:p>
            <a:endParaRPr lang="en-US" sz="2400" dirty="0" smtClean="0"/>
          </a:p>
          <a:p>
            <a:r>
              <a:rPr lang="en-US" sz="2400" dirty="0" smtClean="0"/>
              <a:t>The final </a:t>
            </a:r>
            <a:r>
              <a:rPr lang="en-US" sz="2400" dirty="0" smtClean="0"/>
              <a:t>aspect </a:t>
            </a:r>
            <a:r>
              <a:rPr lang="en-US" sz="2400" dirty="0" smtClean="0"/>
              <a:t>of auroral hiss emissions is particle beams, particularly electron beams. </a:t>
            </a:r>
            <a:r>
              <a:rPr lang="en-US" sz="2400" dirty="0" smtClean="0"/>
              <a:t> In </a:t>
            </a:r>
            <a:r>
              <a:rPr lang="en-US" sz="2400" dirty="0" smtClean="0"/>
              <a:t>order to explain auroral hiss emission at Saturn, it is necessary to identify electron beams that appear in conjunction with the radio emissions, and then determine if these beams are sufficient in velocity and energy to produce the observed radiation</a:t>
            </a:r>
            <a:r>
              <a:rPr lang="en-US" sz="2400" dirty="0" smtClean="0"/>
              <a:t>.</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Figure </a:t>
            </a:r>
            <a:r>
              <a:rPr lang="en-US" sz="2400" dirty="0" smtClean="0"/>
              <a:t>6 shows a contour plot of </a:t>
            </a:r>
            <a:r>
              <a:rPr lang="en-US" sz="2400" dirty="0" smtClean="0"/>
              <a:t>ELS data, which was chosen specifically for the appearance of an electron beam.  This beam can be clearly identified </a:t>
            </a:r>
            <a:r>
              <a:rPr lang="en-US" sz="2400" dirty="0" smtClean="0"/>
              <a:t>in the region where the parallel velocity is of order -1x10</a:t>
            </a:r>
            <a:r>
              <a:rPr lang="en-US" sz="2400" baseline="30000" dirty="0" smtClean="0"/>
              <a:t>7</a:t>
            </a:r>
            <a:r>
              <a:rPr lang="en-US" sz="2400" dirty="0" smtClean="0"/>
              <a:t>. As </a:t>
            </a:r>
            <a:r>
              <a:rPr lang="en-US" sz="2400" dirty="0" smtClean="0"/>
              <a:t>one would expect, this beam correlates well with whistler-mode emission observed in the RPWS spectrograms, though once again appears to be on the equatorward edge of the radio </a:t>
            </a:r>
            <a:r>
              <a:rPr lang="en-US" sz="2400" dirty="0" smtClean="0"/>
              <a:t>emission, in this case in a region of burst-like, non-funnel-shaped emission.</a:t>
            </a:r>
            <a:endParaRPr lang="en-US" sz="2400" dirty="0" smtClean="0"/>
          </a:p>
        </p:txBody>
      </p:sp>
      <p:sp>
        <p:nvSpPr>
          <p:cNvPr id="20" name="TextBox 19"/>
          <p:cNvSpPr txBox="1"/>
          <p:nvPr/>
        </p:nvSpPr>
        <p:spPr>
          <a:xfrm>
            <a:off x="1371600" y="32461200"/>
            <a:ext cx="2057400" cy="646331"/>
          </a:xfrm>
          <a:prstGeom prst="rect">
            <a:avLst/>
          </a:prstGeom>
          <a:solidFill>
            <a:schemeClr val="bg1"/>
          </a:solidFill>
          <a:ln w="12700">
            <a:solidFill>
              <a:srgbClr val="FF0000"/>
            </a:solidFill>
          </a:ln>
        </p:spPr>
        <p:txBody>
          <a:bodyPr wrap="square" rtlCol="0">
            <a:spAutoFit/>
          </a:bodyPr>
          <a:lstStyle/>
          <a:p>
            <a:pPr algn="ctr"/>
            <a:r>
              <a:rPr lang="en-US" sz="3600" b="1" dirty="0" smtClean="0">
                <a:solidFill>
                  <a:srgbClr val="FF0000"/>
                </a:solidFill>
              </a:rPr>
              <a:t>FIGURE  </a:t>
            </a:r>
            <a:r>
              <a:rPr lang="en-US" sz="3600" b="1" dirty="0" smtClean="0">
                <a:solidFill>
                  <a:srgbClr val="FF0000"/>
                </a:solidFill>
              </a:rPr>
              <a:t>4</a:t>
            </a:r>
            <a:endParaRPr lang="en-US" sz="3600" b="1" dirty="0">
              <a:solidFill>
                <a:srgbClr val="FF0000"/>
              </a:solidFill>
            </a:endParaRPr>
          </a:p>
        </p:txBody>
      </p:sp>
      <p:sp>
        <p:nvSpPr>
          <p:cNvPr id="21" name="TextBox 20"/>
          <p:cNvSpPr txBox="1"/>
          <p:nvPr/>
        </p:nvSpPr>
        <p:spPr>
          <a:xfrm>
            <a:off x="11430000" y="32232600"/>
            <a:ext cx="2057400" cy="646331"/>
          </a:xfrm>
          <a:prstGeom prst="rect">
            <a:avLst/>
          </a:prstGeom>
          <a:solidFill>
            <a:schemeClr val="bg1"/>
          </a:solidFill>
          <a:ln w="12700">
            <a:solidFill>
              <a:srgbClr val="FF0000"/>
            </a:solidFill>
          </a:ln>
        </p:spPr>
        <p:txBody>
          <a:bodyPr wrap="square" rtlCol="0">
            <a:spAutoFit/>
          </a:bodyPr>
          <a:lstStyle/>
          <a:p>
            <a:pPr algn="ctr"/>
            <a:r>
              <a:rPr lang="en-US" sz="3600" b="1" dirty="0" smtClean="0">
                <a:solidFill>
                  <a:srgbClr val="FF0000"/>
                </a:solidFill>
              </a:rPr>
              <a:t>FIGURE  </a:t>
            </a:r>
            <a:r>
              <a:rPr lang="en-US" sz="3600" b="1" dirty="0" smtClean="0">
                <a:solidFill>
                  <a:srgbClr val="FF0000"/>
                </a:solidFill>
              </a:rPr>
              <a:t>5</a:t>
            </a:r>
            <a:endParaRPr lang="en-US" sz="3600" b="1" dirty="0">
              <a:solidFill>
                <a:srgbClr val="FF0000"/>
              </a:solidFill>
            </a:endParaRPr>
          </a:p>
        </p:txBody>
      </p:sp>
      <p:sp>
        <p:nvSpPr>
          <p:cNvPr id="23" name="TextBox 22"/>
          <p:cNvSpPr txBox="1"/>
          <p:nvPr/>
        </p:nvSpPr>
        <p:spPr>
          <a:xfrm>
            <a:off x="27660600" y="32576869"/>
            <a:ext cx="2057400" cy="646331"/>
          </a:xfrm>
          <a:prstGeom prst="rect">
            <a:avLst/>
          </a:prstGeom>
          <a:solidFill>
            <a:schemeClr val="bg1"/>
          </a:solidFill>
          <a:ln w="12700">
            <a:solidFill>
              <a:srgbClr val="FF0000"/>
            </a:solidFill>
          </a:ln>
        </p:spPr>
        <p:txBody>
          <a:bodyPr wrap="square" rtlCol="0">
            <a:spAutoFit/>
          </a:bodyPr>
          <a:lstStyle/>
          <a:p>
            <a:pPr algn="ctr"/>
            <a:r>
              <a:rPr lang="en-US" sz="3600" b="1" dirty="0" smtClean="0">
                <a:solidFill>
                  <a:srgbClr val="FF0000"/>
                </a:solidFill>
              </a:rPr>
              <a:t>FIGURE  </a:t>
            </a:r>
            <a:r>
              <a:rPr lang="en-US" sz="3600" b="1" dirty="0" smtClean="0">
                <a:solidFill>
                  <a:srgbClr val="FF0000"/>
                </a:solidFill>
              </a:rPr>
              <a:t>6</a:t>
            </a:r>
            <a:endParaRPr lang="en-US" sz="36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1790</Words>
  <Application>Microsoft Office PowerPoint</Application>
  <PresentationFormat>Custom</PresentationFormat>
  <Paragraphs>131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J. Kopf</dc:creator>
  <cp:lastModifiedBy>Andrew J. Kopf</cp:lastModifiedBy>
  <cp:revision>24</cp:revision>
  <dcterms:created xsi:type="dcterms:W3CDTF">2009-07-20T17:26:40Z</dcterms:created>
  <dcterms:modified xsi:type="dcterms:W3CDTF">2009-07-22T02:24:08Z</dcterms:modified>
</cp:coreProperties>
</file>