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61" r:id="rId4"/>
    <p:sldId id="257" r:id="rId5"/>
    <p:sldId id="258"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6" d="100"/>
          <a:sy n="86" d="100"/>
        </p:scale>
        <p:origin x="6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739BE-6559-4E34-9AD5-50D6FA764D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9942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739BE-6559-4E34-9AD5-50D6FA764D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250106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739BE-6559-4E34-9AD5-50D6FA764D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39340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739BE-6559-4E34-9AD5-50D6FA764D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39145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5739BE-6559-4E34-9AD5-50D6FA764D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12061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5739BE-6559-4E34-9AD5-50D6FA764D78}"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43666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5739BE-6559-4E34-9AD5-50D6FA764D78}"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96488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5739BE-6559-4E34-9AD5-50D6FA764D78}"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14003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739BE-6559-4E34-9AD5-50D6FA764D78}"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215131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739BE-6559-4E34-9AD5-50D6FA764D78}"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256856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5739BE-6559-4E34-9AD5-50D6FA764D78}"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403D-76BC-47D3-87B1-CE8B0FCD3614}" type="slidenum">
              <a:rPr lang="en-US" smtClean="0"/>
              <a:t>‹#›</a:t>
            </a:fld>
            <a:endParaRPr lang="en-US"/>
          </a:p>
        </p:txBody>
      </p:sp>
    </p:spTree>
    <p:extLst>
      <p:ext uri="{BB962C8B-B14F-4D97-AF65-F5344CB8AC3E}">
        <p14:creationId xmlns:p14="http://schemas.microsoft.com/office/powerpoint/2010/main" val="24851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739BE-6559-4E34-9AD5-50D6FA764D78}" type="datetimeFigureOut">
              <a:rPr lang="en-US" smtClean="0"/>
              <a:t>1/26/2017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D403D-76BC-47D3-87B1-CE8B0FCD3614}" type="slidenum">
              <a:rPr lang="en-US" smtClean="0"/>
              <a:t>‹#›</a:t>
            </a:fld>
            <a:endParaRPr lang="en-US"/>
          </a:p>
        </p:txBody>
      </p:sp>
    </p:spTree>
    <p:extLst>
      <p:ext uri="{BB962C8B-B14F-4D97-AF65-F5344CB8AC3E}">
        <p14:creationId xmlns:p14="http://schemas.microsoft.com/office/powerpoint/2010/main" val="51132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MARSIS-AIS Science</a:t>
            </a:r>
          </a:p>
        </p:txBody>
      </p:sp>
      <p:sp>
        <p:nvSpPr>
          <p:cNvPr id="4" name="Text Placeholder 3"/>
          <p:cNvSpPr>
            <a:spLocks noGrp="1"/>
          </p:cNvSpPr>
          <p:nvPr>
            <p:ph type="body" idx="1"/>
          </p:nvPr>
        </p:nvSpPr>
        <p:spPr/>
        <p:txBody>
          <a:bodyPr>
            <a:normAutofit fontScale="92500"/>
          </a:bodyPr>
          <a:lstStyle/>
          <a:p>
            <a:pPr algn="ctr"/>
            <a:r>
              <a:rPr lang="en-US" dirty="0"/>
              <a:t>F. </a:t>
            </a:r>
            <a:r>
              <a:rPr lang="en-US" dirty="0" err="1"/>
              <a:t>Duru</a:t>
            </a:r>
            <a:r>
              <a:rPr lang="en-US" dirty="0"/>
              <a:t> studied an ICME event with multiple instruments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547" y="2505075"/>
            <a:ext cx="2996118" cy="3684588"/>
          </a:xfrm>
        </p:spPr>
      </p:pic>
      <p:sp>
        <p:nvSpPr>
          <p:cNvPr id="6" name="Text Placeholder 5"/>
          <p:cNvSpPr>
            <a:spLocks noGrp="1"/>
          </p:cNvSpPr>
          <p:nvPr>
            <p:ph type="body" sz="quarter" idx="3"/>
          </p:nvPr>
        </p:nvSpPr>
        <p:spPr/>
        <p:txBody>
          <a:bodyPr>
            <a:normAutofit/>
          </a:bodyPr>
          <a:lstStyle/>
          <a:p>
            <a:pPr algn="ctr"/>
            <a:r>
              <a:rPr lang="en-US" sz="2200" dirty="0"/>
              <a:t>A. Kopf observed the topside layer with MEX and MAVEN</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88522" y="2505075"/>
            <a:ext cx="1969043" cy="3684588"/>
          </a:xfrm>
        </p:spPr>
      </p:pic>
    </p:spTree>
    <p:extLst>
      <p:ext uri="{BB962C8B-B14F-4D97-AF65-F5344CB8AC3E}">
        <p14:creationId xmlns:p14="http://schemas.microsoft.com/office/powerpoint/2010/main" val="103434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MARSIS-AIS Science</a:t>
            </a:r>
          </a:p>
        </p:txBody>
      </p:sp>
      <p:sp>
        <p:nvSpPr>
          <p:cNvPr id="4" name="Text Placeholder 3"/>
          <p:cNvSpPr>
            <a:spLocks noGrp="1"/>
          </p:cNvSpPr>
          <p:nvPr>
            <p:ph type="body" idx="1"/>
          </p:nvPr>
        </p:nvSpPr>
        <p:spPr>
          <a:xfrm>
            <a:off x="564995" y="1896151"/>
            <a:ext cx="3933187" cy="823912"/>
          </a:xfrm>
        </p:spPr>
        <p:txBody>
          <a:bodyPr>
            <a:noAutofit/>
          </a:bodyPr>
          <a:lstStyle/>
          <a:p>
            <a:pPr algn="ctr"/>
            <a:r>
              <a:rPr lang="en-US" sz="2200" dirty="0"/>
              <a:t>D. Morgan used MARSIS and </a:t>
            </a:r>
            <a:r>
              <a:rPr lang="en-US" sz="2200" dirty="0" err="1"/>
              <a:t>MarMCET</a:t>
            </a:r>
            <a:r>
              <a:rPr lang="en-US" sz="2200" dirty="0"/>
              <a:t> to constrain the night ionosphere and atmosphere</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842" y="2668623"/>
            <a:ext cx="3868340" cy="3684588"/>
          </a:xfrm>
        </p:spPr>
      </p:pic>
      <p:sp>
        <p:nvSpPr>
          <p:cNvPr id="6" name="Text Placeholder 5"/>
          <p:cNvSpPr>
            <a:spLocks noGrp="1"/>
          </p:cNvSpPr>
          <p:nvPr>
            <p:ph type="body" sz="quarter" idx="3"/>
          </p:nvPr>
        </p:nvSpPr>
        <p:spPr>
          <a:xfrm>
            <a:off x="4629348" y="1896151"/>
            <a:ext cx="3887391" cy="823912"/>
          </a:xfrm>
        </p:spPr>
        <p:txBody>
          <a:bodyPr>
            <a:noAutofit/>
          </a:bodyPr>
          <a:lstStyle/>
          <a:p>
            <a:pPr algn="ctr"/>
            <a:r>
              <a:rPr lang="en-US" sz="2200" dirty="0"/>
              <a:t>F. </a:t>
            </a:r>
            <a:r>
              <a:rPr lang="en-US" sz="2200" dirty="0" err="1"/>
              <a:t>Nemec</a:t>
            </a:r>
            <a:r>
              <a:rPr lang="en-US" sz="2200" dirty="0"/>
              <a:t> worked to improve the accuracy of MARSIS electron density profiles</a:t>
            </a:r>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2925525"/>
            <a:ext cx="3887788" cy="2843687"/>
          </a:xfrm>
        </p:spPr>
      </p:pic>
    </p:spTree>
    <p:extLst>
      <p:ext uri="{BB962C8B-B14F-4D97-AF65-F5344CB8AC3E}">
        <p14:creationId xmlns:p14="http://schemas.microsoft.com/office/powerpoint/2010/main" val="359731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MARSIS-AIS Science</a:t>
            </a:r>
          </a:p>
        </p:txBody>
      </p:sp>
      <p:sp>
        <p:nvSpPr>
          <p:cNvPr id="4" name="Text Placeholder 3"/>
          <p:cNvSpPr>
            <a:spLocks noGrp="1"/>
          </p:cNvSpPr>
          <p:nvPr>
            <p:ph type="body" idx="1"/>
          </p:nvPr>
        </p:nvSpPr>
        <p:spPr>
          <a:xfrm>
            <a:off x="629842" y="1681163"/>
            <a:ext cx="3868340" cy="1093622"/>
          </a:xfrm>
        </p:spPr>
        <p:txBody>
          <a:bodyPr>
            <a:normAutofit/>
          </a:bodyPr>
          <a:lstStyle/>
          <a:p>
            <a:pPr algn="ctr"/>
            <a:r>
              <a:rPr lang="en-US" sz="2200" dirty="0"/>
              <a:t>M. Vogt compared MARSIS profiles to radio </a:t>
            </a:r>
            <a:r>
              <a:rPr lang="en-US" sz="2200" dirty="0" err="1"/>
              <a:t>occultations</a:t>
            </a:r>
            <a:r>
              <a:rPr lang="en-US" sz="2200" dirty="0"/>
              <a:t> made by multiple spacecraft</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238" y="2774785"/>
            <a:ext cx="3868737" cy="3145167"/>
          </a:xfrm>
        </p:spPr>
      </p:pic>
      <p:sp>
        <p:nvSpPr>
          <p:cNvPr id="6" name="Text Placeholder 5"/>
          <p:cNvSpPr>
            <a:spLocks noGrp="1"/>
          </p:cNvSpPr>
          <p:nvPr>
            <p:ph type="body" sz="quarter" idx="3"/>
          </p:nvPr>
        </p:nvSpPr>
        <p:spPr>
          <a:xfrm>
            <a:off x="4629150" y="1681163"/>
            <a:ext cx="3957289" cy="823912"/>
          </a:xfrm>
        </p:spPr>
        <p:txBody>
          <a:bodyPr>
            <a:normAutofit fontScale="92500"/>
          </a:bodyPr>
          <a:lstStyle/>
          <a:p>
            <a:pPr algn="ctr"/>
            <a:r>
              <a:rPr lang="en-US" dirty="0"/>
              <a:t>D. Andrews analyzed reflections from field-aligned irregularities</a:t>
            </a:r>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99209" y="2505075"/>
            <a:ext cx="2947670" cy="3684588"/>
          </a:xfrm>
        </p:spPr>
      </p:pic>
    </p:spTree>
    <p:extLst>
      <p:ext uri="{BB962C8B-B14F-4D97-AF65-F5344CB8AC3E}">
        <p14:creationId xmlns:p14="http://schemas.microsoft.com/office/powerpoint/2010/main" val="347727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10" y="313089"/>
            <a:ext cx="8400585" cy="772298"/>
          </a:xfrm>
        </p:spPr>
        <p:txBody>
          <a:bodyPr>
            <a:normAutofit/>
          </a:bodyPr>
          <a:lstStyle/>
          <a:p>
            <a:pPr algn="ctr"/>
            <a:r>
              <a:rPr lang="en-US" sz="4000" dirty="0"/>
              <a:t>Recent MARSIS-AIS Publications</a:t>
            </a:r>
          </a:p>
        </p:txBody>
      </p:sp>
      <p:sp>
        <p:nvSpPr>
          <p:cNvPr id="3" name="Content Placeholder 2"/>
          <p:cNvSpPr>
            <a:spLocks noGrp="1"/>
          </p:cNvSpPr>
          <p:nvPr>
            <p:ph idx="1"/>
          </p:nvPr>
        </p:nvSpPr>
        <p:spPr>
          <a:xfrm>
            <a:off x="628650" y="1263802"/>
            <a:ext cx="7886700" cy="5367453"/>
          </a:xfrm>
        </p:spPr>
        <p:txBody>
          <a:bodyPr>
            <a:normAutofit fontScale="62500" lnSpcReduction="20000"/>
          </a:bodyPr>
          <a:lstStyle/>
          <a:p>
            <a:pPr marL="0" indent="0">
              <a:buNone/>
            </a:pPr>
            <a:r>
              <a:rPr lang="en-US" b="1" u="sng" dirty="0"/>
              <a:t>Published</a:t>
            </a:r>
          </a:p>
          <a:p>
            <a:pPr lvl="1"/>
            <a:r>
              <a:rPr lang="en-US" dirty="0" err="1"/>
              <a:t>Nemec</a:t>
            </a:r>
            <a:r>
              <a:rPr lang="en-US" dirty="0"/>
              <a:t>, F., D.D. Morgan, and D.A. </a:t>
            </a:r>
            <a:r>
              <a:rPr lang="en-US" dirty="0" err="1"/>
              <a:t>Gurnett</a:t>
            </a:r>
            <a:r>
              <a:rPr lang="en-US" dirty="0"/>
              <a:t> (2016), </a:t>
            </a:r>
            <a:r>
              <a:rPr lang="en-US" b="1" dirty="0"/>
              <a:t>On improving the accuracy of electron density profiles obtained at high altitudes by the ionospheric sounder on the Mars Express spacecraft</a:t>
            </a:r>
            <a:r>
              <a:rPr lang="en-US" dirty="0"/>
              <a:t>, </a:t>
            </a:r>
            <a:r>
              <a:rPr lang="en-US" i="1" dirty="0"/>
              <a:t>J. </a:t>
            </a:r>
            <a:r>
              <a:rPr lang="en-US" i="1" dirty="0" err="1"/>
              <a:t>Geophys</a:t>
            </a:r>
            <a:r>
              <a:rPr lang="en-US" i="1" dirty="0"/>
              <a:t>. Res. Space Physics, 121</a:t>
            </a:r>
            <a:r>
              <a:rPr lang="en-US" dirty="0"/>
              <a:t>, doi:10.1002/2016JA023054.</a:t>
            </a:r>
            <a:br>
              <a:rPr lang="en-US" dirty="0"/>
            </a:br>
            <a:endParaRPr lang="en-US" dirty="0"/>
          </a:p>
          <a:p>
            <a:pPr lvl="1"/>
            <a:r>
              <a:rPr lang="en-US" dirty="0"/>
              <a:t>Vogt, M.F., P. Withers, K. Fallows, C.L. Flynn, D.J. Andrews, F. </a:t>
            </a:r>
            <a:r>
              <a:rPr lang="en-US" dirty="0" err="1"/>
              <a:t>Duru</a:t>
            </a:r>
            <a:r>
              <a:rPr lang="en-US" dirty="0"/>
              <a:t>, and D.D. Morgan, Electron densities in the ionosphere of Mars: </a:t>
            </a:r>
            <a:r>
              <a:rPr lang="en-US" b="1" dirty="0"/>
              <a:t>A comparison of MARSIS and radio occultation measurements</a:t>
            </a:r>
            <a:r>
              <a:rPr lang="en-US" dirty="0"/>
              <a:t>, </a:t>
            </a:r>
            <a:r>
              <a:rPr lang="en-US" i="1" dirty="0"/>
              <a:t>J. </a:t>
            </a:r>
            <a:r>
              <a:rPr lang="en-US" i="1" dirty="0" err="1"/>
              <a:t>Geophys</a:t>
            </a:r>
            <a:r>
              <a:rPr lang="en-US" i="1" dirty="0"/>
              <a:t>. Res., 121</a:t>
            </a:r>
            <a:r>
              <a:rPr lang="en-US" dirty="0"/>
              <a:t>, doi:10.1002/2016JA022987.</a:t>
            </a:r>
            <a:br>
              <a:rPr lang="en-US" dirty="0"/>
            </a:br>
            <a:endParaRPr lang="en-US" dirty="0"/>
          </a:p>
          <a:p>
            <a:pPr marL="0" indent="0">
              <a:buNone/>
            </a:pPr>
            <a:r>
              <a:rPr lang="en-US" b="1" u="sng" dirty="0"/>
              <a:t>Resubmitted following Review</a:t>
            </a:r>
          </a:p>
          <a:p>
            <a:pPr lvl="1"/>
            <a:r>
              <a:rPr lang="en-US" dirty="0"/>
              <a:t>Kopf, A.J., D.A. </a:t>
            </a:r>
            <a:r>
              <a:rPr lang="en-US" dirty="0" err="1"/>
              <a:t>Gurnett</a:t>
            </a:r>
            <a:r>
              <a:rPr lang="en-US" dirty="0"/>
              <a:t>, G.A. </a:t>
            </a:r>
            <a:r>
              <a:rPr lang="en-US" dirty="0" err="1"/>
              <a:t>DiBraccio</a:t>
            </a:r>
            <a:r>
              <a:rPr lang="en-US" dirty="0"/>
              <a:t>, D.D. Morgan, and J.S. </a:t>
            </a:r>
            <a:r>
              <a:rPr lang="en-US" dirty="0" err="1"/>
              <a:t>Halekas</a:t>
            </a:r>
            <a:r>
              <a:rPr lang="en-US" dirty="0"/>
              <a:t>, </a:t>
            </a:r>
            <a:r>
              <a:rPr lang="en-US" b="1" dirty="0"/>
              <a:t>The Transient Topside Layer and Associated Current Sheet in the Ionosphere of Mars</a:t>
            </a:r>
            <a:r>
              <a:rPr lang="en-US" dirty="0"/>
              <a:t>, </a:t>
            </a:r>
            <a:r>
              <a:rPr lang="en-US" i="1" dirty="0"/>
              <a:t>J. </a:t>
            </a:r>
            <a:r>
              <a:rPr lang="en-US" i="1" dirty="0" err="1"/>
              <a:t>Geophys</a:t>
            </a:r>
            <a:r>
              <a:rPr lang="en-US" i="1" dirty="0"/>
              <a:t> Res. Space Physics.</a:t>
            </a:r>
            <a:br>
              <a:rPr lang="en-US" i="1" dirty="0"/>
            </a:br>
            <a:endParaRPr lang="en-US" i="1" dirty="0"/>
          </a:p>
          <a:p>
            <a:pPr marL="0" indent="0">
              <a:buNone/>
            </a:pPr>
            <a:r>
              <a:rPr lang="en-US" b="1" u="sng" dirty="0"/>
              <a:t>Submitted, Under Review</a:t>
            </a:r>
          </a:p>
          <a:p>
            <a:pPr lvl="1"/>
            <a:r>
              <a:rPr lang="en-US" dirty="0" err="1"/>
              <a:t>Duru</a:t>
            </a:r>
            <a:r>
              <a:rPr lang="en-US" dirty="0"/>
              <a:t>, F., D.A. </a:t>
            </a:r>
            <a:r>
              <a:rPr lang="en-US" dirty="0" err="1"/>
              <a:t>Gurnett</a:t>
            </a:r>
            <a:r>
              <a:rPr lang="en-US" dirty="0"/>
              <a:t>, D.D. Morgan, J. </a:t>
            </a:r>
            <a:r>
              <a:rPr lang="en-US" dirty="0" err="1"/>
              <a:t>Halekas</a:t>
            </a:r>
            <a:r>
              <a:rPr lang="en-US" dirty="0"/>
              <a:t>, R.A. </a:t>
            </a:r>
            <a:r>
              <a:rPr lang="en-US" dirty="0" err="1"/>
              <a:t>Frahm</a:t>
            </a:r>
            <a:r>
              <a:rPr lang="en-US" dirty="0"/>
              <a:t>, R. Lundin, W. </a:t>
            </a:r>
            <a:r>
              <a:rPr lang="en-US" dirty="0" err="1"/>
              <a:t>Dejong</a:t>
            </a:r>
            <a:r>
              <a:rPr lang="en-US" dirty="0"/>
              <a:t>, </a:t>
            </a:r>
            <a:r>
              <a:rPr lang="en-US" dirty="0" err="1"/>
              <a:t>C.Ertl</a:t>
            </a:r>
            <a:r>
              <a:rPr lang="en-US" dirty="0"/>
              <a:t>, A. Venable, C. Wilkinson, J.E.P. </a:t>
            </a:r>
            <a:r>
              <a:rPr lang="en-US" dirty="0" err="1"/>
              <a:t>Connerney</a:t>
            </a:r>
            <a:r>
              <a:rPr lang="en-US" dirty="0"/>
              <a:t>, J.R. Espley, D. Larson, P.R. Mahaffey, J.D. </a:t>
            </a:r>
            <a:r>
              <a:rPr lang="en-US" dirty="0" err="1"/>
              <a:t>Winningham</a:t>
            </a:r>
            <a:r>
              <a:rPr lang="en-US" dirty="0"/>
              <a:t>, and J. </a:t>
            </a:r>
            <a:r>
              <a:rPr lang="en-US" dirty="0" err="1"/>
              <a:t>Plaut</a:t>
            </a:r>
            <a:r>
              <a:rPr lang="en-US" dirty="0"/>
              <a:t>, </a:t>
            </a:r>
            <a:r>
              <a:rPr lang="en-US" b="1" dirty="0"/>
              <a:t>Response of the Martian ionosphere to a strong ICME on 8 March 2015 resulting in high ion escape rates</a:t>
            </a:r>
            <a:r>
              <a:rPr lang="en-US" dirty="0"/>
              <a:t>, </a:t>
            </a:r>
            <a:r>
              <a:rPr lang="en-US" i="1" dirty="0"/>
              <a:t>Planet. &amp; Space Sci.</a:t>
            </a:r>
            <a:br>
              <a:rPr lang="en-US" i="1" dirty="0"/>
            </a:br>
            <a:endParaRPr lang="en-US" i="1" dirty="0"/>
          </a:p>
          <a:p>
            <a:pPr lvl="1"/>
            <a:r>
              <a:rPr lang="en-US" dirty="0"/>
              <a:t>Morgan, D.D., C. </a:t>
            </a:r>
            <a:r>
              <a:rPr lang="en-US" dirty="0" err="1"/>
              <a:t>Dieval</a:t>
            </a:r>
            <a:r>
              <a:rPr lang="en-US" dirty="0"/>
              <a:t>, D.A. </a:t>
            </a:r>
            <a:r>
              <a:rPr lang="en-US" dirty="0" err="1"/>
              <a:t>Gurnett</a:t>
            </a:r>
            <a:r>
              <a:rPr lang="en-US" dirty="0"/>
              <a:t>, R.J. Lillis, M.O. </a:t>
            </a:r>
            <a:r>
              <a:rPr lang="en-US" dirty="0" err="1"/>
              <a:t>Fillingim</a:t>
            </a:r>
            <a:r>
              <a:rPr lang="en-US" dirty="0"/>
              <a:t>, and F. </a:t>
            </a:r>
            <a:r>
              <a:rPr lang="en-US" dirty="0" err="1"/>
              <a:t>Nemec</a:t>
            </a:r>
            <a:r>
              <a:rPr lang="en-US" dirty="0"/>
              <a:t>, </a:t>
            </a:r>
            <a:r>
              <a:rPr lang="en-US" b="1" dirty="0"/>
              <a:t>Constraining Mars’ </a:t>
            </a:r>
            <a:r>
              <a:rPr lang="en-US" b="1" dirty="0" err="1"/>
              <a:t>nightside</a:t>
            </a:r>
            <a:r>
              <a:rPr lang="en-US" b="1" dirty="0"/>
              <a:t> atmospheric properties with MARSIS ionospheric traces</a:t>
            </a:r>
            <a:r>
              <a:rPr lang="en-US" dirty="0"/>
              <a:t>, </a:t>
            </a:r>
            <a:r>
              <a:rPr lang="en-US" i="1" dirty="0"/>
              <a:t>Radio Science.</a:t>
            </a:r>
            <a:br>
              <a:rPr lang="en-US" i="1" dirty="0"/>
            </a:br>
            <a:endParaRPr lang="en-US" i="1" dirty="0"/>
          </a:p>
          <a:p>
            <a:pPr lvl="1"/>
            <a:r>
              <a:rPr lang="en-US" dirty="0"/>
              <a:t>Andrews, D.J., H.J. </a:t>
            </a:r>
            <a:r>
              <a:rPr lang="en-US" dirty="0" err="1"/>
              <a:t>Opgenoorth</a:t>
            </a:r>
            <a:r>
              <a:rPr lang="en-US" dirty="0"/>
              <a:t>, T. </a:t>
            </a:r>
            <a:r>
              <a:rPr lang="en-US" dirty="0" err="1"/>
              <a:t>Leyser</a:t>
            </a:r>
            <a:r>
              <a:rPr lang="en-US" dirty="0"/>
              <a:t>, S. </a:t>
            </a:r>
            <a:r>
              <a:rPr lang="en-US" dirty="0" err="1"/>
              <a:t>Buchert</a:t>
            </a:r>
            <a:r>
              <a:rPr lang="en-US" dirty="0"/>
              <a:t>, N.J.T. Edberg, D.D. Morgan, D.A. </a:t>
            </a:r>
            <a:r>
              <a:rPr lang="en-US" dirty="0" err="1"/>
              <a:t>Gurnett</a:t>
            </a:r>
            <a:r>
              <a:rPr lang="en-US" dirty="0"/>
              <a:t>, A.J. Kopf, K. Fallows, and P. Withers, </a:t>
            </a:r>
            <a:r>
              <a:rPr lang="en-US" b="1" dirty="0"/>
              <a:t>MARSIS radar reflections from field-aligned irregularities in the Martian ionosphere</a:t>
            </a:r>
            <a:r>
              <a:rPr lang="en-US" dirty="0"/>
              <a:t>, </a:t>
            </a:r>
            <a:r>
              <a:rPr lang="en-US" i="1" dirty="0"/>
              <a:t>J. </a:t>
            </a:r>
            <a:r>
              <a:rPr lang="en-US" i="1" dirty="0" err="1"/>
              <a:t>Geophys</a:t>
            </a:r>
            <a:r>
              <a:rPr lang="en-US" i="1" dirty="0"/>
              <a:t>. Res. Space Physics.</a:t>
            </a:r>
            <a:endParaRPr lang="en-US" dirty="0"/>
          </a:p>
        </p:txBody>
      </p:sp>
    </p:spTree>
    <p:extLst>
      <p:ext uri="{BB962C8B-B14F-4D97-AF65-F5344CB8AC3E}">
        <p14:creationId xmlns:p14="http://schemas.microsoft.com/office/powerpoint/2010/main" val="211759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MARSIS AIS Timing Issue</a:t>
            </a:r>
          </a:p>
        </p:txBody>
      </p:sp>
      <p:sp>
        <p:nvSpPr>
          <p:cNvPr id="3" name="Content Placeholder 2"/>
          <p:cNvSpPr>
            <a:spLocks noGrp="1"/>
          </p:cNvSpPr>
          <p:nvPr>
            <p:ph idx="1"/>
          </p:nvPr>
        </p:nvSpPr>
        <p:spPr>
          <a:xfrm>
            <a:off x="312237" y="1825624"/>
            <a:ext cx="8415453" cy="4679253"/>
          </a:xfrm>
        </p:spPr>
        <p:txBody>
          <a:bodyPr>
            <a:normAutofit/>
          </a:bodyPr>
          <a:lstStyle/>
          <a:p>
            <a:r>
              <a:rPr lang="en-US" dirty="0"/>
              <a:t>The AIS sounding cycle consists of a sounding pulse followed by a blank period, followed then by 80 receive windows.  The pulse is 91.4 µs long, as is each window.</a:t>
            </a:r>
          </a:p>
          <a:p>
            <a:pPr marL="0" indent="0">
              <a:buNone/>
            </a:pPr>
            <a:endParaRPr lang="en-US" sz="1400" dirty="0"/>
          </a:p>
          <a:p>
            <a:r>
              <a:rPr lang="en-US" dirty="0"/>
              <a:t>The time between the end of the pulse and the start of the receive window was the erroneous interval.</a:t>
            </a:r>
          </a:p>
          <a:p>
            <a:pPr marL="0" indent="0">
              <a:buNone/>
            </a:pPr>
            <a:endParaRPr lang="en-US" sz="1400" dirty="0"/>
          </a:p>
          <a:p>
            <a:r>
              <a:rPr lang="en-US" dirty="0"/>
              <a:t>Originally believed that this interval was 162.5 µs (253.9 µs from pulse start time).  It was discovered that this interval was too long by fitting spacecraft altitude with the apparent range of the surface reflection</a:t>
            </a:r>
          </a:p>
        </p:txBody>
      </p:sp>
    </p:spTree>
    <p:extLst>
      <p:ext uri="{BB962C8B-B14F-4D97-AF65-F5344CB8AC3E}">
        <p14:creationId xmlns:p14="http://schemas.microsoft.com/office/powerpoint/2010/main" val="27431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669"/>
            <a:ext cx="7886700" cy="1325563"/>
          </a:xfrm>
        </p:spPr>
        <p:txBody>
          <a:bodyPr/>
          <a:lstStyle/>
          <a:p>
            <a:r>
              <a:rPr lang="en-US" dirty="0"/>
              <a:t>MARSIS AIS Timing Correction</a:t>
            </a:r>
          </a:p>
        </p:txBody>
      </p:sp>
      <p:sp>
        <p:nvSpPr>
          <p:cNvPr id="4" name="Content Placeholder 3"/>
          <p:cNvSpPr>
            <a:spLocks noGrp="1"/>
          </p:cNvSpPr>
          <p:nvPr>
            <p:ph sz="half" idx="1"/>
          </p:nvPr>
        </p:nvSpPr>
        <p:spPr>
          <a:xfrm>
            <a:off x="408880" y="1534748"/>
            <a:ext cx="4473032" cy="3683077"/>
          </a:xfrm>
        </p:spPr>
        <p:txBody>
          <a:bodyPr>
            <a:normAutofit fontScale="92500" lnSpcReduction="20000"/>
          </a:bodyPr>
          <a:lstStyle/>
          <a:p>
            <a:r>
              <a:rPr lang="en-US" dirty="0"/>
              <a:t>5845 surface reflection traces over 62 orbits were fit to study this error.</a:t>
            </a:r>
          </a:p>
          <a:p>
            <a:pPr marL="0" indent="0">
              <a:buNone/>
            </a:pPr>
            <a:endParaRPr lang="en-US" sz="600" dirty="0"/>
          </a:p>
          <a:p>
            <a:r>
              <a:rPr lang="en-US" dirty="0"/>
              <a:t>MEX altitude was computed from SPICE radial distance from planet center, corrected with MOLA elevations.</a:t>
            </a:r>
          </a:p>
          <a:p>
            <a:pPr marL="0" indent="0">
              <a:buNone/>
            </a:pPr>
            <a:endParaRPr lang="en-US" sz="600" dirty="0"/>
          </a:p>
          <a:p>
            <a:r>
              <a:rPr lang="en-US" dirty="0"/>
              <a:t>Fit yields time from start to receive is 167.443 µs instead of 253.9 µs.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1912" y="1534748"/>
            <a:ext cx="3886200" cy="3490871"/>
          </a:xfrm>
        </p:spPr>
      </p:pic>
      <p:sp>
        <p:nvSpPr>
          <p:cNvPr id="7" name="Content Placeholder 3"/>
          <p:cNvSpPr txBox="1">
            <a:spLocks/>
          </p:cNvSpPr>
          <p:nvPr/>
        </p:nvSpPr>
        <p:spPr>
          <a:xfrm>
            <a:off x="408880" y="5233637"/>
            <a:ext cx="8359232" cy="13827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yields an discrepancy in range of 12.96 ± 0.25 km.</a:t>
            </a:r>
          </a:p>
          <a:p>
            <a:pPr marL="0" indent="0">
              <a:buNone/>
            </a:pPr>
            <a:endParaRPr lang="en-US" sz="1000" dirty="0"/>
          </a:p>
          <a:p>
            <a:r>
              <a:rPr lang="en-US" dirty="0"/>
              <a:t>This should be subtracted from apparent ranges, or added to altitudes so based.</a:t>
            </a:r>
          </a:p>
        </p:txBody>
      </p:sp>
    </p:spTree>
    <p:extLst>
      <p:ext uri="{BB962C8B-B14F-4D97-AF65-F5344CB8AC3E}">
        <p14:creationId xmlns:p14="http://schemas.microsoft.com/office/powerpoint/2010/main" val="1578613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310</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Recent MARSIS-AIS Science</vt:lpstr>
      <vt:lpstr>Recent MARSIS-AIS Science</vt:lpstr>
      <vt:lpstr>Recent MARSIS-AIS Science</vt:lpstr>
      <vt:lpstr>Recent MARSIS-AIS Publications</vt:lpstr>
      <vt:lpstr>MARSIS AIS Timing Issue</vt:lpstr>
      <vt:lpstr>MARSIS AIS Timing Correction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Kopf, Andrew J</dc:creator>
  <cp:lastModifiedBy>Kopf, Andrew J</cp:lastModifiedBy>
  <cp:revision>12</cp:revision>
  <dcterms:created xsi:type="dcterms:W3CDTF">2017-01-26T20:49:27Z</dcterms:created>
  <dcterms:modified xsi:type="dcterms:W3CDTF">2017-01-26T22:30:16Z</dcterms:modified>
</cp:coreProperties>
</file>