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7" r:id="rId2"/>
    <p:sldId id="258" r:id="rId3"/>
    <p:sldId id="320" r:id="rId4"/>
    <p:sldId id="260" r:id="rId5"/>
    <p:sldId id="261" r:id="rId6"/>
    <p:sldId id="304" r:id="rId7"/>
    <p:sldId id="280" r:id="rId8"/>
    <p:sldId id="316" r:id="rId9"/>
    <p:sldId id="329" r:id="rId10"/>
    <p:sldId id="331" r:id="rId11"/>
    <p:sldId id="333" r:id="rId12"/>
    <p:sldId id="33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8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B9F03-34CC-420F-A2C0-2D024C20D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1527103"/>
            <a:ext cx="10540999" cy="1872791"/>
          </a:xfrm>
        </p:spPr>
        <p:txBody>
          <a:bodyPr/>
          <a:lstStyle/>
          <a:p>
            <a:r>
              <a:rPr lang="en-US" dirty="0"/>
              <a:t>An Intro To Mars Express:</a:t>
            </a:r>
            <a:br>
              <a:rPr lang="en-US" dirty="0"/>
            </a:br>
            <a:r>
              <a:rPr lang="en-US" dirty="0"/>
              <a:t>MARSIS and ASPERA-3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A7544-626C-4368-AC34-F6DE1483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995" y="4617930"/>
            <a:ext cx="2580794" cy="187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74B23-AD39-408B-8BFA-4559906C0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211" y="4617931"/>
            <a:ext cx="3283794" cy="1872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79A8B-BAD8-4F48-BEED-46644A308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334" y="4312409"/>
            <a:ext cx="2455332" cy="24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0402-8523-472E-97FD-32FB17ED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27001"/>
            <a:ext cx="11514666" cy="1326321"/>
          </a:xfrm>
        </p:spPr>
        <p:txBody>
          <a:bodyPr>
            <a:normAutofit/>
          </a:bodyPr>
          <a:lstStyle/>
          <a:p>
            <a:r>
              <a:rPr lang="en-US" sz="4400" dirty="0"/>
              <a:t>ASPERA-3 Operational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BBAC-C01F-4292-9808-A3D678D56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224722"/>
            <a:ext cx="11497733" cy="22974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NPI – integral energetic neutral flux with high angular res., but no mass and energy resolution.</a:t>
            </a:r>
          </a:p>
          <a:p>
            <a:pPr>
              <a:spcBef>
                <a:spcPts val="600"/>
              </a:spcBef>
            </a:pPr>
            <a:r>
              <a:rPr lang="en-US" dirty="0"/>
              <a:t>NPD –mass and velocity of hydrogen and oxygen for 0.1-10 </a:t>
            </a:r>
            <a:r>
              <a:rPr lang="en-US" dirty="0" err="1"/>
              <a:t>keV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ELS – electron distributions up to energies to 20 </a:t>
            </a:r>
            <a:r>
              <a:rPr lang="en-US" dirty="0" err="1"/>
              <a:t>keV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IMA – major ions and molecular ions from 20-106 </a:t>
            </a:r>
            <a:r>
              <a:rPr lang="en-US" dirty="0" err="1"/>
              <a:t>amu</a:t>
            </a:r>
            <a:r>
              <a:rPr lang="en-US" dirty="0"/>
              <a:t>/q from 100 eV - 40 </a:t>
            </a:r>
            <a:r>
              <a:rPr lang="en-US" dirty="0" err="1"/>
              <a:t>keV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3561B7-CD1F-47BD-815E-248834E13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0733" y="3167267"/>
            <a:ext cx="9896475" cy="3526251"/>
          </a:xfrm>
        </p:spPr>
      </p:pic>
    </p:spTree>
    <p:extLst>
      <p:ext uri="{BB962C8B-B14F-4D97-AF65-F5344CB8AC3E}">
        <p14:creationId xmlns:p14="http://schemas.microsoft.com/office/powerpoint/2010/main" val="120662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AC9-7356-47FC-9E45-29693E77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ASPERA-3 Sample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2C983-5F57-42F5-8B0F-7E95E7F180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045" y="2334854"/>
            <a:ext cx="6630422" cy="36323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88E8EE-3E6E-4CC3-B061-43CFCDCAD6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9006" y="2334854"/>
            <a:ext cx="4877051" cy="3632387"/>
          </a:xfrm>
        </p:spPr>
      </p:pic>
    </p:spTree>
    <p:extLst>
      <p:ext uri="{BB962C8B-B14F-4D97-AF65-F5344CB8AC3E}">
        <p14:creationId xmlns:p14="http://schemas.microsoft.com/office/powerpoint/2010/main" val="17122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1C3D-D5B9-48EF-BE0F-5C2BEA36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609600"/>
            <a:ext cx="6046779" cy="1326321"/>
          </a:xfrm>
        </p:spPr>
        <p:txBody>
          <a:bodyPr>
            <a:normAutofit/>
          </a:bodyPr>
          <a:lstStyle/>
          <a:p>
            <a:r>
              <a:rPr lang="en-US" sz="4400" dirty="0"/>
              <a:t>Just The Beginning?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23C3-E33F-4B49-8490-A6D75D21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667" y="2257653"/>
            <a:ext cx="6046779" cy="4151614"/>
          </a:xfrm>
        </p:spPr>
        <p:txBody>
          <a:bodyPr>
            <a:normAutofit/>
          </a:bodyPr>
          <a:lstStyle/>
          <a:p>
            <a:r>
              <a:rPr lang="en-US" dirty="0"/>
              <a:t>The University of Iowa has a long history of space research dating back to Explorer 1 (1958)</a:t>
            </a:r>
          </a:p>
          <a:p>
            <a:r>
              <a:rPr lang="en-US" dirty="0"/>
              <a:t>Iowa missions include Mariner, Pioneer, Voyager, Galileo, Cassini, Cluster, and Juno, among many others.</a:t>
            </a:r>
          </a:p>
          <a:p>
            <a:r>
              <a:rPr lang="en-US" dirty="0" err="1"/>
              <a:t>SwRI</a:t>
            </a:r>
            <a:r>
              <a:rPr lang="en-US" dirty="0"/>
              <a:t> is also involved with Juno, Jupiter IRTF, and New Horizons as well, among others.</a:t>
            </a:r>
          </a:p>
          <a:p>
            <a:r>
              <a:rPr lang="en-US" dirty="0"/>
              <a:t>Potential for future integration of these other databases with VESPA in the future.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6A57-93CD-4AA8-90CF-B2D1D8735E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3415" y="58912"/>
            <a:ext cx="5471652" cy="6746546"/>
          </a:xfrm>
        </p:spPr>
      </p:pic>
    </p:spTree>
    <p:extLst>
      <p:ext uri="{BB962C8B-B14F-4D97-AF65-F5344CB8AC3E}">
        <p14:creationId xmlns:p14="http://schemas.microsoft.com/office/powerpoint/2010/main" val="203250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Mars express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Operated by European Space Agency</a:t>
            </a:r>
          </a:p>
          <a:p>
            <a:r>
              <a:rPr lang="en-US" dirty="0"/>
              <a:t>Launched: June 2, 2003</a:t>
            </a:r>
          </a:p>
          <a:p>
            <a:r>
              <a:rPr lang="en-US" dirty="0"/>
              <a:t>Mars Arrival: December 25, 2003</a:t>
            </a:r>
          </a:p>
          <a:p>
            <a:r>
              <a:rPr lang="en-US" dirty="0"/>
              <a:t>Carried </a:t>
            </a:r>
            <a:r>
              <a:rPr lang="en-US" b="1" i="1" dirty="0"/>
              <a:t>Beagle 2</a:t>
            </a:r>
            <a:r>
              <a:rPr lang="en-US" dirty="0"/>
              <a:t> lander, which landed but failed to communicate.</a:t>
            </a:r>
          </a:p>
          <a:p>
            <a:r>
              <a:rPr lang="en-US" dirty="0"/>
              <a:t>MARSIS Deployed: May 4 – June 10, 2005</a:t>
            </a:r>
          </a:p>
          <a:p>
            <a:r>
              <a:rPr lang="en-US" dirty="0"/>
              <a:t>MARSIS Science: July 2005 – Present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02" y="2087563"/>
            <a:ext cx="4499858" cy="3703637"/>
          </a:xfrm>
        </p:spPr>
      </p:pic>
    </p:spTree>
    <p:extLst>
      <p:ext uri="{BB962C8B-B14F-4D97-AF65-F5344CB8AC3E}">
        <p14:creationId xmlns:p14="http://schemas.microsoft.com/office/powerpoint/2010/main" val="382301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marsis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397148"/>
          </a:xfrm>
        </p:spPr>
        <p:txBody>
          <a:bodyPr/>
          <a:lstStyle/>
          <a:p>
            <a:r>
              <a:rPr lang="en-US" b="1" dirty="0"/>
              <a:t>M</a:t>
            </a:r>
            <a:r>
              <a:rPr lang="en-US" dirty="0"/>
              <a:t>ars </a:t>
            </a:r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R</a:t>
            </a:r>
            <a:r>
              <a:rPr lang="en-US" dirty="0"/>
              <a:t>adar for </a:t>
            </a:r>
            <a:r>
              <a:rPr lang="en-US" b="1" dirty="0"/>
              <a:t>S</a:t>
            </a:r>
            <a:r>
              <a:rPr lang="en-US" dirty="0"/>
              <a:t>ubsurface and </a:t>
            </a:r>
            <a:r>
              <a:rPr lang="en-US" b="1" dirty="0"/>
              <a:t>I</a:t>
            </a:r>
            <a:r>
              <a:rPr lang="en-US" dirty="0"/>
              <a:t>onosphere </a:t>
            </a:r>
            <a:r>
              <a:rPr lang="en-US" b="1" dirty="0"/>
              <a:t>S</a:t>
            </a:r>
            <a:r>
              <a:rPr lang="en-US" dirty="0"/>
              <a:t>ounding</a:t>
            </a:r>
          </a:p>
          <a:p>
            <a:r>
              <a:rPr lang="en-US" dirty="0"/>
              <a:t>Twin 20-meter dipole antennae</a:t>
            </a:r>
          </a:p>
          <a:p>
            <a:r>
              <a:rPr lang="en-US" dirty="0"/>
              <a:t>7 meter monopole</a:t>
            </a:r>
          </a:p>
          <a:p>
            <a:r>
              <a:rPr lang="en-US" dirty="0"/>
              <a:t>Capable of operating in two main modes, one for ionospheric science, the other for subsurface radar sounding</a:t>
            </a:r>
          </a:p>
          <a:p>
            <a:r>
              <a:rPr lang="en-US" dirty="0"/>
              <a:t>For ionospheric sounding, operates from 0.1-5.4 </a:t>
            </a:r>
            <a:r>
              <a:rPr lang="en-US" dirty="0" err="1"/>
              <a:t>MHz.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5" y="1645949"/>
            <a:ext cx="5008418" cy="5008418"/>
          </a:xfrm>
        </p:spPr>
      </p:pic>
    </p:spTree>
    <p:extLst>
      <p:ext uri="{BB962C8B-B14F-4D97-AF65-F5344CB8AC3E}">
        <p14:creationId xmlns:p14="http://schemas.microsoft.com/office/powerpoint/2010/main" val="416774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Sounding With MARSIS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8764" y="1982350"/>
            <a:ext cx="5521035" cy="4510057"/>
          </a:xfrm>
        </p:spPr>
        <p:txBody>
          <a:bodyPr>
            <a:normAutofit fontScale="92500"/>
          </a:bodyPr>
          <a:lstStyle/>
          <a:p>
            <a:r>
              <a:rPr lang="en-US" dirty="0"/>
              <a:t>MARSIS steps through up to 160 frequencies, emitting a 91us pulse and listening for the echoed signal, repeating every 7.54 sec.</a:t>
            </a:r>
          </a:p>
          <a:p>
            <a:r>
              <a:rPr lang="en-US" dirty="0"/>
              <a:t>Radio signal can propagate at frequencies above the local plasma frequency</a:t>
            </a:r>
          </a:p>
          <a:p>
            <a:r>
              <a:rPr lang="en-US" dirty="0"/>
              <a:t>Reflection occurs when the pulse frequency equals the ionospheric plasma frequency.</a:t>
            </a:r>
          </a:p>
          <a:p>
            <a:r>
              <a:rPr lang="en-US" dirty="0"/>
              <a:t>The main echo comes from the horizontally stratified ionosphere, though others can occasionally be seen.</a:t>
            </a:r>
          </a:p>
          <a:p>
            <a:r>
              <a:rPr lang="en-US" dirty="0"/>
              <a:t>Cusps appear at density profile maximums.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39191"/>
            <a:ext cx="4817860" cy="4780221"/>
          </a:xfrm>
        </p:spPr>
      </p:pic>
    </p:spTree>
    <p:extLst>
      <p:ext uri="{BB962C8B-B14F-4D97-AF65-F5344CB8AC3E}">
        <p14:creationId xmlns:p14="http://schemas.microsoft.com/office/powerpoint/2010/main" val="64024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General observations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4406350" cy="3702881"/>
          </a:xfrm>
        </p:spPr>
        <p:txBody>
          <a:bodyPr/>
          <a:lstStyle/>
          <a:p>
            <a:r>
              <a:rPr lang="en-US" dirty="0"/>
              <a:t>Ionospheric echo shows altitude profile of the ionosphere</a:t>
            </a:r>
          </a:p>
          <a:p>
            <a:r>
              <a:rPr lang="en-US" dirty="0"/>
              <a:t>Surface reflection can appear at frequencies above maximum plasma frequency of ionosphere</a:t>
            </a:r>
          </a:p>
          <a:p>
            <a:r>
              <a:rPr lang="en-US" dirty="0"/>
              <a:t>Other features, such as plasma harmonics, cyclotron harmonics, and oblique echoes are frequently present as well.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95" y="1660429"/>
            <a:ext cx="6204305" cy="4813107"/>
          </a:xfrm>
        </p:spPr>
      </p:pic>
    </p:spTree>
    <p:extLst>
      <p:ext uri="{BB962C8B-B14F-4D97-AF65-F5344CB8AC3E}">
        <p14:creationId xmlns:p14="http://schemas.microsoft.com/office/powerpoint/2010/main" val="263802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5751585" cy="1326321"/>
          </a:xfrm>
        </p:spPr>
        <p:txBody>
          <a:bodyPr>
            <a:normAutofit/>
          </a:bodyPr>
          <a:lstStyle/>
          <a:p>
            <a:r>
              <a:rPr lang="en-US" sz="4400" dirty="0"/>
              <a:t>Plasma harmonics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937" y="2088319"/>
            <a:ext cx="4861393" cy="4322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MARSIS also sees harmonics occur as it steps up in frequency.  These harmonics are associated with the local plasma frequency, and are seen to vary as the spacecraft orbits Mars.</a:t>
            </a:r>
          </a:p>
          <a:p>
            <a:r>
              <a:rPr lang="en-US" dirty="0"/>
              <a:t>These harmonics only appear in slower-moving (ionospheric) plasma.  Once outside, the faster solar wind plasma is carried away too quickly.</a:t>
            </a:r>
          </a:p>
          <a:p>
            <a:r>
              <a:rPr lang="en-US" dirty="0"/>
              <a:t>Frequency corresponds to plasma density local to the spacecraft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30" y="1477818"/>
            <a:ext cx="6631710" cy="4381328"/>
          </a:xfrm>
        </p:spPr>
      </p:pic>
    </p:spTree>
    <p:extLst>
      <p:ext uri="{BB962C8B-B14F-4D97-AF65-F5344CB8AC3E}">
        <p14:creationId xmlns:p14="http://schemas.microsoft.com/office/powerpoint/2010/main" val="397188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2896012"/>
            <a:ext cx="5368567" cy="4258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5751585" cy="1326321"/>
          </a:xfrm>
        </p:spPr>
        <p:txBody>
          <a:bodyPr>
            <a:normAutofit/>
          </a:bodyPr>
          <a:lstStyle/>
          <a:p>
            <a:r>
              <a:rPr lang="en-US" sz="4400" dirty="0"/>
              <a:t>Cyclotron harmonics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9869" y="2071384"/>
            <a:ext cx="5091546" cy="3702881"/>
          </a:xfrm>
        </p:spPr>
        <p:txBody>
          <a:bodyPr>
            <a:normAutofit/>
          </a:bodyPr>
          <a:lstStyle/>
          <a:p>
            <a:r>
              <a:rPr lang="en-US" dirty="0"/>
              <a:t>Oscillation harmonics can also occur at regular time delay intervals.  This has been interpreted as being harmonics of the cyclotron frequency, related to the local magnetic field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86" y="543791"/>
            <a:ext cx="6271454" cy="5725391"/>
          </a:xfrm>
        </p:spPr>
      </p:pic>
    </p:spTree>
    <p:extLst>
      <p:ext uri="{BB962C8B-B14F-4D97-AF65-F5344CB8AC3E}">
        <p14:creationId xmlns:p14="http://schemas.microsoft.com/office/powerpoint/2010/main" val="239787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12191999" cy="1326321"/>
          </a:xfrm>
        </p:spPr>
        <p:txBody>
          <a:bodyPr>
            <a:normAutofit/>
          </a:bodyPr>
          <a:lstStyle/>
          <a:p>
            <a:r>
              <a:rPr lang="en-US" sz="4400" dirty="0"/>
              <a:t>Mars express “magnetometer”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8" y="1542838"/>
            <a:ext cx="9172122" cy="4917229"/>
          </a:xfrm>
        </p:spPr>
      </p:pic>
    </p:spTree>
    <p:extLst>
      <p:ext uri="{BB962C8B-B14F-4D97-AF65-F5344CB8AC3E}">
        <p14:creationId xmlns:p14="http://schemas.microsoft.com/office/powerpoint/2010/main" val="328555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E96E8-733D-4014-8C0B-85876FCC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ASPERA-3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0452C6-F44C-4E0E-B3B4-BA195E79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2088319"/>
            <a:ext cx="5537199" cy="3702881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nalyzer of </a:t>
            </a:r>
            <a:r>
              <a:rPr lang="en-US" b="1" dirty="0"/>
              <a:t>S</a:t>
            </a:r>
            <a:r>
              <a:rPr lang="en-US" dirty="0"/>
              <a:t>pace </a:t>
            </a:r>
            <a:r>
              <a:rPr lang="en-US" b="1" dirty="0"/>
              <a:t>P</a:t>
            </a:r>
            <a:r>
              <a:rPr lang="en-US" dirty="0"/>
              <a:t>lasma and </a:t>
            </a:r>
            <a:r>
              <a:rPr lang="en-US" b="1" dirty="0"/>
              <a:t>E</a:t>
            </a:r>
            <a:r>
              <a:rPr lang="en-US" dirty="0"/>
              <a:t>ne</a:t>
            </a:r>
            <a:r>
              <a:rPr lang="en-US" b="1" dirty="0"/>
              <a:t>r</a:t>
            </a:r>
            <a:r>
              <a:rPr lang="en-US" dirty="0"/>
              <a:t>getic </a:t>
            </a:r>
            <a:r>
              <a:rPr lang="en-US" b="1" dirty="0"/>
              <a:t>A</a:t>
            </a:r>
            <a:r>
              <a:rPr lang="en-US" dirty="0"/>
              <a:t>toms</a:t>
            </a:r>
          </a:p>
          <a:p>
            <a:r>
              <a:rPr lang="en-US" dirty="0"/>
              <a:t>Includes an Electron Spectrometer (ELS), an Ion Mass Analyzer (IMA), and both an energetic Neutral Particle Detector and Imager (NPD/NPI)</a:t>
            </a:r>
          </a:p>
          <a:p>
            <a:r>
              <a:rPr lang="en-US" dirty="0"/>
              <a:t>Provides both in-situ plasma measurements and analysis of near-Mars space through neutral imaging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0B3F85-1E10-4496-AA20-A65A4A2F9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9147" y="2087563"/>
            <a:ext cx="4903569" cy="3703637"/>
          </a:xfrm>
        </p:spPr>
      </p:pic>
    </p:spTree>
    <p:extLst>
      <p:ext uri="{BB962C8B-B14F-4D97-AF65-F5344CB8AC3E}">
        <p14:creationId xmlns:p14="http://schemas.microsoft.com/office/powerpoint/2010/main" val="2754491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3834</TotalTime>
  <Words>511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An Intro To Mars Express: MARSIS and ASPERA-3</vt:lpstr>
      <vt:lpstr>Mars express</vt:lpstr>
      <vt:lpstr>marsis</vt:lpstr>
      <vt:lpstr>Sounding With MARSIS</vt:lpstr>
      <vt:lpstr>General observations</vt:lpstr>
      <vt:lpstr>Plasma harmonics</vt:lpstr>
      <vt:lpstr>Cyclotron harmonics</vt:lpstr>
      <vt:lpstr>Mars express “magnetometer”</vt:lpstr>
      <vt:lpstr>ASPERA-3</vt:lpstr>
      <vt:lpstr>ASPERA-3 Operational Ranges</vt:lpstr>
      <vt:lpstr>ASPERA-3 Sample Data</vt:lpstr>
      <vt:lpstr>Just The Beginning?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CHASING GHOSTS:   A VARIABLE MARTIAN IONOSPHERE</dc:title>
  <dc:creator>Andy</dc:creator>
  <cp:lastModifiedBy>Andrew Kopf</cp:lastModifiedBy>
  <cp:revision>120</cp:revision>
  <dcterms:created xsi:type="dcterms:W3CDTF">2016-01-19T16:41:04Z</dcterms:created>
  <dcterms:modified xsi:type="dcterms:W3CDTF">2018-05-22T21:44:54Z</dcterms:modified>
</cp:coreProperties>
</file>