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528838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Correlated </a:t>
            </a:r>
            <a:r>
              <a:rPr lang="en-US" b="1" dirty="0" err="1"/>
              <a:t>mex</a:t>
            </a:r>
            <a:r>
              <a:rPr lang="en-US" b="1" dirty="0"/>
              <a:t>-maven observations of </a:t>
            </a:r>
            <a:br>
              <a:rPr lang="en-US" b="1" dirty="0"/>
            </a:br>
            <a:r>
              <a:rPr lang="en-US" b="1" dirty="0"/>
              <a:t>transient topside layers</a:t>
            </a:r>
            <a:br>
              <a:rPr lang="en-US" b="1" dirty="0"/>
            </a:br>
            <a:r>
              <a:rPr lang="en-US" b="1" dirty="0"/>
              <a:t>in the </a:t>
            </a:r>
            <a:r>
              <a:rPr lang="en-US" b="1" dirty="0" err="1"/>
              <a:t>martian</a:t>
            </a:r>
            <a:r>
              <a:rPr lang="en-US" b="1" dirty="0"/>
              <a:t> ionosphere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16746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Andy Kopf</a:t>
            </a:r>
          </a:p>
          <a:p>
            <a:pPr algn="ctr"/>
            <a:r>
              <a:rPr lang="en-US" sz="2400" i="1" dirty="0"/>
              <a:t>With D.A. </a:t>
            </a:r>
            <a:r>
              <a:rPr lang="en-US" sz="2400" i="1" dirty="0" err="1"/>
              <a:t>Gurnett</a:t>
            </a:r>
            <a:r>
              <a:rPr lang="en-US" sz="2400" i="1" dirty="0"/>
              <a:t>, D.D. Morgan, and J.S. </a:t>
            </a:r>
            <a:r>
              <a:rPr lang="en-US" sz="2400" i="1" dirty="0" err="1"/>
              <a:t>Halekas</a:t>
            </a:r>
            <a:endParaRPr lang="en-US" sz="2400" i="1" dirty="0"/>
          </a:p>
          <a:p>
            <a:pPr algn="ctr"/>
            <a:r>
              <a:rPr lang="en-US" sz="2400" i="1" dirty="0"/>
              <a:t>Maven </a:t>
            </a:r>
            <a:r>
              <a:rPr lang="en-US" sz="2400" i="1" dirty="0" err="1"/>
              <a:t>psg</a:t>
            </a:r>
            <a:r>
              <a:rPr lang="en-US" sz="2400" i="1" dirty="0"/>
              <a:t> meeting – June 14, 2016</a:t>
            </a:r>
          </a:p>
          <a:p>
            <a:pPr algn="ctr"/>
            <a:r>
              <a:rPr lang="en-US" sz="2400" i="1" dirty="0"/>
              <a:t>Special Thanks to J. </a:t>
            </a:r>
            <a:r>
              <a:rPr lang="en-US" sz="2400" i="1" dirty="0" err="1"/>
              <a:t>Connerney</a:t>
            </a:r>
            <a:r>
              <a:rPr lang="en-US" sz="2400" i="1" dirty="0"/>
              <a:t> and M. </a:t>
            </a:r>
            <a:r>
              <a:rPr lang="en-US" sz="2400" i="1" dirty="0" err="1"/>
              <a:t>Behna</a:t>
            </a:r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4550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Topside layers from </a:t>
            </a:r>
            <a:r>
              <a:rPr lang="en-US" b="1" dirty="0" err="1"/>
              <a:t>mex-marsis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1" y="1945590"/>
            <a:ext cx="5776931" cy="427014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18581" y="2022321"/>
            <a:ext cx="4995332" cy="4106333"/>
          </a:xfrm>
        </p:spPr>
        <p:txBody>
          <a:bodyPr anchor="t">
            <a:normAutofit/>
          </a:bodyPr>
          <a:lstStyle/>
          <a:p>
            <a:r>
              <a:rPr lang="en-US" dirty="0"/>
              <a:t>In an ionosphere where density increases monotonically with decreasing altitude, MARSIS would show a smooth ionospheric trace with a cusp at the peak density of the ionosphere.</a:t>
            </a:r>
          </a:p>
          <a:p>
            <a:r>
              <a:rPr lang="en-US" dirty="0"/>
              <a:t>In roughly 50% of </a:t>
            </a:r>
            <a:r>
              <a:rPr lang="en-US" dirty="0" err="1"/>
              <a:t>ionograms</a:t>
            </a:r>
            <a:r>
              <a:rPr lang="en-US" dirty="0"/>
              <a:t>, MARSIS shows a second cusp, or at least a step in the trace, indicating a second density maximum at a higher altitude.</a:t>
            </a:r>
          </a:p>
          <a:p>
            <a:r>
              <a:rPr lang="en-US" i="1" dirty="0"/>
              <a:t>Kopf, et al. </a:t>
            </a:r>
            <a:r>
              <a:rPr lang="en-US" dirty="0"/>
              <a:t>(2008) showed these to be highly transient, appearing for short time intervals in MARSIS observations, generally under a minute of spacecraft observations.</a:t>
            </a:r>
          </a:p>
          <a:p>
            <a:r>
              <a:rPr lang="en-US" dirty="0"/>
              <a:t>Origin was unclear, suspected to be instability</a:t>
            </a:r>
          </a:p>
        </p:txBody>
      </p:sp>
    </p:spTree>
    <p:extLst>
      <p:ext uri="{BB962C8B-B14F-4D97-AF65-F5344CB8AC3E}">
        <p14:creationId xmlns:p14="http://schemas.microsoft.com/office/powerpoint/2010/main" val="395041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 for </a:t>
            </a:r>
            <a:r>
              <a:rPr lang="en-US" b="1" dirty="0" err="1"/>
              <a:t>mex</a:t>
            </a:r>
            <a:r>
              <a:rPr lang="en-US" b="1" dirty="0"/>
              <a:t>-maven collaboration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50125"/>
            <a:ext cx="4995863" cy="30324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5074705" cy="3649133"/>
          </a:xfrm>
        </p:spPr>
        <p:txBody>
          <a:bodyPr anchor="t"/>
          <a:lstStyle/>
          <a:p>
            <a:r>
              <a:rPr lang="en-US" dirty="0"/>
              <a:t>The addition of MAVEN to the Mars environment allows for dual-spacecraft observation to help finally answer this question.</a:t>
            </a:r>
          </a:p>
          <a:p>
            <a:r>
              <a:rPr lang="en-US" dirty="0"/>
              <a:t>When MAVEN is outside the bow shock, solar wind monitoring can provide insight into any possible solar effects on the formation of this upper layer.</a:t>
            </a:r>
          </a:p>
          <a:p>
            <a:r>
              <a:rPr lang="en-US" dirty="0"/>
              <a:t>When the two spacecraft can make nearly-simultaneous observations of the same position, a better view of the layer’s structure can be seen. We refer to these as “crossing orbits”.</a:t>
            </a:r>
          </a:p>
        </p:txBody>
      </p:sp>
    </p:spTree>
    <p:extLst>
      <p:ext uri="{BB962C8B-B14F-4D97-AF65-F5344CB8AC3E}">
        <p14:creationId xmlns:p14="http://schemas.microsoft.com/office/powerpoint/2010/main" val="2324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799" y="615646"/>
            <a:ext cx="10711544" cy="1371600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A successful crossing orbit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898007"/>
            <a:ext cx="8033658" cy="407258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719457" y="1397250"/>
            <a:ext cx="3265714" cy="5145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rare example of a near-simultaneous observation of a density feature in the ionosphere, only two minutes off of the orbital crossing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Left</a:t>
            </a:r>
            <a:r>
              <a:rPr lang="en-US" dirty="0"/>
              <a:t> – the ionospheric echo observed by MARSIS, which shows a remote detection of the transient second layer in the upper ionosphere.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</a:t>
            </a:r>
            <a:r>
              <a:rPr lang="en-US" dirty="0"/>
              <a:t> – A direct in-situ detection by the NGIMS instrument at the corresponding aerographic position, showing a clear second peak in the ionosphere at around 190 km in altitude.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two measurements were taken 13 minutes apart at nearly the same position.</a:t>
            </a:r>
          </a:p>
        </p:txBody>
      </p:sp>
    </p:spTree>
    <p:extLst>
      <p:ext uri="{BB962C8B-B14F-4D97-AF65-F5344CB8AC3E}">
        <p14:creationId xmlns:p14="http://schemas.microsoft.com/office/powerpoint/2010/main" val="24773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statistics – SECOND LAYER ALTITUDE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8429"/>
            <a:ext cx="10287000" cy="334411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5007429"/>
            <a:ext cx="10287000" cy="1654628"/>
          </a:xfrm>
        </p:spPr>
        <p:txBody>
          <a:bodyPr anchor="t">
            <a:normAutofit/>
          </a:bodyPr>
          <a:lstStyle/>
          <a:p>
            <a:r>
              <a:rPr lang="en-US" dirty="0"/>
              <a:t>Mars Express (black) and MAVEN (red) detections of the second layer.</a:t>
            </a:r>
          </a:p>
          <a:p>
            <a:r>
              <a:rPr lang="en-US" dirty="0"/>
              <a:t>MAVEN points include roughly 50 observations from the first half of the prime mission (thru 5/15/15).</a:t>
            </a:r>
          </a:p>
          <a:p>
            <a:r>
              <a:rPr lang="en-US" dirty="0"/>
              <a:t>MARSIS statistics from </a:t>
            </a:r>
            <a:r>
              <a:rPr lang="en-US" i="1" dirty="0"/>
              <a:t>Kopf, et al </a:t>
            </a:r>
            <a:r>
              <a:rPr lang="en-US" dirty="0"/>
              <a:t>(2008), using nearly 1500 detections from 2005.</a:t>
            </a:r>
          </a:p>
          <a:p>
            <a:r>
              <a:rPr lang="en-US" dirty="0"/>
              <a:t>Altitude discrepancy may be related to solar conditions, MAVEN near solar max, MEX near minimum.</a:t>
            </a:r>
          </a:p>
        </p:txBody>
      </p:sp>
    </p:spTree>
    <p:extLst>
      <p:ext uri="{BB962C8B-B14F-4D97-AF65-F5344CB8AC3E}">
        <p14:creationId xmlns:p14="http://schemas.microsoft.com/office/powerpoint/2010/main" val="336317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MAVEN</a:t>
            </a:r>
            <a:br>
              <a:rPr lang="en-US" b="1" dirty="0"/>
            </a:br>
            <a:r>
              <a:rPr lang="en-US" b="1" dirty="0"/>
              <a:t>OBSERVATIONS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3167741" cy="4051904"/>
          </a:xfrm>
        </p:spPr>
        <p:txBody>
          <a:bodyPr anchor="t">
            <a:normAutofit/>
          </a:bodyPr>
          <a:lstStyle/>
          <a:p>
            <a:r>
              <a:rPr lang="en-US" dirty="0"/>
              <a:t>Synergies of various MAVEN observations have shed further light on this layer</a:t>
            </a:r>
          </a:p>
          <a:p>
            <a:r>
              <a:rPr lang="en-US" dirty="0"/>
              <a:t>The density increase usually aligns with a sharp change in the magnetic field strength, and component directions, indicating the presence of a current.</a:t>
            </a:r>
          </a:p>
          <a:p>
            <a:r>
              <a:rPr lang="en-US" dirty="0"/>
              <a:t>Calculations show this change corresponds to a rotation in the magnetic field clock angle.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73" y="729343"/>
            <a:ext cx="7575067" cy="5617028"/>
          </a:xfrm>
        </p:spPr>
      </p:pic>
    </p:spTree>
    <p:extLst>
      <p:ext uri="{BB962C8B-B14F-4D97-AF65-F5344CB8AC3E}">
        <p14:creationId xmlns:p14="http://schemas.microsoft.com/office/powerpoint/2010/main" val="326155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1" y="380999"/>
            <a:ext cx="10131425" cy="674914"/>
          </a:xfrm>
        </p:spPr>
        <p:txBody>
          <a:bodyPr/>
          <a:lstStyle/>
          <a:p>
            <a:r>
              <a:rPr lang="en-US" b="1" dirty="0"/>
              <a:t>POSSIBLE EXPLANATIONS (</a:t>
            </a:r>
            <a:r>
              <a:rPr lang="en-US" b="1" i="1" dirty="0"/>
              <a:t>and concerns</a:t>
            </a:r>
            <a:r>
              <a:rPr lang="en-US" b="1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6943" y="1097038"/>
            <a:ext cx="8294914" cy="3398762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Rotations in the solar wind magnetic field could yield the observed current and clock angle rotation.  </a:t>
            </a:r>
            <a:r>
              <a:rPr lang="en-US" i="1" dirty="0"/>
              <a:t>Concerns remain about needed frequency and the lack of horizontal stratification of the current.</a:t>
            </a:r>
          </a:p>
          <a:p>
            <a:r>
              <a:rPr lang="en-US" dirty="0"/>
              <a:t>As this is in the region where photochemical equilibrium begins to break down, a flow velocity difference could create a Kelvin-Helmholtz instability.  </a:t>
            </a:r>
            <a:r>
              <a:rPr lang="en-US" i="1" dirty="0"/>
              <a:t>Velocity difference not been seen in the crossing orbit case.</a:t>
            </a:r>
            <a:endParaRPr lang="en-US" dirty="0"/>
          </a:p>
          <a:p>
            <a:r>
              <a:rPr lang="en-US" dirty="0"/>
              <a:t>X-type reconnection could induce the current and density increase.  </a:t>
            </a:r>
            <a:r>
              <a:rPr lang="en-US" i="1" dirty="0"/>
              <a:t>While magnetic pressure dominates plasma pressure at this altitude in the crossing orbit case, the magnetic profile is smooth with no sharp changes.</a:t>
            </a:r>
            <a:endParaRPr lang="en-US" dirty="0"/>
          </a:p>
          <a:p>
            <a:r>
              <a:rPr lang="en-US" dirty="0"/>
              <a:t>NOTE: Crustal fields to seem to enhance this feature, but it also appears in places without the presence of this magnetism.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77" y="-122231"/>
            <a:ext cx="3116223" cy="521208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43" y="5074729"/>
            <a:ext cx="6726857" cy="1826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7" y="4276167"/>
            <a:ext cx="5486400" cy="25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52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1281</TotalTime>
  <Words>586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Correlated mex-maven observations of  transient topside layers in the martian ionosphere</vt:lpstr>
      <vt:lpstr>Topside layers from mex-marsis</vt:lpstr>
      <vt:lpstr>Opportunities for mex-maven collaboration</vt:lpstr>
      <vt:lpstr>A successful crossing orbit</vt:lpstr>
      <vt:lpstr>General statistics – SECOND LAYER ALTITUDE</vt:lpstr>
      <vt:lpstr>MAVEN OBSERVATIONS</vt:lpstr>
      <vt:lpstr>POSSIBLE EXPLANATIONS (and concerns)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Correlated mex-maven observations of transient topside layers in the martian ionosphere</dc:title>
  <dc:creator>Andy</dc:creator>
  <cp:lastModifiedBy>Andrew Kopf</cp:lastModifiedBy>
  <cp:revision>20</cp:revision>
  <dcterms:created xsi:type="dcterms:W3CDTF">2016-05-31T16:11:16Z</dcterms:created>
  <dcterms:modified xsi:type="dcterms:W3CDTF">2016-09-16T15:10:02Z</dcterms:modified>
</cp:coreProperties>
</file>