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2" r:id="rId4"/>
    <p:sldId id="260" r:id="rId5"/>
    <p:sldId id="261" r:id="rId6"/>
    <p:sldId id="269" r:id="rId7"/>
    <p:sldId id="266" r:id="rId8"/>
    <p:sldId id="287" r:id="rId9"/>
    <p:sldId id="288" r:id="rId10"/>
    <p:sldId id="289" r:id="rId11"/>
    <p:sldId id="290" r:id="rId12"/>
    <p:sldId id="291" r:id="rId13"/>
    <p:sldId id="267" r:id="rId14"/>
    <p:sldId id="268" r:id="rId15"/>
    <p:sldId id="276" r:id="rId16"/>
    <p:sldId id="277" r:id="rId17"/>
    <p:sldId id="278" r:id="rId18"/>
    <p:sldId id="279" r:id="rId19"/>
    <p:sldId id="280" r:id="rId20"/>
    <p:sldId id="281" r:id="rId21"/>
    <p:sldId id="274" r:id="rId22"/>
    <p:sldId id="285" r:id="rId23"/>
    <p:sldId id="272" r:id="rId24"/>
    <p:sldId id="275" r:id="rId25"/>
    <p:sldId id="282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025" autoAdjust="0"/>
    <p:restoredTop sz="94660"/>
  </p:normalViewPr>
  <p:slideViewPr>
    <p:cSldViewPr snapToGrid="0">
      <p:cViewPr varScale="1">
        <p:scale>
          <a:sx n="63" d="100"/>
          <a:sy n="63" d="100"/>
        </p:scale>
        <p:origin x="56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88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4256398"/>
            <a:ext cx="9001462" cy="1681165"/>
          </a:xfrm>
        </p:spPr>
        <p:txBody>
          <a:bodyPr>
            <a:normAutofit/>
          </a:bodyPr>
          <a:lstStyle/>
          <a:p>
            <a:r>
              <a:rPr lang="en-US" dirty="0"/>
              <a:t>progress report</a:t>
            </a:r>
            <a:br>
              <a:rPr lang="en-US" dirty="0"/>
            </a:br>
            <a:r>
              <a:rPr lang="en-US" sz="3200" dirty="0"/>
              <a:t> </a:t>
            </a:r>
            <a:br>
              <a:rPr lang="en-US" dirty="0"/>
            </a:br>
            <a:r>
              <a:rPr lang="en-US" sz="3200" i="1" dirty="0">
                <a:effectLst/>
              </a:rPr>
              <a:t>Andy Kopf</a:t>
            </a:r>
            <a:endParaRPr lang="en-US" i="1" dirty="0"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90178" y="799143"/>
            <a:ext cx="5611644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206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3499"/>
            <a:ext cx="7876853" cy="1143000"/>
          </a:xfrm>
        </p:spPr>
        <p:txBody>
          <a:bodyPr>
            <a:noAutofit/>
          </a:bodyPr>
          <a:lstStyle/>
          <a:p>
            <a:r>
              <a:rPr lang="en-US" sz="3200" dirty="0"/>
              <a:t>(ii-b) MAVEN in SW + MARSIS in </a:t>
            </a:r>
            <a:r>
              <a:rPr lang="en-US" sz="3200" i="1" dirty="0" err="1"/>
              <a:t>Nightside</a:t>
            </a:r>
            <a:r>
              <a:rPr lang="en-US" sz="3200" dirty="0"/>
              <a:t> Ionosphere:</a:t>
            </a:r>
            <a:br>
              <a:rPr lang="en-US" sz="3200" dirty="0"/>
            </a:br>
            <a:r>
              <a:rPr lang="en-US" sz="3200" dirty="0"/>
              <a:t>September 2017 Solar Event</a:t>
            </a:r>
          </a:p>
        </p:txBody>
      </p:sp>
      <p:pic>
        <p:nvPicPr>
          <p:cNvPr id="4" name="Picture 3" descr="multi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853" y="0"/>
            <a:ext cx="4315147" cy="2438400"/>
          </a:xfrm>
          <a:prstGeom prst="rect">
            <a:avLst/>
          </a:prstGeom>
        </p:spPr>
      </p:pic>
      <p:pic>
        <p:nvPicPr>
          <p:cNvPr id="7" name="Picture 6" descr="or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040" y="3286671"/>
            <a:ext cx="5648960" cy="2856992"/>
          </a:xfrm>
          <a:prstGeom prst="rect">
            <a:avLst/>
          </a:prstGeom>
        </p:spPr>
      </p:pic>
      <p:pic>
        <p:nvPicPr>
          <p:cNvPr id="5" name="Picture 4" descr="context-eps-converted-t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2735"/>
            <a:ext cx="6528277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65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3499"/>
            <a:ext cx="7876853" cy="1143000"/>
          </a:xfrm>
        </p:spPr>
        <p:txBody>
          <a:bodyPr>
            <a:noAutofit/>
          </a:bodyPr>
          <a:lstStyle/>
          <a:p>
            <a:r>
              <a:rPr lang="en-US" sz="3200" dirty="0"/>
              <a:t>(ii-b) MAVEN in SW + MARSIS in </a:t>
            </a:r>
            <a:r>
              <a:rPr lang="en-US" sz="3200" i="1" dirty="0" err="1"/>
              <a:t>Nightside</a:t>
            </a:r>
            <a:r>
              <a:rPr lang="en-US" sz="3200" dirty="0"/>
              <a:t> Ionosphere:</a:t>
            </a:r>
            <a:br>
              <a:rPr lang="en-US" sz="3200" dirty="0"/>
            </a:br>
            <a:r>
              <a:rPr lang="en-US" sz="3200" dirty="0"/>
              <a:t>September 2017 Solar Event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832937" y="3418115"/>
            <a:ext cx="2359064" cy="285418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1. Disappearance of ground reflection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Increased peak electron densities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3. Enhancement in induced magnetic fields</a:t>
            </a:r>
            <a:endParaRPr lang="en-US" spc="1093" dirty="0"/>
          </a:p>
        </p:txBody>
      </p:sp>
      <p:pic>
        <p:nvPicPr>
          <p:cNvPr id="4" name="Picture 3" descr="multi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853" y="0"/>
            <a:ext cx="4315147" cy="2438400"/>
          </a:xfrm>
          <a:prstGeom prst="rect">
            <a:avLst/>
          </a:prstGeom>
        </p:spPr>
      </p:pic>
      <p:pic>
        <p:nvPicPr>
          <p:cNvPr id="3" name="Picture 2" descr="tim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" y="1981200"/>
            <a:ext cx="9826700" cy="4876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67125" y="2253734"/>
            <a:ext cx="295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70325" y="4224679"/>
            <a:ext cx="295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26637" y="5343698"/>
            <a:ext cx="295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73330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423302" y="2438400"/>
            <a:ext cx="4768700" cy="44196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1. Peak density altitude ~120 km &lt;- electron impact ionization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Induced B amplification over a wide SZA range - (iv) </a:t>
            </a:r>
            <a:r>
              <a:rPr lang="en-US" i="1" dirty="0"/>
              <a:t>Dayside</a:t>
            </a:r>
            <a:r>
              <a:rPr lang="en-US" dirty="0"/>
              <a:t> MAVEN + </a:t>
            </a:r>
            <a:r>
              <a:rPr lang="en-US" i="1" dirty="0" err="1"/>
              <a:t>Nightside</a:t>
            </a:r>
            <a:r>
              <a:rPr lang="en-US" dirty="0"/>
              <a:t> MARSIS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3. The Sept. 2017 event is one of historically high dynamic pressure events</a:t>
            </a:r>
            <a:endParaRPr lang="en-US" spc="1093" dirty="0"/>
          </a:p>
        </p:txBody>
      </p:sp>
      <p:pic>
        <p:nvPicPr>
          <p:cNvPr id="7" name="Picture 6" descr="multi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209" y="4138941"/>
            <a:ext cx="3236360" cy="182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3499"/>
            <a:ext cx="7876853" cy="1143000"/>
          </a:xfrm>
        </p:spPr>
        <p:txBody>
          <a:bodyPr>
            <a:noAutofit/>
          </a:bodyPr>
          <a:lstStyle/>
          <a:p>
            <a:r>
              <a:rPr lang="en-US" sz="3200" dirty="0"/>
              <a:t>(ii-b) MAVEN in SW + MARSIS in </a:t>
            </a:r>
            <a:r>
              <a:rPr lang="en-US" sz="3200" i="1" dirty="0" err="1"/>
              <a:t>Nightside</a:t>
            </a:r>
            <a:r>
              <a:rPr lang="en-US" sz="3200" dirty="0"/>
              <a:t> Ionosphere:</a:t>
            </a:r>
            <a:br>
              <a:rPr lang="en-US" sz="3200" dirty="0"/>
            </a:br>
            <a:r>
              <a:rPr lang="en-US" sz="3200" dirty="0"/>
              <a:t>September 2017 Solar Event</a:t>
            </a:r>
          </a:p>
        </p:txBody>
      </p:sp>
      <p:pic>
        <p:nvPicPr>
          <p:cNvPr id="5" name="Picture 4" descr="inv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27" y="1851897"/>
            <a:ext cx="6474731" cy="4876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7911" y="4409344"/>
            <a:ext cx="295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20109" y="3564438"/>
            <a:ext cx="295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52605" y="5704900"/>
            <a:ext cx="295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14" name="Picture 13" descr="multi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853" y="0"/>
            <a:ext cx="4315147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2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3795" y="261644"/>
            <a:ext cx="10353761" cy="1326321"/>
          </a:xfrm>
        </p:spPr>
        <p:txBody>
          <a:bodyPr/>
          <a:lstStyle/>
          <a:p>
            <a:r>
              <a:rPr lang="en-US" dirty="0"/>
              <a:t>“</a:t>
            </a:r>
            <a:r>
              <a:rPr lang="en-US" dirty="0" err="1"/>
              <a:t>Marsis</a:t>
            </a:r>
            <a:r>
              <a:rPr lang="en-US" dirty="0"/>
              <a:t> effect” in ASPERA-IMA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694" y="1595315"/>
            <a:ext cx="11560598" cy="5007786"/>
          </a:xfrm>
        </p:spPr>
      </p:pic>
      <p:sp>
        <p:nvSpPr>
          <p:cNvPr id="7" name="Oval 6"/>
          <p:cNvSpPr/>
          <p:nvPr/>
        </p:nvSpPr>
        <p:spPr>
          <a:xfrm>
            <a:off x="5478308" y="2354782"/>
            <a:ext cx="1618407" cy="1359462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437" y="233362"/>
            <a:ext cx="7477125" cy="639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4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913794" y="477431"/>
            <a:ext cx="9994269" cy="1569854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dirty="0"/>
              <a:t>Analyzed in detail 10 selected orbits during the period 2010-06-23 to 2016-09-25 with clear signatures of the MARSIS operations in the IMA data</a:t>
            </a:r>
            <a:endParaRPr lang="en-US" dirty="0">
              <a:solidFill>
                <a:srgbClr val="FF0000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en-US" dirty="0"/>
              <a:t>MARSIS operated in ionospheric sounding mode and IMA operated nominally </a:t>
            </a:r>
          </a:p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168672" y="2105847"/>
            <a:ext cx="7667119" cy="4538618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784" y="3463390"/>
            <a:ext cx="2497247" cy="239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33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751136" y="63500"/>
            <a:ext cx="8645525" cy="5715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/>
              <a:t>Observations: Directionality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7785100" y="752475"/>
            <a:ext cx="1574800" cy="1576388"/>
          </a:xfrm>
          <a:prstGeom prst="ellipse">
            <a:avLst/>
          </a:prstGeom>
          <a:solidFill>
            <a:schemeClr val="bg1">
              <a:lumMod val="95000"/>
              <a:lumOff val="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>
              <a:latin typeface="Symbo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4" descr="az_el_unt_fr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95" y="713182"/>
            <a:ext cx="6281737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7743825" y="1039813"/>
            <a:ext cx="1639888" cy="1517650"/>
          </a:xfrm>
          <a:prstGeom prst="rect">
            <a:avLst/>
          </a:prstGeom>
          <a:solidFill>
            <a:schemeClr val="tx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Symbo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588250" y="2568575"/>
            <a:ext cx="598488" cy="3016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Symbo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275513" y="2462213"/>
            <a:ext cx="307975" cy="4762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Symbo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9161463" y="2532063"/>
            <a:ext cx="209550" cy="185737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2" name="Pie 18"/>
          <p:cNvSpPr/>
          <p:nvPr/>
        </p:nvSpPr>
        <p:spPr bwMode="auto">
          <a:xfrm>
            <a:off x="6338888" y="1635125"/>
            <a:ext cx="2185987" cy="2185988"/>
          </a:xfrm>
          <a:prstGeom prst="pie">
            <a:avLst>
              <a:gd name="adj1" fmla="val 4720061"/>
              <a:gd name="adj2" fmla="val 5400003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>
              <a:latin typeface="Symbo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7569200" y="3259138"/>
            <a:ext cx="1108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0">
                <a:latin typeface="Arial" panose="020B0604020202020204" pitchFamily="34" charset="0"/>
                <a:cs typeface="Arial" panose="020B0604020202020204" pitchFamily="34" charset="0"/>
              </a:rPr>
              <a:t>~10°</a:t>
            </a:r>
          </a:p>
        </p:txBody>
      </p:sp>
      <p:sp>
        <p:nvSpPr>
          <p:cNvPr id="14" name="TextBox 22"/>
          <p:cNvSpPr txBox="1">
            <a:spLocks noChangeArrowheads="1"/>
          </p:cNvSpPr>
          <p:nvPr/>
        </p:nvSpPr>
        <p:spPr bwMode="auto">
          <a:xfrm>
            <a:off x="8794750" y="2765425"/>
            <a:ext cx="1108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0">
                <a:latin typeface="Arial" panose="020B0604020202020204" pitchFamily="34" charset="0"/>
                <a:cs typeface="Arial" panose="020B0604020202020204" pitchFamily="34" charset="0"/>
              </a:rPr>
              <a:t>MARSIS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7685088" y="4308475"/>
            <a:ext cx="1639887" cy="1517650"/>
          </a:xfrm>
          <a:prstGeom prst="rect">
            <a:avLst/>
          </a:prstGeom>
          <a:solidFill>
            <a:schemeClr val="tx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Symbo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Moon 15"/>
          <p:cNvSpPr/>
          <p:nvPr/>
        </p:nvSpPr>
        <p:spPr bwMode="auto">
          <a:xfrm flipH="1">
            <a:off x="7350125" y="4162425"/>
            <a:ext cx="317500" cy="1211263"/>
          </a:xfrm>
          <a:prstGeom prst="moon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>
              <a:latin typeface="Symbo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7878763" y="5667375"/>
            <a:ext cx="493712" cy="493713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Symbo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Can 26"/>
          <p:cNvSpPr/>
          <p:nvPr/>
        </p:nvSpPr>
        <p:spPr bwMode="auto">
          <a:xfrm rot="16200000">
            <a:off x="6230144" y="4287044"/>
            <a:ext cx="46037" cy="3146425"/>
          </a:xfrm>
          <a:prstGeom prst="can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>
              <a:latin typeface="Symbo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Can 27"/>
          <p:cNvSpPr/>
          <p:nvPr/>
        </p:nvSpPr>
        <p:spPr bwMode="auto">
          <a:xfrm rot="16200000">
            <a:off x="10651332" y="4287044"/>
            <a:ext cx="46037" cy="3146425"/>
          </a:xfrm>
          <a:prstGeom prst="can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>
              <a:latin typeface="Symbo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TextBox 28"/>
          <p:cNvSpPr txBox="1">
            <a:spLocks noChangeArrowheads="1"/>
          </p:cNvSpPr>
          <p:nvPr/>
        </p:nvSpPr>
        <p:spPr bwMode="auto">
          <a:xfrm>
            <a:off x="5759450" y="5890649"/>
            <a:ext cx="1109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MARSIS</a:t>
            </a:r>
          </a:p>
        </p:txBody>
      </p:sp>
      <p:sp>
        <p:nvSpPr>
          <p:cNvPr id="21" name="TextBox 21"/>
          <p:cNvSpPr txBox="1">
            <a:spLocks noChangeArrowheads="1"/>
          </p:cNvSpPr>
          <p:nvPr/>
        </p:nvSpPr>
        <p:spPr bwMode="auto">
          <a:xfrm>
            <a:off x="8097838" y="5375275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0">
                <a:latin typeface="Arial" panose="020B0604020202020204" pitchFamily="34" charset="0"/>
                <a:cs typeface="Arial" panose="020B0604020202020204" pitchFamily="34" charset="0"/>
              </a:rPr>
              <a:t>IMA</a:t>
            </a:r>
          </a:p>
        </p:txBody>
      </p:sp>
      <p:sp>
        <p:nvSpPr>
          <p:cNvPr id="22" name="Pie 29"/>
          <p:cNvSpPr/>
          <p:nvPr/>
        </p:nvSpPr>
        <p:spPr bwMode="auto">
          <a:xfrm>
            <a:off x="7550150" y="5349875"/>
            <a:ext cx="1187450" cy="1187450"/>
          </a:xfrm>
          <a:prstGeom prst="pie">
            <a:avLst>
              <a:gd name="adj1" fmla="val 3610954"/>
              <a:gd name="adj2" fmla="val 10687949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>
              <a:latin typeface="Symbo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TextBox 30"/>
          <p:cNvSpPr txBox="1">
            <a:spLocks noChangeArrowheads="1"/>
          </p:cNvSpPr>
          <p:nvPr/>
        </p:nvSpPr>
        <p:spPr bwMode="auto">
          <a:xfrm>
            <a:off x="7156450" y="2035175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0">
                <a:latin typeface="Arial" panose="020B0604020202020204" pitchFamily="34" charset="0"/>
                <a:cs typeface="Arial" panose="020B0604020202020204" pitchFamily="34" charset="0"/>
              </a:rPr>
              <a:t>IMA</a:t>
            </a:r>
          </a:p>
        </p:txBody>
      </p:sp>
      <p:sp>
        <p:nvSpPr>
          <p:cNvPr id="24" name="TextBox 31"/>
          <p:cNvSpPr txBox="1">
            <a:spLocks noChangeArrowheads="1"/>
          </p:cNvSpPr>
          <p:nvPr/>
        </p:nvSpPr>
        <p:spPr bwMode="auto">
          <a:xfrm>
            <a:off x="8391525" y="6056313"/>
            <a:ext cx="1108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0">
                <a:latin typeface="Arial" panose="020B0604020202020204" pitchFamily="34" charset="0"/>
                <a:cs typeface="Arial" panose="020B0604020202020204" pitchFamily="34" charset="0"/>
              </a:rPr>
              <a:t>~120°</a:t>
            </a:r>
          </a:p>
        </p:txBody>
      </p:sp>
      <p:cxnSp>
        <p:nvCxnSpPr>
          <p:cNvPr id="25" name="Straight Arrow Connector 24"/>
          <p:cNvCxnSpPr/>
          <p:nvPr/>
        </p:nvCxnSpPr>
        <p:spPr bwMode="auto">
          <a:xfrm flipH="1" flipV="1">
            <a:off x="7502525" y="3527425"/>
            <a:ext cx="106363" cy="56515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Straight Arrow Connector 25"/>
          <p:cNvCxnSpPr/>
          <p:nvPr/>
        </p:nvCxnSpPr>
        <p:spPr bwMode="auto">
          <a:xfrm flipV="1">
            <a:off x="7678738" y="6161088"/>
            <a:ext cx="306387" cy="5175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7" name="Content Placeholder 2"/>
          <p:cNvSpPr txBox="1">
            <a:spLocks/>
          </p:cNvSpPr>
          <p:nvPr/>
        </p:nvSpPr>
        <p:spPr>
          <a:xfrm>
            <a:off x="457200" y="5584825"/>
            <a:ext cx="4001512" cy="11882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dirty="0"/>
              <a:t>Narrow over elevation beams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dirty="0"/>
              <a:t>Aligned with MARSIS dipole?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dirty="0"/>
              <a:t>Asymmetric?</a:t>
            </a:r>
          </a:p>
          <a:p>
            <a:pPr>
              <a:buFont typeface="Arial" charset="0"/>
              <a:buChar char="•"/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580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Observations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8811" y="1691513"/>
            <a:ext cx="5251056" cy="4660736"/>
          </a:xfrm>
        </p:spPr>
        <p:txBody>
          <a:bodyPr>
            <a:normAutofit/>
          </a:bodyPr>
          <a:lstStyle/>
          <a:p>
            <a:r>
              <a:rPr lang="en-US" altLang="en-US" dirty="0"/>
              <a:t>Accelerated ions observed when MARSIS transmits at frequencies close to </a:t>
            </a:r>
            <a:r>
              <a:rPr lang="en-US" alt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en-US" i="1" baseline="-25000" dirty="0" err="1"/>
              <a:t>pe</a:t>
            </a:r>
            <a:r>
              <a:rPr lang="en-US" altLang="en-US" dirty="0"/>
              <a:t> </a:t>
            </a:r>
          </a:p>
          <a:p>
            <a:r>
              <a:rPr lang="en-US" altLang="en-US" dirty="0"/>
              <a:t>Typical energy 100 – 500 eV. Always below 800 eV</a:t>
            </a:r>
          </a:p>
          <a:p>
            <a:r>
              <a:rPr lang="en-US" altLang="en-US" dirty="0"/>
              <a:t>Highly anisotropic angular distribution</a:t>
            </a:r>
          </a:p>
          <a:p>
            <a:r>
              <a:rPr lang="en-US" altLang="en-US" dirty="0"/>
              <a:t>Accelerated electrons observed very rare. Not observed simultaneously with ions. Gyrating electrons detected by MARSIS (</a:t>
            </a:r>
            <a:r>
              <a:rPr lang="en-US" altLang="en-US" i="1" dirty="0" err="1"/>
              <a:t>Gurnett</a:t>
            </a:r>
            <a:r>
              <a:rPr lang="en-US" altLang="en-US" i="1" dirty="0"/>
              <a:t> et al., 2005)?</a:t>
            </a:r>
          </a:p>
          <a:p>
            <a:r>
              <a:rPr lang="en-US" altLang="en-US" dirty="0"/>
              <a:t>Possibility for active experiments?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19799" y="1691512"/>
            <a:ext cx="5921415" cy="4927773"/>
          </a:xfrm>
        </p:spPr>
      </p:pic>
    </p:spTree>
    <p:extLst>
      <p:ext uri="{BB962C8B-B14F-4D97-AF65-F5344CB8AC3E}">
        <p14:creationId xmlns:p14="http://schemas.microsoft.com/office/powerpoint/2010/main" val="1756081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696" y="609600"/>
            <a:ext cx="3932237" cy="879335"/>
          </a:xfrm>
        </p:spPr>
        <p:txBody>
          <a:bodyPr/>
          <a:lstStyle/>
          <a:p>
            <a:r>
              <a:rPr lang="en-US" dirty="0"/>
              <a:t>Parallel B-field EFFECTS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8066" y="609599"/>
            <a:ext cx="7595111" cy="604205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657" y="1691234"/>
            <a:ext cx="4129277" cy="4701474"/>
          </a:xfrm>
        </p:spPr>
        <p:txBody>
          <a:bodyPr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MAVEN observes strong magnetic oscillations in this time frame, coincident with strong wavelike behavior in SWIA ions (A) and SWEA electrons (D)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Period from 19:10-19:40 UT is while MAVEN is in the magneto-sheath.  Same for 20:45-21:00 UT.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Low freq. waves near periapsis.  May be due to Rayleigh-Taylor instability at ionospheric altitudes [</a:t>
            </a:r>
            <a:r>
              <a:rPr lang="en-US" sz="1800" i="1" dirty="0"/>
              <a:t>Fowler et al</a:t>
            </a:r>
            <a:r>
              <a:rPr lang="en-US" sz="1800" dirty="0"/>
              <a:t>, 2016]</a:t>
            </a:r>
          </a:p>
        </p:txBody>
      </p:sp>
    </p:spTree>
    <p:extLst>
      <p:ext uri="{BB962C8B-B14F-4D97-AF65-F5344CB8AC3E}">
        <p14:creationId xmlns:p14="http://schemas.microsoft.com/office/powerpoint/2010/main" val="3574747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4008" y="609600"/>
            <a:ext cx="3932237" cy="1340581"/>
          </a:xfrm>
        </p:spPr>
        <p:txBody>
          <a:bodyPr/>
          <a:lstStyle/>
          <a:p>
            <a:r>
              <a:rPr lang="en-US" dirty="0"/>
              <a:t>MARSIS OBSERVES A DISTURBED IONOSPHERE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78413" y="611955"/>
            <a:ext cx="6689133" cy="5594635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364142" y="2112022"/>
            <a:ext cx="4280686" cy="4304962"/>
          </a:xfrm>
        </p:spPr>
        <p:txBody>
          <a:bodyPr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MARSIS radargram from coinciding orbit, from 20:19-20:30 UT, averaged over frequencies from 2.99-3.2 </a:t>
            </a:r>
            <a:r>
              <a:rPr lang="en-US" sz="1800" dirty="0" err="1"/>
              <a:t>MHz.</a:t>
            </a:r>
            <a:endParaRPr lang="en-US" sz="1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Two atypical features: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(1) – as MEX exits a region of moderate crustal fields, the surface and ionosphere reflections coincide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(2) – continuing to travel southward, ionosphere rises steadily in apparent altitude, then abruptly becomes highly disturbed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637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272" y="609600"/>
            <a:ext cx="3932237" cy="1801827"/>
          </a:xfrm>
        </p:spPr>
        <p:txBody>
          <a:bodyPr/>
          <a:lstStyle/>
          <a:p>
            <a:r>
              <a:rPr lang="en-US" dirty="0"/>
              <a:t>Connected ionospheric and surface reflections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60112" y="1028354"/>
            <a:ext cx="7303470" cy="499212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9272" y="2686556"/>
            <a:ext cx="3932237" cy="3722336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Six consecutive </a:t>
            </a:r>
            <a:r>
              <a:rPr lang="en-US" sz="1800" dirty="0" err="1"/>
              <a:t>ionograms</a:t>
            </a:r>
            <a:r>
              <a:rPr lang="en-US" sz="1800" dirty="0"/>
              <a:t> from the previously discussed orbit, from 20:21:26-20:22:04 UT.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Ionosphere appears to approach the planetary surface without the typical cusp-like falloff, connecting the two reflections smoothly.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Possible low-altitude plasma?</a:t>
            </a:r>
          </a:p>
        </p:txBody>
      </p:sp>
    </p:spTree>
    <p:extLst>
      <p:ext uri="{BB962C8B-B14F-4D97-AF65-F5344CB8AC3E}">
        <p14:creationId xmlns:p14="http://schemas.microsoft.com/office/powerpoint/2010/main" val="3012624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Personnel Changes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half" idx="1"/>
          </p:nvPr>
        </p:nvSpPr>
        <p:spPr>
          <a:xfrm>
            <a:off x="913795" y="1749806"/>
            <a:ext cx="5106004" cy="495856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u="sng" dirty="0"/>
              <a:t>2017</a:t>
            </a:r>
          </a:p>
          <a:p>
            <a:r>
              <a:rPr lang="en-US" dirty="0"/>
              <a:t>Co-Investigator	Don </a:t>
            </a:r>
            <a:r>
              <a:rPr lang="en-US" dirty="0" err="1"/>
              <a:t>Gurnett</a:t>
            </a:r>
            <a:endParaRPr lang="en-US" dirty="0"/>
          </a:p>
          <a:p>
            <a:pPr lvl="1"/>
            <a:r>
              <a:rPr lang="en-US" b="1" i="1" dirty="0"/>
              <a:t>Began Phased Retirement 8/2017</a:t>
            </a:r>
            <a:endParaRPr lang="en-US" dirty="0"/>
          </a:p>
          <a:p>
            <a:r>
              <a:rPr lang="en-US" dirty="0"/>
              <a:t>Project Manager	Andy Kopf</a:t>
            </a:r>
            <a:br>
              <a:rPr lang="en-US" dirty="0"/>
            </a:br>
            <a:endParaRPr lang="en-US" dirty="0"/>
          </a:p>
          <a:p>
            <a:r>
              <a:rPr lang="en-US" dirty="0"/>
              <a:t>Research Scientist	Yuki Harada</a:t>
            </a:r>
          </a:p>
          <a:p>
            <a:pPr lvl="1"/>
            <a:r>
              <a:rPr lang="en-US" b="1" i="1" dirty="0"/>
              <a:t>Started 5/2017</a:t>
            </a:r>
          </a:p>
          <a:p>
            <a:pPr lvl="1"/>
            <a:r>
              <a:rPr lang="en-US" b="1" i="1" dirty="0"/>
              <a:t>Departed 3/2018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half" idx="2"/>
          </p:nvPr>
        </p:nvSpPr>
        <p:spPr>
          <a:xfrm>
            <a:off x="6343335" y="1749807"/>
            <a:ext cx="5094154" cy="510819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u="sng" dirty="0"/>
              <a:t>2018</a:t>
            </a:r>
          </a:p>
          <a:p>
            <a:r>
              <a:rPr lang="en-US" dirty="0"/>
              <a:t>Co-Investigator	Don </a:t>
            </a:r>
            <a:r>
              <a:rPr lang="en-US" dirty="0" err="1"/>
              <a:t>Gurnett</a:t>
            </a:r>
            <a:endParaRPr lang="en-US" dirty="0"/>
          </a:p>
          <a:p>
            <a:pPr lvl="1"/>
            <a:r>
              <a:rPr lang="en-US" b="1" i="1" dirty="0"/>
              <a:t>In Phased Retirement</a:t>
            </a:r>
          </a:p>
          <a:p>
            <a:r>
              <a:rPr lang="en-US" dirty="0"/>
              <a:t>Project Manager	Andy Kopf</a:t>
            </a:r>
          </a:p>
          <a:p>
            <a:pPr lvl="1"/>
            <a:endParaRPr lang="en-US" dirty="0"/>
          </a:p>
          <a:p>
            <a:r>
              <a:rPr lang="en-US" dirty="0"/>
              <a:t>Research Scientist	David Morgan</a:t>
            </a:r>
          </a:p>
          <a:p>
            <a:pPr lvl="1"/>
            <a:r>
              <a:rPr lang="en-US" b="1" i="1" dirty="0"/>
              <a:t>Part-Time (20%)</a:t>
            </a:r>
          </a:p>
          <a:p>
            <a:r>
              <a:rPr lang="en-US" dirty="0"/>
              <a:t>Postdoc		Feng Chu</a:t>
            </a:r>
          </a:p>
          <a:p>
            <a:pPr lvl="1"/>
            <a:r>
              <a:rPr lang="en-US" b="1" i="1" dirty="0"/>
              <a:t>Started 5/2018</a:t>
            </a:r>
          </a:p>
          <a:p>
            <a:r>
              <a:rPr lang="en-US" dirty="0"/>
              <a:t>Research Scientist	TBA</a:t>
            </a:r>
          </a:p>
          <a:p>
            <a:pPr lvl="1"/>
            <a:r>
              <a:rPr lang="en-US" b="1" i="1" dirty="0"/>
              <a:t>Starting 8/2018</a:t>
            </a:r>
          </a:p>
        </p:txBody>
      </p:sp>
      <p:cxnSp>
        <p:nvCxnSpPr>
          <p:cNvPr id="20" name="Straight Connector 19"/>
          <p:cNvCxnSpPr>
            <a:cxnSpLocks/>
          </p:cNvCxnSpPr>
          <p:nvPr/>
        </p:nvCxnSpPr>
        <p:spPr>
          <a:xfrm flipH="1" flipV="1">
            <a:off x="6017171" y="1749806"/>
            <a:ext cx="33710" cy="48856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635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996" y="609600"/>
            <a:ext cx="3932237" cy="1308212"/>
          </a:xfrm>
        </p:spPr>
        <p:txBody>
          <a:bodyPr/>
          <a:lstStyle/>
          <a:p>
            <a:r>
              <a:rPr lang="en-US" dirty="0"/>
              <a:t>A Disturbed ionosphere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96559" y="1039388"/>
            <a:ext cx="7257818" cy="497299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2234" y="2233402"/>
            <a:ext cx="4104999" cy="3557797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Six consecutive </a:t>
            </a:r>
            <a:r>
              <a:rPr lang="en-US" sz="1800" dirty="0" err="1"/>
              <a:t>ionograms</a:t>
            </a:r>
            <a:r>
              <a:rPr lang="en-US" sz="1800" dirty="0"/>
              <a:t> between 20:27:36-20:28:14 UT, which show a unique configuration of two ionospheric traces diverging at both low and high frequencies.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Coincides with the period of disturbed ionospheric traces observed in the radargram</a:t>
            </a:r>
          </a:p>
        </p:txBody>
      </p:sp>
    </p:spTree>
    <p:extLst>
      <p:ext uri="{BB962C8B-B14F-4D97-AF65-F5344CB8AC3E}">
        <p14:creationId xmlns:p14="http://schemas.microsoft.com/office/powerpoint/2010/main" val="2746582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3795" y="2357472"/>
            <a:ext cx="10353761" cy="1326321"/>
          </a:xfrm>
        </p:spPr>
        <p:txBody>
          <a:bodyPr>
            <a:normAutofit/>
          </a:bodyPr>
          <a:lstStyle/>
          <a:p>
            <a:r>
              <a:rPr lang="en-US" sz="4400" dirty="0"/>
              <a:t>NEW/UPCOMING Science</a:t>
            </a:r>
          </a:p>
        </p:txBody>
      </p:sp>
    </p:spTree>
    <p:extLst>
      <p:ext uri="{BB962C8B-B14F-4D97-AF65-F5344CB8AC3E}">
        <p14:creationId xmlns:p14="http://schemas.microsoft.com/office/powerpoint/2010/main" val="4204698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1A0F14-0419-4F44-AD5F-25605004D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 Cycle Studies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C86BBD-9A96-4149-9ADF-743340ECFF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3794" y="2088319"/>
            <a:ext cx="4402673" cy="3702881"/>
          </a:xfrm>
        </p:spPr>
        <p:txBody>
          <a:bodyPr/>
          <a:lstStyle/>
          <a:p>
            <a:r>
              <a:rPr lang="en-US" dirty="0"/>
              <a:t>MARSIS has now been operational for more than a full solar cycle</a:t>
            </a:r>
          </a:p>
          <a:p>
            <a:r>
              <a:rPr lang="en-US" dirty="0"/>
              <a:t>Studying densities over 11 years to examine seasonal changes and solar cycle effects</a:t>
            </a:r>
          </a:p>
          <a:p>
            <a:r>
              <a:rPr lang="en-US" dirty="0"/>
              <a:t>Being led by </a:t>
            </a:r>
            <a:r>
              <a:rPr lang="en-US" dirty="0" err="1"/>
              <a:t>Firdevs</a:t>
            </a:r>
            <a:r>
              <a:rPr lang="en-US" dirty="0"/>
              <a:t> </a:t>
            </a:r>
            <a:r>
              <a:rPr lang="en-US" dirty="0" err="1"/>
              <a:t>Duru</a:t>
            </a:r>
            <a:r>
              <a:rPr lang="en-US" dirty="0"/>
              <a:t> (Coe College)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1C0D38E-835B-4726-B21D-0D6BE626AE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52708" y="1935921"/>
            <a:ext cx="6093158" cy="4173565"/>
          </a:xfrm>
        </p:spPr>
      </p:pic>
    </p:spTree>
    <p:extLst>
      <p:ext uri="{BB962C8B-B14F-4D97-AF65-F5344CB8AC3E}">
        <p14:creationId xmlns:p14="http://schemas.microsoft.com/office/powerpoint/2010/main" val="11959610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 to solar wind variations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3714849" cy="3702881"/>
          </a:xfrm>
        </p:spPr>
        <p:txBody>
          <a:bodyPr/>
          <a:lstStyle/>
          <a:p>
            <a:r>
              <a:rPr lang="en-US" dirty="0"/>
              <a:t>MARSIS has made many observations during many periods where MAVEN is in the solar wind monitoring upstream conditions.</a:t>
            </a:r>
          </a:p>
          <a:p>
            <a:r>
              <a:rPr lang="en-US" dirty="0"/>
              <a:t>Variations in solar wind parameters may produce observable effects on the structure of the ionosphere.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5250" y="1909722"/>
            <a:ext cx="7106606" cy="3997465"/>
          </a:xfrm>
        </p:spPr>
      </p:pic>
    </p:spTree>
    <p:extLst>
      <p:ext uri="{BB962C8B-B14F-4D97-AF65-F5344CB8AC3E}">
        <p14:creationId xmlns:p14="http://schemas.microsoft.com/office/powerpoint/2010/main" val="23046967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MEX-maven crossing orbits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MAVEN and Mars Express orbits occasionally coincide at common locations within short time frames</a:t>
            </a:r>
          </a:p>
          <a:p>
            <a:r>
              <a:rPr lang="en-US" dirty="0"/>
              <a:t>Allow for near-simultaneous studies of the Martian ionosphere</a:t>
            </a:r>
          </a:p>
          <a:p>
            <a:r>
              <a:rPr lang="en-US" dirty="0"/>
              <a:t>MARSIS soundings while MAVEN is observing in situ provides a more complete perspective of ionosphere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29686" y="2087563"/>
            <a:ext cx="3982490" cy="3703637"/>
          </a:xfrm>
        </p:spPr>
      </p:pic>
    </p:spTree>
    <p:extLst>
      <p:ext uri="{BB962C8B-B14F-4D97-AF65-F5344CB8AC3E}">
        <p14:creationId xmlns:p14="http://schemas.microsoft.com/office/powerpoint/2010/main" val="19693226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3795" y="2762072"/>
            <a:ext cx="10353761" cy="1326321"/>
          </a:xfrm>
        </p:spPr>
        <p:txBody>
          <a:bodyPr>
            <a:normAutofit/>
          </a:bodyPr>
          <a:lstStyle/>
          <a:p>
            <a:r>
              <a:rPr lang="en-US" sz="44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588453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237" y="571500"/>
            <a:ext cx="7629525" cy="5715000"/>
          </a:xfrm>
          <a:prstGeom prst="rect">
            <a:avLst/>
          </a:prstGeom>
        </p:spPr>
      </p:pic>
      <p:cxnSp>
        <p:nvCxnSpPr>
          <p:cNvPr id="3" name="Straight Connector 2"/>
          <p:cNvCxnSpPr>
            <a:cxnSpLocks/>
          </p:cNvCxnSpPr>
          <p:nvPr/>
        </p:nvCxnSpPr>
        <p:spPr>
          <a:xfrm>
            <a:off x="3021496" y="1272207"/>
            <a:ext cx="4989443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" name="Title 4">
            <a:extLst>
              <a:ext uri="{FF2B5EF4-FFF2-40B4-BE49-F238E27FC236}">
                <a16:creationId xmlns:a16="http://schemas.microsoft.com/office/drawing/2014/main" id="{1EE134E2-8581-4A76-A4E6-800361AB6060}"/>
              </a:ext>
            </a:extLst>
          </p:cNvPr>
          <p:cNvSpPr txBox="1">
            <a:spLocks/>
          </p:cNvSpPr>
          <p:nvPr/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C00000"/>
                </a:solidFill>
              </a:rPr>
              <a:t>MARSIS TIMING ERROR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9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on Data Products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4240000"/>
          </a:xfrm>
        </p:spPr>
        <p:txBody>
          <a:bodyPr/>
          <a:lstStyle/>
          <a:p>
            <a:r>
              <a:rPr lang="en-US" dirty="0"/>
              <a:t>Level 2 – Processed Data</a:t>
            </a:r>
          </a:p>
          <a:p>
            <a:pPr lvl="1"/>
            <a:r>
              <a:rPr lang="en-US" dirty="0"/>
              <a:t>Timing Error is an internal software error, not a data error</a:t>
            </a:r>
          </a:p>
          <a:p>
            <a:pPr lvl="1"/>
            <a:r>
              <a:rPr lang="en-US" dirty="0"/>
              <a:t>UNAFFECTED</a:t>
            </a:r>
          </a:p>
          <a:p>
            <a:r>
              <a:rPr lang="en-US" dirty="0"/>
              <a:t>Level 3 – Spectrogram Plots</a:t>
            </a:r>
          </a:p>
          <a:p>
            <a:pPr lvl="1"/>
            <a:r>
              <a:rPr lang="en-US" dirty="0"/>
              <a:t>Timing Error appears as roughly a one pixel horizontal in the black bar at the top</a:t>
            </a:r>
          </a:p>
          <a:p>
            <a:pPr lvl="1"/>
            <a:r>
              <a:rPr lang="en-US" dirty="0"/>
              <a:t>AFFECTED – All interpreted time delays/apparent altitudes may be in error</a:t>
            </a:r>
          </a:p>
          <a:p>
            <a:r>
              <a:rPr lang="en-US" dirty="0"/>
              <a:t>Level 5 – Local Electron Densities and Magnetic Fields</a:t>
            </a:r>
          </a:p>
          <a:p>
            <a:pPr lvl="1"/>
            <a:r>
              <a:rPr lang="en-US" dirty="0"/>
              <a:t>Electron Densities UNAFFECTED, solely a horizontal periodic effect</a:t>
            </a:r>
          </a:p>
          <a:p>
            <a:pPr lvl="1"/>
            <a:r>
              <a:rPr lang="en-US" dirty="0"/>
              <a:t>Magnetic Fields UNAFFECTED, calculated from relative spacing between harmonics.  Those with only one frequency response are within the error bars of that measurement.</a:t>
            </a:r>
          </a:p>
        </p:txBody>
      </p:sp>
    </p:spTree>
    <p:extLst>
      <p:ext uri="{BB962C8B-B14F-4D97-AF65-F5344CB8AC3E}">
        <p14:creationId xmlns:p14="http://schemas.microsoft.com/office/powerpoint/2010/main" val="390005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Archival/Re-archival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4272368"/>
          </a:xfrm>
        </p:spPr>
        <p:txBody>
          <a:bodyPr>
            <a:normAutofit/>
          </a:bodyPr>
          <a:lstStyle/>
          <a:p>
            <a:r>
              <a:rPr lang="en-US" dirty="0"/>
              <a:t>Level 3 – Spectrograms</a:t>
            </a:r>
          </a:p>
          <a:p>
            <a:pPr lvl="1"/>
            <a:r>
              <a:rPr lang="en-US" sz="2000" dirty="0"/>
              <a:t>Reprocessed for entire mission in early 2017</a:t>
            </a:r>
          </a:p>
          <a:p>
            <a:pPr lvl="1"/>
            <a:r>
              <a:rPr lang="en-US" sz="2000" dirty="0"/>
              <a:t>Submitted to PSA in </a:t>
            </a:r>
            <a:r>
              <a:rPr lang="en-US" sz="2000" b="1" u="sng" dirty="0"/>
              <a:t>March-July 2017</a:t>
            </a:r>
            <a:r>
              <a:rPr lang="en-US" sz="2000" dirty="0"/>
              <a:t>, not yet in the archive</a:t>
            </a:r>
          </a:p>
          <a:p>
            <a:pPr marL="0" indent="0">
              <a:buNone/>
            </a:pPr>
            <a:endParaRPr lang="en-US" sz="800" dirty="0"/>
          </a:p>
          <a:p>
            <a:r>
              <a:rPr lang="en-US" dirty="0"/>
              <a:t>Level 5 – Local Measurements</a:t>
            </a:r>
          </a:p>
          <a:p>
            <a:pPr lvl="1"/>
            <a:r>
              <a:rPr lang="en-US" sz="2000" dirty="0"/>
              <a:t>Completed through 3</a:t>
            </a:r>
            <a:r>
              <a:rPr lang="en-US" sz="2000" baseline="30000" dirty="0"/>
              <a:t>rd</a:t>
            </a:r>
            <a:r>
              <a:rPr lang="en-US" sz="2000" dirty="0"/>
              <a:t> MAVEN period (August 15, 2015)</a:t>
            </a:r>
          </a:p>
          <a:p>
            <a:pPr lvl="2"/>
            <a:r>
              <a:rPr lang="en-US" sz="2000" dirty="0"/>
              <a:t>3</a:t>
            </a:r>
            <a:r>
              <a:rPr lang="en-US" sz="2000" baseline="30000" dirty="0"/>
              <a:t>rd</a:t>
            </a:r>
            <a:r>
              <a:rPr lang="en-US" sz="2000" dirty="0"/>
              <a:t> Period was submitted to PSA in </a:t>
            </a:r>
            <a:r>
              <a:rPr lang="en-US" sz="2000" b="1" u="sng" dirty="0"/>
              <a:t>January 2017</a:t>
            </a:r>
            <a:r>
              <a:rPr lang="en-US" sz="2000" dirty="0"/>
              <a:t>, is not yet in the archive</a:t>
            </a:r>
          </a:p>
          <a:p>
            <a:pPr lvl="1"/>
            <a:r>
              <a:rPr lang="en-US" sz="2000" dirty="0"/>
              <a:t>Now handled by </a:t>
            </a:r>
            <a:r>
              <a:rPr lang="en-US" sz="2000" dirty="0" err="1"/>
              <a:t>Firdevs</a:t>
            </a:r>
            <a:r>
              <a:rPr lang="en-US" sz="2000" dirty="0"/>
              <a:t> </a:t>
            </a:r>
            <a:r>
              <a:rPr lang="en-US" sz="2000" dirty="0" err="1"/>
              <a:t>Duru</a:t>
            </a:r>
            <a:r>
              <a:rPr lang="en-US" sz="2000" dirty="0"/>
              <a:t> (Coe College) for future submissions</a:t>
            </a:r>
          </a:p>
          <a:p>
            <a:pPr lvl="2"/>
            <a:r>
              <a:rPr lang="en-US" sz="2000" dirty="0"/>
              <a:t>Next two submissions currently being packaged for delivery</a:t>
            </a:r>
          </a:p>
        </p:txBody>
      </p:sp>
    </p:spTree>
    <p:extLst>
      <p:ext uri="{BB962C8B-B14F-4D97-AF65-F5344CB8AC3E}">
        <p14:creationId xmlns:p14="http://schemas.microsoft.com/office/powerpoint/2010/main" val="291210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MeetingS</a:t>
            </a:r>
            <a:r>
              <a:rPr lang="en-US" dirty="0"/>
              <a:t> &amp; PUBLICATIONS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437721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Sep 2017 – ESPC, Riga, Latvia</a:t>
            </a:r>
          </a:p>
          <a:p>
            <a:r>
              <a:rPr lang="en-US" dirty="0"/>
              <a:t>Oct 2017 – MAVEN PSG, Tucson, Arizona </a:t>
            </a:r>
            <a:r>
              <a:rPr lang="en-US" i="1" dirty="0"/>
              <a:t>(Remotely)</a:t>
            </a:r>
          </a:p>
          <a:p>
            <a:r>
              <a:rPr lang="en-US" dirty="0"/>
              <a:t>Nov 2017 – MEX SWT, Paris, France </a:t>
            </a:r>
            <a:r>
              <a:rPr lang="en-US" i="1" dirty="0"/>
              <a:t>(Remotely)</a:t>
            </a:r>
          </a:p>
          <a:p>
            <a:r>
              <a:rPr lang="en-US" dirty="0"/>
              <a:t>Dec 2017 – AGU Fall Meeting, New Orleans, Louisiana</a:t>
            </a:r>
          </a:p>
          <a:p>
            <a:r>
              <a:rPr lang="en-US" dirty="0"/>
              <a:t>Mar 2018 – MAVEN PSG, Boulder, Colorado</a:t>
            </a:r>
          </a:p>
          <a:p>
            <a:r>
              <a:rPr lang="en-US" dirty="0"/>
              <a:t>Apr 2018 – VESPA Workshop, Prague, Czechia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2B8D32-7BC0-46C9-A8F8-F013E69AB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3402" y="2088319"/>
            <a:ext cx="5429317" cy="437721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Harada et al., GRL (2017)</a:t>
            </a:r>
          </a:p>
          <a:p>
            <a:pPr lvl="1"/>
            <a:r>
              <a:rPr lang="en-US" dirty="0"/>
              <a:t>MEX/MAVEN interplanetary shock study</a:t>
            </a:r>
          </a:p>
          <a:p>
            <a:r>
              <a:rPr lang="en-US" dirty="0" err="1"/>
              <a:t>Nemec</a:t>
            </a:r>
            <a:r>
              <a:rPr lang="en-US" dirty="0"/>
              <a:t> et al., JGR-SP (2017)</a:t>
            </a:r>
          </a:p>
          <a:p>
            <a:pPr lvl="1"/>
            <a:r>
              <a:rPr lang="en-US" dirty="0"/>
              <a:t>MEX/MAVEN ionospheric density comp.</a:t>
            </a:r>
          </a:p>
          <a:p>
            <a:r>
              <a:rPr lang="en-US" dirty="0"/>
              <a:t>Harada et al., JGR-SP (2018)</a:t>
            </a:r>
          </a:p>
          <a:p>
            <a:pPr lvl="1"/>
            <a:r>
              <a:rPr lang="en-US" dirty="0"/>
              <a:t>Diffuse ionospheric echoes</a:t>
            </a:r>
          </a:p>
          <a:p>
            <a:r>
              <a:rPr lang="en-US" dirty="0"/>
              <a:t>Harada et al., GRL (2018)</a:t>
            </a:r>
          </a:p>
          <a:p>
            <a:pPr lvl="1"/>
            <a:r>
              <a:rPr lang="en-US" dirty="0"/>
              <a:t>MARSIS nightside ionosphere for solar event</a:t>
            </a:r>
          </a:p>
          <a:p>
            <a:r>
              <a:rPr lang="en-US" dirty="0" err="1"/>
              <a:t>Dieval</a:t>
            </a:r>
            <a:r>
              <a:rPr lang="en-US" dirty="0"/>
              <a:t> et al., JGR-SP (2018)</a:t>
            </a:r>
          </a:p>
          <a:p>
            <a:pPr lvl="1"/>
            <a:r>
              <a:rPr lang="en-US" dirty="0"/>
              <a:t>Shapes of electron density structures</a:t>
            </a:r>
          </a:p>
          <a:p>
            <a:r>
              <a:rPr lang="en-US" dirty="0"/>
              <a:t>Three submissions currently under review</a:t>
            </a:r>
          </a:p>
        </p:txBody>
      </p:sp>
    </p:spTree>
    <p:extLst>
      <p:ext uri="{BB962C8B-B14F-4D97-AF65-F5344CB8AC3E}">
        <p14:creationId xmlns:p14="http://schemas.microsoft.com/office/powerpoint/2010/main" val="3105045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3795" y="2624508"/>
            <a:ext cx="10353761" cy="1326321"/>
          </a:xfrm>
        </p:spPr>
        <p:txBody>
          <a:bodyPr>
            <a:normAutofit/>
          </a:bodyPr>
          <a:lstStyle/>
          <a:p>
            <a:r>
              <a:rPr lang="en-US" sz="6000" dirty="0"/>
              <a:t>SCIENCE</a:t>
            </a:r>
          </a:p>
        </p:txBody>
      </p:sp>
    </p:spTree>
    <p:extLst>
      <p:ext uri="{BB962C8B-B14F-4D97-AF65-F5344CB8AC3E}">
        <p14:creationId xmlns:p14="http://schemas.microsoft.com/office/powerpoint/2010/main" val="726487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74639"/>
            <a:ext cx="7876856" cy="1143000"/>
          </a:xfrm>
        </p:spPr>
        <p:txBody>
          <a:bodyPr>
            <a:noAutofit/>
          </a:bodyPr>
          <a:lstStyle/>
          <a:p>
            <a:r>
              <a:rPr lang="en-US" sz="3600" dirty="0"/>
              <a:t>(ii-a) MAVEN in SW + MARSIS in </a:t>
            </a:r>
            <a:r>
              <a:rPr lang="en-US" sz="3600" i="1" dirty="0"/>
              <a:t>Dayside</a:t>
            </a:r>
            <a:r>
              <a:rPr lang="en-US" sz="3600" dirty="0"/>
              <a:t> Ionosphere:</a:t>
            </a:r>
            <a:br>
              <a:rPr lang="en-US" sz="3600" dirty="0"/>
            </a:br>
            <a:r>
              <a:rPr lang="en-US" sz="3600" dirty="0"/>
              <a:t>A CIR Event</a:t>
            </a:r>
          </a:p>
        </p:txBody>
      </p:sp>
      <p:pic>
        <p:nvPicPr>
          <p:cNvPr id="4" name="Picture 3" descr="mult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856" y="0"/>
            <a:ext cx="4315145" cy="2438400"/>
          </a:xfrm>
          <a:prstGeom prst="rect">
            <a:avLst/>
          </a:prstGeom>
        </p:spPr>
      </p:pic>
      <p:pic>
        <p:nvPicPr>
          <p:cNvPr id="5" name="Picture 4" descr="contex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63" y="1828800"/>
            <a:ext cx="6236168" cy="4876800"/>
          </a:xfrm>
          <a:prstGeom prst="rect">
            <a:avLst/>
          </a:prstGeom>
        </p:spPr>
      </p:pic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9A58A275-D0BE-4668-82EF-22D296FBB327}"/>
              </a:ext>
            </a:extLst>
          </p:cNvPr>
          <p:cNvSpPr txBox="1">
            <a:spLocks/>
          </p:cNvSpPr>
          <p:nvPr/>
        </p:nvSpPr>
        <p:spPr>
          <a:xfrm>
            <a:off x="6553200" y="2438400"/>
            <a:ext cx="5414152" cy="42672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Multiple MAVEN instruments observed the effects of a CIR shock late on February 2, 2017.</a:t>
            </a:r>
          </a:p>
          <a:p>
            <a:pPr lvl="1"/>
            <a:r>
              <a:rPr lang="en-US" dirty="0"/>
              <a:t>Solar wind instruments SWEA and SWIA detected a sudden but sustained increase in the flux of energetic solar wind particles</a:t>
            </a:r>
          </a:p>
          <a:p>
            <a:pPr lvl="1"/>
            <a:r>
              <a:rPr lang="en-US" dirty="0"/>
              <a:t>Increased were observed in both density and velocity</a:t>
            </a:r>
          </a:p>
          <a:p>
            <a:pPr lvl="1"/>
            <a:r>
              <a:rPr lang="en-US" dirty="0"/>
              <a:t>Local magnetic field increased by nearly an order of magnitude</a:t>
            </a:r>
          </a:p>
          <a:p>
            <a:r>
              <a:rPr lang="en-US" dirty="0"/>
              <a:t>MARSIS was in AIS mode during this time</a:t>
            </a:r>
          </a:p>
        </p:txBody>
      </p:sp>
    </p:spTree>
    <p:extLst>
      <p:ext uri="{BB962C8B-B14F-4D97-AF65-F5344CB8AC3E}">
        <p14:creationId xmlns:p14="http://schemas.microsoft.com/office/powerpoint/2010/main" val="2769893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74639"/>
            <a:ext cx="7876856" cy="1143000"/>
          </a:xfrm>
        </p:spPr>
        <p:txBody>
          <a:bodyPr>
            <a:noAutofit/>
          </a:bodyPr>
          <a:lstStyle/>
          <a:p>
            <a:r>
              <a:rPr lang="en-US" sz="3600" dirty="0"/>
              <a:t>(ii-a) MAVEN in SW + MARSIS in </a:t>
            </a:r>
            <a:r>
              <a:rPr lang="en-US" sz="3600" i="1" dirty="0"/>
              <a:t>Dayside</a:t>
            </a:r>
            <a:r>
              <a:rPr lang="en-US" sz="3600" dirty="0"/>
              <a:t> Ionosphere:</a:t>
            </a:r>
            <a:br>
              <a:rPr lang="en-US" sz="3600" dirty="0"/>
            </a:br>
            <a:r>
              <a:rPr lang="en-US" sz="3600" dirty="0"/>
              <a:t>A CIR Event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6277725" y="2438400"/>
            <a:ext cx="5689627" cy="232419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MARSIS detected similar spikes in local magnetic field and density on about a 1-minute delay.</a:t>
            </a:r>
          </a:p>
          <a:p>
            <a:r>
              <a:rPr lang="en-US" dirty="0"/>
              <a:t>MARSIS detected diffuse echoes a few min after the shock arrival at Mars, which are caused by irregular structure in the disturbed ionosphere</a:t>
            </a:r>
          </a:p>
          <a:p>
            <a:pPr lvl="1"/>
            <a:r>
              <a:rPr lang="en-US" dirty="0"/>
              <a:t>These diffuse echoes were absent during other orbits traveling over the same location, suggesting their transient nature </a:t>
            </a:r>
          </a:p>
        </p:txBody>
      </p:sp>
      <p:pic>
        <p:nvPicPr>
          <p:cNvPr id="4" name="Picture 3" descr="mult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856" y="0"/>
            <a:ext cx="4315145" cy="2438400"/>
          </a:xfrm>
          <a:prstGeom prst="rect">
            <a:avLst/>
          </a:prstGeom>
        </p:spPr>
      </p:pic>
      <p:pic>
        <p:nvPicPr>
          <p:cNvPr id="6" name="Picture 5" descr="event-eps-converted-to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07"/>
          <a:stretch/>
        </p:blipFill>
        <p:spPr>
          <a:xfrm>
            <a:off x="307573" y="1773421"/>
            <a:ext cx="5970152" cy="4876800"/>
          </a:xfrm>
          <a:prstGeom prst="rect">
            <a:avLst/>
          </a:prstGeom>
          <a:solidFill>
            <a:schemeClr val="tx1"/>
          </a:solidFill>
        </p:spPr>
      </p:pic>
      <p:cxnSp>
        <p:nvCxnSpPr>
          <p:cNvPr id="13" name="Straight Arrow Connector 12"/>
          <p:cNvCxnSpPr/>
          <p:nvPr/>
        </p:nvCxnSpPr>
        <p:spPr>
          <a:xfrm flipV="1">
            <a:off x="2887955" y="5049025"/>
            <a:ext cx="0" cy="4259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event-eps-converted-to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70" b="-494"/>
          <a:stretch/>
        </p:blipFill>
        <p:spPr>
          <a:xfrm>
            <a:off x="6221848" y="4762592"/>
            <a:ext cx="5970152" cy="1887629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7407421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1094</TotalTime>
  <Words>1040</Words>
  <Application>Microsoft Office PowerPoint</Application>
  <PresentationFormat>Widescreen</PresentationFormat>
  <Paragraphs>143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MS PGothic</vt:lpstr>
      <vt:lpstr>MS PGothic</vt:lpstr>
      <vt:lpstr>Arial</vt:lpstr>
      <vt:lpstr>Bookman Old Style</vt:lpstr>
      <vt:lpstr>Rockwell</vt:lpstr>
      <vt:lpstr>Symbol</vt:lpstr>
      <vt:lpstr>Damask</vt:lpstr>
      <vt:lpstr>progress report   Andy Kopf</vt:lpstr>
      <vt:lpstr>Personnel Changes</vt:lpstr>
      <vt:lpstr>PowerPoint Presentation</vt:lpstr>
      <vt:lpstr>Effect on Data Products</vt:lpstr>
      <vt:lpstr>Archival/Re-archival status</vt:lpstr>
      <vt:lpstr>MeetingS &amp; PUBLICATIONS</vt:lpstr>
      <vt:lpstr>SCIENCE</vt:lpstr>
      <vt:lpstr>(ii-a) MAVEN in SW + MARSIS in Dayside Ionosphere: A CIR Event</vt:lpstr>
      <vt:lpstr>(ii-a) MAVEN in SW + MARSIS in Dayside Ionosphere: A CIR Event</vt:lpstr>
      <vt:lpstr>(ii-b) MAVEN in SW + MARSIS in Nightside Ionosphere: September 2017 Solar Event</vt:lpstr>
      <vt:lpstr>(ii-b) MAVEN in SW + MARSIS in Nightside Ionosphere: September 2017 Solar Event</vt:lpstr>
      <vt:lpstr>(ii-b) MAVEN in SW + MARSIS in Nightside Ionosphere: September 2017 Solar Event</vt:lpstr>
      <vt:lpstr>“Marsis effect” in ASPERA-IMA</vt:lpstr>
      <vt:lpstr>PowerPoint Presentation</vt:lpstr>
      <vt:lpstr>PowerPoint Presentation</vt:lpstr>
      <vt:lpstr>Summary of Observations</vt:lpstr>
      <vt:lpstr>Parallel B-field EFFECTS</vt:lpstr>
      <vt:lpstr>MARSIS OBSERVES A DISTURBED IONOSPHERE</vt:lpstr>
      <vt:lpstr>Connected ionospheric and surface reflections</vt:lpstr>
      <vt:lpstr>A Disturbed ionosphere</vt:lpstr>
      <vt:lpstr>NEW/UPCOMING Science</vt:lpstr>
      <vt:lpstr>Solar Cycle Studies</vt:lpstr>
      <vt:lpstr>response to solar wind variations</vt:lpstr>
      <vt:lpstr>MEX-maven crossing orbits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report   Andy Kopf</dc:title>
  <dc:creator>Kopf, Andrew J</dc:creator>
  <cp:lastModifiedBy>Andrew Kopf</cp:lastModifiedBy>
  <cp:revision>38</cp:revision>
  <dcterms:created xsi:type="dcterms:W3CDTF">2017-05-26T17:51:58Z</dcterms:created>
  <dcterms:modified xsi:type="dcterms:W3CDTF">2018-05-22T21:38:09Z</dcterms:modified>
</cp:coreProperties>
</file>