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2" r:id="rId6"/>
    <p:sldId id="260" r:id="rId7"/>
    <p:sldId id="261" r:id="rId8"/>
    <p:sldId id="269" r:id="rId9"/>
    <p:sldId id="266" r:id="rId10"/>
    <p:sldId id="270" r:id="rId11"/>
    <p:sldId id="283" r:id="rId12"/>
    <p:sldId id="284" r:id="rId13"/>
    <p:sldId id="267" r:id="rId14"/>
    <p:sldId id="268" r:id="rId15"/>
    <p:sldId id="276" r:id="rId16"/>
    <p:sldId id="277" r:id="rId17"/>
    <p:sldId id="278" r:id="rId18"/>
    <p:sldId id="279" r:id="rId19"/>
    <p:sldId id="280" r:id="rId20"/>
    <p:sldId id="281" r:id="rId21"/>
    <p:sldId id="274" r:id="rId22"/>
    <p:sldId id="285" r:id="rId23"/>
    <p:sldId id="272" r:id="rId24"/>
    <p:sldId id="275" r:id="rId25"/>
    <p:sldId id="273" r:id="rId26"/>
    <p:sldId id="282" r:id="rId27"/>
    <p:sldId id="263" r:id="rId28"/>
    <p:sldId id="264"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79" d="100"/>
          <a:sy n="79" d="100"/>
        </p:scale>
        <p:origin x="72" y="212"/>
      </p:cViewPr>
      <p:guideLst/>
    </p:cSldViewPr>
  </p:slideViewPr>
  <p:notesTextViewPr>
    <p:cViewPr>
      <p:scale>
        <a:sx n="1" d="1"/>
        <a:sy n="1" d="1"/>
      </p:scale>
      <p:origin x="0" y="0"/>
    </p:cViewPr>
  </p:notesTextViewPr>
  <p:sorterViewPr>
    <p:cViewPr>
      <p:scale>
        <a:sx n="66" d="100"/>
        <a:sy n="66" d="100"/>
      </p:scale>
      <p:origin x="0" y="-24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6/7/2017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6/7/2017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6/7/2017</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4256398"/>
            <a:ext cx="9001462" cy="1681165"/>
          </a:xfrm>
        </p:spPr>
        <p:txBody>
          <a:bodyPr>
            <a:normAutofit/>
          </a:bodyPr>
          <a:lstStyle/>
          <a:p>
            <a:r>
              <a:rPr lang="en-US" dirty="0"/>
              <a:t>progress report</a:t>
            </a:r>
            <a:br>
              <a:rPr lang="en-US" dirty="0"/>
            </a:br>
            <a:r>
              <a:rPr lang="en-US" sz="3200" dirty="0"/>
              <a:t> </a:t>
            </a:r>
            <a:br>
              <a:rPr lang="en-US" dirty="0"/>
            </a:br>
            <a:r>
              <a:rPr lang="en-US" sz="3200" i="1" dirty="0">
                <a:effectLst/>
              </a:rPr>
              <a:t>Andy Kopf</a:t>
            </a:r>
            <a:endParaRPr lang="en-US" i="1" dirty="0">
              <a:effectLst/>
            </a:endParaRPr>
          </a:p>
        </p:txBody>
      </p:sp>
      <p:pic>
        <p:nvPicPr>
          <p:cNvPr id="5" name="Picture 4"/>
          <p:cNvPicPr>
            <a:picLocks noChangeAspect="1"/>
          </p:cNvPicPr>
          <p:nvPr/>
        </p:nvPicPr>
        <p:blipFill>
          <a:blip r:embed="rId2">
            <a:duotone>
              <a:schemeClr val="accent1">
                <a:shade val="45000"/>
                <a:satMod val="135000"/>
              </a:schemeClr>
              <a:prstClr val="white"/>
            </a:duotone>
          </a:blip>
          <a:stretch>
            <a:fillRect/>
          </a:stretch>
        </p:blipFill>
        <p:spPr>
          <a:xfrm>
            <a:off x="3290178" y="799143"/>
            <a:ext cx="5611644" cy="3200400"/>
          </a:xfrm>
          <a:prstGeom prst="rect">
            <a:avLst/>
          </a:prstGeom>
        </p:spPr>
      </p:pic>
    </p:spTree>
    <p:extLst>
      <p:ext uri="{BB962C8B-B14F-4D97-AF65-F5344CB8AC3E}">
        <p14:creationId xmlns:p14="http://schemas.microsoft.com/office/powerpoint/2010/main" val="3815206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09600"/>
            <a:ext cx="7731320" cy="1326321"/>
          </a:xfrm>
        </p:spPr>
        <p:txBody>
          <a:bodyPr/>
          <a:lstStyle/>
          <a:p>
            <a:r>
              <a:rPr lang="en-US" dirty="0"/>
              <a:t>Transient Topside Layers</a:t>
            </a:r>
          </a:p>
        </p:txBody>
      </p:sp>
      <p:sp>
        <p:nvSpPr>
          <p:cNvPr id="3" name="Content Placeholder 2"/>
          <p:cNvSpPr>
            <a:spLocks noGrp="1"/>
          </p:cNvSpPr>
          <p:nvPr>
            <p:ph sz="half" idx="1"/>
          </p:nvPr>
        </p:nvSpPr>
        <p:spPr>
          <a:xfrm>
            <a:off x="913795" y="2088319"/>
            <a:ext cx="5883515" cy="3702881"/>
          </a:xfrm>
        </p:spPr>
        <p:txBody>
          <a:bodyPr/>
          <a:lstStyle/>
          <a:p>
            <a:r>
              <a:rPr lang="en-US" dirty="0"/>
              <a:t>Study of additional electron density maximums that frequently appear at around 200 km</a:t>
            </a:r>
          </a:p>
          <a:p>
            <a:r>
              <a:rPr lang="en-US" dirty="0"/>
              <a:t>Commonly observed in MARSIS data, also now seen in MAVEN in situ profiles</a:t>
            </a:r>
          </a:p>
          <a:p>
            <a:r>
              <a:rPr lang="en-US" dirty="0"/>
              <a:t>First joint observation of the second layer by both spacecraft made in 2015 during a crossing of the orbits, published in 2017</a:t>
            </a:r>
          </a:p>
        </p:txBody>
      </p:sp>
      <p:pic>
        <p:nvPicPr>
          <p:cNvPr id="10" name="Content Placeholder 9"/>
          <p:cNvPicPr>
            <a:picLocks noGrp="1" noChangeAspect="1"/>
          </p:cNvPicPr>
          <p:nvPr>
            <p:ph sz="half" idx="2"/>
          </p:nvPr>
        </p:nvPicPr>
        <p:blipFill>
          <a:blip r:embed="rId2"/>
          <a:stretch>
            <a:fillRect/>
          </a:stretch>
        </p:blipFill>
        <p:spPr>
          <a:xfrm>
            <a:off x="7731320" y="240393"/>
            <a:ext cx="3476149" cy="6504772"/>
          </a:xfrm>
        </p:spPr>
      </p:pic>
    </p:spTree>
    <p:extLst>
      <p:ext uri="{BB962C8B-B14F-4D97-AF65-F5344CB8AC3E}">
        <p14:creationId xmlns:p14="http://schemas.microsoft.com/office/powerpoint/2010/main" val="679671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09600"/>
            <a:ext cx="6418976" cy="1326321"/>
          </a:xfrm>
        </p:spPr>
        <p:txBody>
          <a:bodyPr/>
          <a:lstStyle/>
          <a:p>
            <a:r>
              <a:rPr lang="en-US" dirty="0"/>
              <a:t>Ion density increase</a:t>
            </a:r>
          </a:p>
        </p:txBody>
      </p:sp>
      <p:sp>
        <p:nvSpPr>
          <p:cNvPr id="3" name="Content Placeholder 2"/>
          <p:cNvSpPr>
            <a:spLocks noGrp="1"/>
          </p:cNvSpPr>
          <p:nvPr>
            <p:ph sz="half" idx="1"/>
          </p:nvPr>
        </p:nvSpPr>
        <p:spPr/>
        <p:txBody>
          <a:bodyPr/>
          <a:lstStyle/>
          <a:p>
            <a:r>
              <a:rPr lang="en-US" dirty="0"/>
              <a:t>In addition to electrons, ions also show a density increase in nearly every species</a:t>
            </a:r>
          </a:p>
          <a:p>
            <a:r>
              <a:rPr lang="en-US" dirty="0"/>
              <a:t>Region is dominated by O</a:t>
            </a:r>
            <a:r>
              <a:rPr lang="en-US" baseline="-25000" dirty="0"/>
              <a:t>2</a:t>
            </a:r>
            <a:r>
              <a:rPr lang="en-US" baseline="30000" dirty="0"/>
              <a:t>+</a:t>
            </a:r>
            <a:r>
              <a:rPr lang="en-US" dirty="0"/>
              <a:t> ions</a:t>
            </a:r>
          </a:p>
          <a:p>
            <a:r>
              <a:rPr lang="en-US" dirty="0"/>
              <a:t>Something is driving an overall density increase at these altitudes, well above the main layer, but well below the strong influence of the solar wind</a:t>
            </a:r>
          </a:p>
        </p:txBody>
      </p:sp>
      <p:pic>
        <p:nvPicPr>
          <p:cNvPr id="6" name="Content Placeholder 5"/>
          <p:cNvPicPr>
            <a:picLocks noGrp="1" noChangeAspect="1"/>
          </p:cNvPicPr>
          <p:nvPr>
            <p:ph sz="half" idx="2"/>
          </p:nvPr>
        </p:nvPicPr>
        <p:blipFill>
          <a:blip r:embed="rId2"/>
          <a:stretch>
            <a:fillRect/>
          </a:stretch>
        </p:blipFill>
        <p:spPr>
          <a:xfrm>
            <a:off x="6418976" y="684584"/>
            <a:ext cx="5306383" cy="5748583"/>
          </a:xfrm>
        </p:spPr>
      </p:pic>
    </p:spTree>
    <p:extLst>
      <p:ext uri="{BB962C8B-B14F-4D97-AF65-F5344CB8AC3E}">
        <p14:creationId xmlns:p14="http://schemas.microsoft.com/office/powerpoint/2010/main" val="6465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09600"/>
            <a:ext cx="6691791" cy="1326321"/>
          </a:xfrm>
        </p:spPr>
        <p:txBody>
          <a:bodyPr/>
          <a:lstStyle/>
          <a:p>
            <a:r>
              <a:rPr lang="en-US" dirty="0"/>
              <a:t>A Current Sheet</a:t>
            </a:r>
          </a:p>
        </p:txBody>
      </p:sp>
      <p:sp>
        <p:nvSpPr>
          <p:cNvPr id="3" name="Content Placeholder 2"/>
          <p:cNvSpPr>
            <a:spLocks noGrp="1"/>
          </p:cNvSpPr>
          <p:nvPr>
            <p:ph sz="half" idx="1"/>
          </p:nvPr>
        </p:nvSpPr>
        <p:spPr>
          <a:xfrm>
            <a:off x="913795" y="2088319"/>
            <a:ext cx="5106004" cy="4336756"/>
          </a:xfrm>
        </p:spPr>
        <p:txBody>
          <a:bodyPr/>
          <a:lstStyle/>
          <a:p>
            <a:r>
              <a:rPr lang="en-US" dirty="0"/>
              <a:t>MAVEN MAG data reveals the presence of a local current sheet at these altitudes</a:t>
            </a:r>
          </a:p>
          <a:p>
            <a:r>
              <a:rPr lang="en-US" dirty="0"/>
              <a:t>Accompanied by a local minimum in the magnetic field strength at the location of the density peak</a:t>
            </a:r>
          </a:p>
          <a:p>
            <a:r>
              <a:rPr lang="en-US" dirty="0"/>
              <a:t>Current is NOT horizontally stratified, and can be observed at any orientation</a:t>
            </a:r>
          </a:p>
          <a:p>
            <a:r>
              <a:rPr lang="en-US" dirty="0"/>
              <a:t>Current sheet orientation has a possible trend with LT, as more horizontal cases are observed toward dusk </a:t>
            </a:r>
          </a:p>
        </p:txBody>
      </p:sp>
      <p:pic>
        <p:nvPicPr>
          <p:cNvPr id="6" name="Content Placeholder 5"/>
          <p:cNvPicPr>
            <a:picLocks noGrp="1" noChangeAspect="1"/>
          </p:cNvPicPr>
          <p:nvPr>
            <p:ph sz="half" idx="2"/>
          </p:nvPr>
        </p:nvPicPr>
        <p:blipFill>
          <a:blip r:embed="rId2"/>
          <a:stretch>
            <a:fillRect/>
          </a:stretch>
        </p:blipFill>
        <p:spPr>
          <a:xfrm>
            <a:off x="6691792" y="318432"/>
            <a:ext cx="4985015" cy="6106643"/>
          </a:xfrm>
        </p:spPr>
      </p:pic>
    </p:spTree>
    <p:extLst>
      <p:ext uri="{BB962C8B-B14F-4D97-AF65-F5344CB8AC3E}">
        <p14:creationId xmlns:p14="http://schemas.microsoft.com/office/powerpoint/2010/main" val="694340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3795" y="261644"/>
            <a:ext cx="10353761" cy="1326321"/>
          </a:xfrm>
        </p:spPr>
        <p:txBody>
          <a:bodyPr/>
          <a:lstStyle/>
          <a:p>
            <a:r>
              <a:rPr lang="en-US" dirty="0"/>
              <a:t>“</a:t>
            </a:r>
            <a:r>
              <a:rPr lang="en-US" dirty="0" err="1"/>
              <a:t>Marsis</a:t>
            </a:r>
            <a:r>
              <a:rPr lang="en-US" dirty="0"/>
              <a:t> effect” in ASPERA-IMA</a:t>
            </a:r>
          </a:p>
        </p:txBody>
      </p:sp>
      <p:pic>
        <p:nvPicPr>
          <p:cNvPr id="6" name="Content Placeholder 5"/>
          <p:cNvPicPr>
            <a:picLocks noGrp="1" noChangeAspect="1"/>
          </p:cNvPicPr>
          <p:nvPr>
            <p:ph idx="1"/>
          </p:nvPr>
        </p:nvPicPr>
        <p:blipFill>
          <a:blip r:embed="rId2"/>
          <a:stretch>
            <a:fillRect/>
          </a:stretch>
        </p:blipFill>
        <p:spPr>
          <a:xfrm>
            <a:off x="334694" y="1595315"/>
            <a:ext cx="11560598" cy="5007786"/>
          </a:xfrm>
        </p:spPr>
      </p:pic>
      <p:sp>
        <p:nvSpPr>
          <p:cNvPr id="7" name="Oval 6"/>
          <p:cNvSpPr/>
          <p:nvPr/>
        </p:nvSpPr>
        <p:spPr>
          <a:xfrm>
            <a:off x="5478308" y="2354782"/>
            <a:ext cx="1618407" cy="1359462"/>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stretch>
            <a:fillRect/>
          </a:stretch>
        </p:blipFill>
        <p:spPr>
          <a:xfrm>
            <a:off x="2357437" y="233362"/>
            <a:ext cx="7477125" cy="6391275"/>
          </a:xfrm>
          <a:prstGeom prst="rect">
            <a:avLst/>
          </a:prstGeom>
        </p:spPr>
      </p:pic>
    </p:spTree>
    <p:extLst>
      <p:ext uri="{BB962C8B-B14F-4D97-AF65-F5344CB8AC3E}">
        <p14:creationId xmlns:p14="http://schemas.microsoft.com/office/powerpoint/2010/main" val="1706840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913794" y="477431"/>
            <a:ext cx="9994269" cy="1569854"/>
          </a:xfrm>
        </p:spPr>
        <p:txBody>
          <a:bodyPr/>
          <a:lstStyle/>
          <a:p>
            <a:pPr>
              <a:buFont typeface="Arial" charset="0"/>
              <a:buChar char="•"/>
              <a:defRPr/>
            </a:pPr>
            <a:r>
              <a:rPr lang="en-US" dirty="0"/>
              <a:t>Analyzed in detail 10 selected orbits during the period 2010-06-23 to 2016-09-25 with clear signatures of the MARSIS operations in the IMA data</a:t>
            </a:r>
            <a:endParaRPr lang="en-US" dirty="0">
              <a:solidFill>
                <a:srgbClr val="FF0000"/>
              </a:solidFill>
            </a:endParaRPr>
          </a:p>
          <a:p>
            <a:pPr>
              <a:buFont typeface="Arial" charset="0"/>
              <a:buChar char="•"/>
              <a:defRPr/>
            </a:pPr>
            <a:r>
              <a:rPr lang="en-US" dirty="0"/>
              <a:t>MARSIS operated in ionospheric sounding mode and IMA operated nominally </a:t>
            </a:r>
          </a:p>
          <a:p>
            <a:endParaRPr lang="en-US" dirty="0"/>
          </a:p>
        </p:txBody>
      </p:sp>
      <p:pic>
        <p:nvPicPr>
          <p:cNvPr id="8" name="Content Placeholder 7"/>
          <p:cNvPicPr>
            <a:picLocks noGrp="1" noChangeAspect="1"/>
          </p:cNvPicPr>
          <p:nvPr>
            <p:ph sz="half" idx="2"/>
          </p:nvPr>
        </p:nvPicPr>
        <p:blipFill>
          <a:blip r:embed="rId2"/>
          <a:stretch>
            <a:fillRect/>
          </a:stretch>
        </p:blipFill>
        <p:spPr>
          <a:xfrm>
            <a:off x="2168672" y="2105847"/>
            <a:ext cx="7667119" cy="4538618"/>
          </a:xfrm>
        </p:spPr>
      </p:pic>
      <p:pic>
        <p:nvPicPr>
          <p:cNvPr id="10" name="Picture 9"/>
          <p:cNvPicPr>
            <a:picLocks noChangeAspect="1"/>
          </p:cNvPicPr>
          <p:nvPr/>
        </p:nvPicPr>
        <p:blipFill>
          <a:blip r:embed="rId3"/>
          <a:stretch>
            <a:fillRect/>
          </a:stretch>
        </p:blipFill>
        <p:spPr>
          <a:xfrm>
            <a:off x="3673784" y="3463390"/>
            <a:ext cx="2497247" cy="2391987"/>
          </a:xfrm>
          <a:prstGeom prst="rect">
            <a:avLst/>
          </a:prstGeom>
        </p:spPr>
      </p:pic>
    </p:spTree>
    <p:extLst>
      <p:ext uri="{BB962C8B-B14F-4D97-AF65-F5344CB8AC3E}">
        <p14:creationId xmlns:p14="http://schemas.microsoft.com/office/powerpoint/2010/main" val="1945433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751136" y="63500"/>
            <a:ext cx="8645525" cy="571500"/>
          </a:xfrm>
          <a:prstGeom prst="rect">
            <a:avLst/>
          </a:prstGeom>
        </p:spPr>
        <p:txBody>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a:defRPr/>
            </a:pPr>
            <a:r>
              <a:rPr lang="en-US" dirty="0"/>
              <a:t>Observations: Directionality</a:t>
            </a:r>
          </a:p>
        </p:txBody>
      </p:sp>
      <p:sp>
        <p:nvSpPr>
          <p:cNvPr id="6" name="Oval 5"/>
          <p:cNvSpPr/>
          <p:nvPr/>
        </p:nvSpPr>
        <p:spPr bwMode="auto">
          <a:xfrm>
            <a:off x="7785100" y="752475"/>
            <a:ext cx="1574800" cy="1576388"/>
          </a:xfrm>
          <a:prstGeom prst="ellipse">
            <a:avLst/>
          </a:prstGeom>
          <a:solidFill>
            <a:schemeClr val="bg1">
              <a:lumMod val="95000"/>
              <a:lumOff val="5000"/>
            </a:schemeClr>
          </a:solidFill>
          <a:ln w="9525" cap="flat" cmpd="sng" algn="ctr">
            <a:solidFill>
              <a:schemeClr val="tx1"/>
            </a:solidFill>
            <a:prstDash val="solid"/>
            <a:round/>
            <a:headEnd type="none" w="med" len="med"/>
            <a:tailEnd type="none" w="med" len="med"/>
          </a:ln>
          <a:effectLst/>
          <a:extLst/>
        </p:spPr>
        <p:txBody>
          <a:bodyPr/>
          <a:lstStyle/>
          <a:p>
            <a:pPr>
              <a:defRPr/>
            </a:pPr>
            <a:endParaRPr lang="en-US">
              <a:latin typeface="Symbol" charset="0"/>
              <a:ea typeface="ＭＳ Ｐゴシック" charset="0"/>
              <a:cs typeface="ＭＳ Ｐゴシック" charset="0"/>
            </a:endParaRPr>
          </a:p>
        </p:txBody>
      </p:sp>
      <p:pic>
        <p:nvPicPr>
          <p:cNvPr id="7" name="Picture 4" descr="az_el_unt_fr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5895" y="713182"/>
            <a:ext cx="6281737"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bwMode="auto">
          <a:xfrm>
            <a:off x="7743825" y="1039813"/>
            <a:ext cx="1639888" cy="1517650"/>
          </a:xfrm>
          <a:prstGeom prst="rect">
            <a:avLst/>
          </a:prstGeom>
          <a:solidFill>
            <a:schemeClr val="tx1">
              <a:lumMod val="50000"/>
            </a:schemeClr>
          </a:solidFill>
          <a:ln w="9525" cap="flat" cmpd="sng" algn="ctr">
            <a:solidFill>
              <a:schemeClr val="tx1"/>
            </a:solidFill>
            <a:prstDash val="solid"/>
            <a:round/>
            <a:headEnd type="none" w="med" len="med"/>
            <a:tailEnd type="none" w="med" len="med"/>
          </a:ln>
          <a:effectLst/>
          <a:extLst/>
        </p:spPr>
        <p:txBody>
          <a:bodyPr/>
          <a:lstStyle/>
          <a:p>
            <a:pPr>
              <a:defRPr/>
            </a:pPr>
            <a:endParaRPr lang="en-US">
              <a:solidFill>
                <a:srgbClr val="000000"/>
              </a:solidFill>
              <a:latin typeface="Symbol" charset="0"/>
              <a:ea typeface="ＭＳ Ｐゴシック" charset="0"/>
              <a:cs typeface="ＭＳ Ｐゴシック" charset="0"/>
            </a:endParaRPr>
          </a:p>
        </p:txBody>
      </p:sp>
      <p:sp>
        <p:nvSpPr>
          <p:cNvPr id="9" name="Rectangle 8"/>
          <p:cNvSpPr/>
          <p:nvPr/>
        </p:nvSpPr>
        <p:spPr bwMode="auto">
          <a:xfrm>
            <a:off x="7588250" y="2568575"/>
            <a:ext cx="598488" cy="301625"/>
          </a:xfrm>
          <a:prstGeom prst="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a:lstStyle/>
          <a:p>
            <a:pPr>
              <a:defRPr/>
            </a:pPr>
            <a:endParaRPr lang="en-US">
              <a:solidFill>
                <a:srgbClr val="000000"/>
              </a:solidFill>
              <a:latin typeface="Symbol" charset="0"/>
              <a:ea typeface="ＭＳ Ｐゴシック" charset="0"/>
              <a:cs typeface="ＭＳ Ｐゴシック" charset="0"/>
            </a:endParaRPr>
          </a:p>
        </p:txBody>
      </p:sp>
      <p:sp>
        <p:nvSpPr>
          <p:cNvPr id="10" name="Rectangle 9"/>
          <p:cNvSpPr/>
          <p:nvPr/>
        </p:nvSpPr>
        <p:spPr bwMode="auto">
          <a:xfrm>
            <a:off x="7275513" y="2462213"/>
            <a:ext cx="307975" cy="476250"/>
          </a:xfrm>
          <a:prstGeom prst="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a:lstStyle/>
          <a:p>
            <a:pPr>
              <a:defRPr/>
            </a:pPr>
            <a:endParaRPr lang="en-US">
              <a:solidFill>
                <a:srgbClr val="000000"/>
              </a:solidFill>
              <a:latin typeface="Symbol" charset="0"/>
              <a:ea typeface="ＭＳ Ｐゴシック" charset="0"/>
              <a:cs typeface="ＭＳ Ｐゴシック" charset="0"/>
            </a:endParaRPr>
          </a:p>
        </p:txBody>
      </p:sp>
      <p:sp>
        <p:nvSpPr>
          <p:cNvPr id="11" name="Oval 18"/>
          <p:cNvSpPr>
            <a:spLocks noChangeArrowheads="1"/>
          </p:cNvSpPr>
          <p:nvPr/>
        </p:nvSpPr>
        <p:spPr bwMode="auto">
          <a:xfrm>
            <a:off x="9161463" y="2532063"/>
            <a:ext cx="209550" cy="185737"/>
          </a:xfrm>
          <a:prstGeom prst="ellipse">
            <a:avLst/>
          </a:prstGeom>
          <a:solidFill>
            <a:srgbClr val="FFFF00"/>
          </a:solidFill>
          <a:ln w="9525">
            <a:solidFill>
              <a:schemeClr val="tx1"/>
            </a:solidFill>
            <a:round/>
            <a:headEnd/>
            <a:tailEnd/>
          </a:ln>
        </p:spPr>
        <p:txBody>
          <a:bodyPr/>
          <a:lstStyle>
            <a:lvl1pPr>
              <a:defRPr sz="2400" b="1">
                <a:solidFill>
                  <a:schemeClr val="tx1"/>
                </a:solidFill>
                <a:latin typeface="Symbol" panose="05050102010706020507" pitchFamily="18" charset="2"/>
                <a:ea typeface="MS PGothic" panose="020B0600070205080204" pitchFamily="34" charset="-128"/>
              </a:defRPr>
            </a:lvl1pPr>
            <a:lvl2pPr marL="742950" indent="-285750">
              <a:defRPr sz="2400" b="1">
                <a:solidFill>
                  <a:schemeClr val="tx1"/>
                </a:solidFill>
                <a:latin typeface="Symbol" panose="05050102010706020507" pitchFamily="18" charset="2"/>
                <a:ea typeface="MS PGothic" panose="020B0600070205080204" pitchFamily="34" charset="-128"/>
              </a:defRPr>
            </a:lvl2pPr>
            <a:lvl3pPr marL="1143000" indent="-228600">
              <a:defRPr sz="2400" b="1">
                <a:solidFill>
                  <a:schemeClr val="tx1"/>
                </a:solidFill>
                <a:latin typeface="Symbol" panose="05050102010706020507" pitchFamily="18" charset="2"/>
                <a:ea typeface="MS PGothic" panose="020B0600070205080204" pitchFamily="34" charset="-128"/>
              </a:defRPr>
            </a:lvl3pPr>
            <a:lvl4pPr marL="1600200" indent="-228600">
              <a:defRPr sz="2400" b="1">
                <a:solidFill>
                  <a:schemeClr val="tx1"/>
                </a:solidFill>
                <a:latin typeface="Symbol" panose="05050102010706020507" pitchFamily="18" charset="2"/>
                <a:ea typeface="MS PGothic" panose="020B0600070205080204" pitchFamily="34" charset="-128"/>
              </a:defRPr>
            </a:lvl4pPr>
            <a:lvl5pPr marL="2057400" indent="-228600">
              <a:defRPr sz="2400" b="1">
                <a:solidFill>
                  <a:schemeClr val="tx1"/>
                </a:solidFill>
                <a:latin typeface="Symbol" panose="05050102010706020507" pitchFamily="18" charset="2"/>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Symbol" panose="05050102010706020507" pitchFamily="18" charset="2"/>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Symbol" panose="05050102010706020507" pitchFamily="18" charset="2"/>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Symbol" panose="05050102010706020507" pitchFamily="18" charset="2"/>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Symbol" panose="05050102010706020507" pitchFamily="18" charset="2"/>
                <a:ea typeface="MS PGothic" panose="020B0600070205080204" pitchFamily="34" charset="-128"/>
              </a:defRPr>
            </a:lvl9pPr>
          </a:lstStyle>
          <a:p>
            <a:endParaRPr lang="en-US" altLang="en-US">
              <a:solidFill>
                <a:srgbClr val="000000"/>
              </a:solidFill>
            </a:endParaRPr>
          </a:p>
        </p:txBody>
      </p:sp>
      <p:sp>
        <p:nvSpPr>
          <p:cNvPr id="12" name="Pie 18"/>
          <p:cNvSpPr/>
          <p:nvPr/>
        </p:nvSpPr>
        <p:spPr bwMode="auto">
          <a:xfrm>
            <a:off x="6338888" y="1635125"/>
            <a:ext cx="2185987" cy="2185988"/>
          </a:xfrm>
          <a:prstGeom prst="pie">
            <a:avLst>
              <a:gd name="adj1" fmla="val 4720061"/>
              <a:gd name="adj2" fmla="val 5400003"/>
            </a:avLst>
          </a:prstGeom>
          <a:solidFill>
            <a:srgbClr val="FF0000"/>
          </a:solidFill>
          <a:ln w="9525" cap="flat" cmpd="sng" algn="ctr">
            <a:solidFill>
              <a:schemeClr val="tx1"/>
            </a:solidFill>
            <a:prstDash val="solid"/>
            <a:round/>
            <a:headEnd type="none" w="med" len="med"/>
            <a:tailEnd type="none" w="med" len="med"/>
          </a:ln>
          <a:effectLst/>
          <a:extLst/>
        </p:spPr>
        <p:txBody>
          <a:bodyPr/>
          <a:lstStyle/>
          <a:p>
            <a:pPr>
              <a:defRPr/>
            </a:pPr>
            <a:endParaRPr lang="en-US">
              <a:latin typeface="Symbol" charset="0"/>
              <a:ea typeface="ＭＳ Ｐゴシック" charset="0"/>
              <a:cs typeface="ＭＳ Ｐゴシック" charset="0"/>
            </a:endParaRPr>
          </a:p>
        </p:txBody>
      </p:sp>
      <p:sp>
        <p:nvSpPr>
          <p:cNvPr id="13" name="TextBox 19"/>
          <p:cNvSpPr txBox="1">
            <a:spLocks noChangeArrowheads="1"/>
          </p:cNvSpPr>
          <p:nvPr/>
        </p:nvSpPr>
        <p:spPr bwMode="auto">
          <a:xfrm>
            <a:off x="7569200" y="3259138"/>
            <a:ext cx="1108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Symbol" panose="05050102010706020507" pitchFamily="18" charset="2"/>
                <a:ea typeface="MS PGothic" panose="020B0600070205080204" pitchFamily="34" charset="-128"/>
              </a:defRPr>
            </a:lvl1pPr>
            <a:lvl2pPr marL="742950" indent="-285750">
              <a:defRPr sz="2400" b="1">
                <a:solidFill>
                  <a:schemeClr val="tx1"/>
                </a:solidFill>
                <a:latin typeface="Symbol" panose="05050102010706020507" pitchFamily="18" charset="2"/>
                <a:ea typeface="MS PGothic" panose="020B0600070205080204" pitchFamily="34" charset="-128"/>
              </a:defRPr>
            </a:lvl2pPr>
            <a:lvl3pPr marL="1143000" indent="-228600">
              <a:defRPr sz="2400" b="1">
                <a:solidFill>
                  <a:schemeClr val="tx1"/>
                </a:solidFill>
                <a:latin typeface="Symbol" panose="05050102010706020507" pitchFamily="18" charset="2"/>
                <a:ea typeface="MS PGothic" panose="020B0600070205080204" pitchFamily="34" charset="-128"/>
              </a:defRPr>
            </a:lvl3pPr>
            <a:lvl4pPr marL="1600200" indent="-228600">
              <a:defRPr sz="2400" b="1">
                <a:solidFill>
                  <a:schemeClr val="tx1"/>
                </a:solidFill>
                <a:latin typeface="Symbol" panose="05050102010706020507" pitchFamily="18" charset="2"/>
                <a:ea typeface="MS PGothic" panose="020B0600070205080204" pitchFamily="34" charset="-128"/>
              </a:defRPr>
            </a:lvl4pPr>
            <a:lvl5pPr marL="2057400" indent="-228600">
              <a:defRPr sz="2400" b="1">
                <a:solidFill>
                  <a:schemeClr val="tx1"/>
                </a:solidFill>
                <a:latin typeface="Symbol" panose="05050102010706020507" pitchFamily="18" charset="2"/>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Symbol" panose="05050102010706020507" pitchFamily="18" charset="2"/>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Symbol" panose="05050102010706020507" pitchFamily="18" charset="2"/>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Symbol" panose="05050102010706020507" pitchFamily="18" charset="2"/>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Symbol" panose="05050102010706020507" pitchFamily="18" charset="2"/>
                <a:ea typeface="MS PGothic" panose="020B0600070205080204" pitchFamily="34" charset="-128"/>
              </a:defRPr>
            </a:lvl9pPr>
          </a:lstStyle>
          <a:p>
            <a:r>
              <a:rPr lang="en-US" altLang="en-US" sz="1800" b="0">
                <a:latin typeface="Arial" panose="020B0604020202020204" pitchFamily="34" charset="0"/>
                <a:cs typeface="Arial" panose="020B0604020202020204" pitchFamily="34" charset="0"/>
              </a:rPr>
              <a:t>~10°</a:t>
            </a:r>
          </a:p>
        </p:txBody>
      </p:sp>
      <p:sp>
        <p:nvSpPr>
          <p:cNvPr id="14" name="TextBox 22"/>
          <p:cNvSpPr txBox="1">
            <a:spLocks noChangeArrowheads="1"/>
          </p:cNvSpPr>
          <p:nvPr/>
        </p:nvSpPr>
        <p:spPr bwMode="auto">
          <a:xfrm>
            <a:off x="8794750" y="2765425"/>
            <a:ext cx="1108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Symbol" panose="05050102010706020507" pitchFamily="18" charset="2"/>
                <a:ea typeface="MS PGothic" panose="020B0600070205080204" pitchFamily="34" charset="-128"/>
              </a:defRPr>
            </a:lvl1pPr>
            <a:lvl2pPr marL="742950" indent="-285750">
              <a:defRPr sz="2400" b="1">
                <a:solidFill>
                  <a:schemeClr val="tx1"/>
                </a:solidFill>
                <a:latin typeface="Symbol" panose="05050102010706020507" pitchFamily="18" charset="2"/>
                <a:ea typeface="MS PGothic" panose="020B0600070205080204" pitchFamily="34" charset="-128"/>
              </a:defRPr>
            </a:lvl2pPr>
            <a:lvl3pPr marL="1143000" indent="-228600">
              <a:defRPr sz="2400" b="1">
                <a:solidFill>
                  <a:schemeClr val="tx1"/>
                </a:solidFill>
                <a:latin typeface="Symbol" panose="05050102010706020507" pitchFamily="18" charset="2"/>
                <a:ea typeface="MS PGothic" panose="020B0600070205080204" pitchFamily="34" charset="-128"/>
              </a:defRPr>
            </a:lvl3pPr>
            <a:lvl4pPr marL="1600200" indent="-228600">
              <a:defRPr sz="2400" b="1">
                <a:solidFill>
                  <a:schemeClr val="tx1"/>
                </a:solidFill>
                <a:latin typeface="Symbol" panose="05050102010706020507" pitchFamily="18" charset="2"/>
                <a:ea typeface="MS PGothic" panose="020B0600070205080204" pitchFamily="34" charset="-128"/>
              </a:defRPr>
            </a:lvl4pPr>
            <a:lvl5pPr marL="2057400" indent="-228600">
              <a:defRPr sz="2400" b="1">
                <a:solidFill>
                  <a:schemeClr val="tx1"/>
                </a:solidFill>
                <a:latin typeface="Symbol" panose="05050102010706020507" pitchFamily="18" charset="2"/>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Symbol" panose="05050102010706020507" pitchFamily="18" charset="2"/>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Symbol" panose="05050102010706020507" pitchFamily="18" charset="2"/>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Symbol" panose="05050102010706020507" pitchFamily="18" charset="2"/>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Symbol" panose="05050102010706020507" pitchFamily="18" charset="2"/>
                <a:ea typeface="MS PGothic" panose="020B0600070205080204" pitchFamily="34" charset="-128"/>
              </a:defRPr>
            </a:lvl9pPr>
          </a:lstStyle>
          <a:p>
            <a:r>
              <a:rPr lang="en-US" altLang="en-US" sz="1800" b="0">
                <a:latin typeface="Arial" panose="020B0604020202020204" pitchFamily="34" charset="0"/>
                <a:cs typeface="Arial" panose="020B0604020202020204" pitchFamily="34" charset="0"/>
              </a:rPr>
              <a:t>MARSIS</a:t>
            </a:r>
          </a:p>
        </p:txBody>
      </p:sp>
      <p:sp>
        <p:nvSpPr>
          <p:cNvPr id="15" name="Rectangle 14"/>
          <p:cNvSpPr/>
          <p:nvPr/>
        </p:nvSpPr>
        <p:spPr bwMode="auto">
          <a:xfrm>
            <a:off x="7685088" y="4308475"/>
            <a:ext cx="1639887" cy="1517650"/>
          </a:xfrm>
          <a:prstGeom prst="rect">
            <a:avLst/>
          </a:prstGeom>
          <a:solidFill>
            <a:schemeClr val="tx1">
              <a:lumMod val="50000"/>
            </a:schemeClr>
          </a:solidFill>
          <a:ln w="9525" cap="flat" cmpd="sng" algn="ctr">
            <a:solidFill>
              <a:schemeClr val="tx1"/>
            </a:solidFill>
            <a:prstDash val="solid"/>
            <a:round/>
            <a:headEnd type="none" w="med" len="med"/>
            <a:tailEnd type="none" w="med" len="med"/>
          </a:ln>
          <a:effectLst/>
          <a:extLst/>
        </p:spPr>
        <p:txBody>
          <a:bodyPr/>
          <a:lstStyle/>
          <a:p>
            <a:pPr>
              <a:defRPr/>
            </a:pPr>
            <a:endParaRPr lang="en-US">
              <a:solidFill>
                <a:srgbClr val="000000"/>
              </a:solidFill>
              <a:latin typeface="Symbol" charset="0"/>
              <a:ea typeface="ＭＳ Ｐゴシック" charset="0"/>
              <a:cs typeface="ＭＳ Ｐゴシック" charset="0"/>
            </a:endParaRPr>
          </a:p>
        </p:txBody>
      </p:sp>
      <p:sp>
        <p:nvSpPr>
          <p:cNvPr id="16" name="Moon 15"/>
          <p:cNvSpPr/>
          <p:nvPr/>
        </p:nvSpPr>
        <p:spPr bwMode="auto">
          <a:xfrm flipH="1">
            <a:off x="7350125" y="4162425"/>
            <a:ext cx="317500" cy="1211263"/>
          </a:xfrm>
          <a:prstGeom prst="moon">
            <a:avLst/>
          </a:prstGeom>
          <a:solidFill>
            <a:schemeClr val="bg1"/>
          </a:solidFill>
          <a:ln w="9525" cap="flat" cmpd="sng" algn="ctr">
            <a:solidFill>
              <a:schemeClr val="tx1"/>
            </a:solidFill>
            <a:prstDash val="solid"/>
            <a:round/>
            <a:headEnd type="none" w="med" len="med"/>
            <a:tailEnd type="none" w="med" len="med"/>
          </a:ln>
          <a:effectLst/>
          <a:extLst/>
        </p:spPr>
        <p:txBody>
          <a:bodyPr/>
          <a:lstStyle/>
          <a:p>
            <a:pPr>
              <a:defRPr/>
            </a:pPr>
            <a:endParaRPr lang="en-US">
              <a:latin typeface="Symbol" charset="0"/>
              <a:ea typeface="ＭＳ Ｐゴシック" charset="0"/>
              <a:cs typeface="ＭＳ Ｐゴシック" charset="0"/>
            </a:endParaRPr>
          </a:p>
        </p:txBody>
      </p:sp>
      <p:sp>
        <p:nvSpPr>
          <p:cNvPr id="17" name="Oval 16"/>
          <p:cNvSpPr/>
          <p:nvPr/>
        </p:nvSpPr>
        <p:spPr bwMode="auto">
          <a:xfrm>
            <a:off x="7878763" y="5667375"/>
            <a:ext cx="493712" cy="493713"/>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Symbol" charset="0"/>
              <a:ea typeface="ＭＳ Ｐゴシック" charset="0"/>
              <a:cs typeface="ＭＳ Ｐゴシック" charset="0"/>
            </a:endParaRPr>
          </a:p>
        </p:txBody>
      </p:sp>
      <p:sp>
        <p:nvSpPr>
          <p:cNvPr id="18" name="Can 26"/>
          <p:cNvSpPr/>
          <p:nvPr/>
        </p:nvSpPr>
        <p:spPr bwMode="auto">
          <a:xfrm rot="16200000">
            <a:off x="6230144" y="4287044"/>
            <a:ext cx="46037" cy="3146425"/>
          </a:xfrm>
          <a:prstGeom prst="can">
            <a:avLst/>
          </a:prstGeom>
          <a:solidFill>
            <a:srgbClr val="FFFF00"/>
          </a:solidFill>
          <a:ln w="9525" cap="flat" cmpd="sng" algn="ctr">
            <a:solidFill>
              <a:schemeClr val="tx1"/>
            </a:solidFill>
            <a:prstDash val="solid"/>
            <a:round/>
            <a:headEnd type="none" w="med" len="med"/>
            <a:tailEnd type="none" w="med" len="med"/>
          </a:ln>
          <a:effectLst/>
          <a:extLst/>
        </p:spPr>
        <p:txBody>
          <a:bodyPr/>
          <a:lstStyle/>
          <a:p>
            <a:pPr>
              <a:defRPr/>
            </a:pPr>
            <a:endParaRPr lang="en-US">
              <a:latin typeface="Symbol" charset="0"/>
              <a:ea typeface="ＭＳ Ｐゴシック" charset="0"/>
              <a:cs typeface="ＭＳ Ｐゴシック" charset="0"/>
            </a:endParaRPr>
          </a:p>
        </p:txBody>
      </p:sp>
      <p:sp>
        <p:nvSpPr>
          <p:cNvPr id="19" name="Can 27"/>
          <p:cNvSpPr/>
          <p:nvPr/>
        </p:nvSpPr>
        <p:spPr bwMode="auto">
          <a:xfrm rot="16200000">
            <a:off x="10651332" y="4287044"/>
            <a:ext cx="46037" cy="3146425"/>
          </a:xfrm>
          <a:prstGeom prst="can">
            <a:avLst/>
          </a:prstGeom>
          <a:solidFill>
            <a:srgbClr val="FFFF00"/>
          </a:solidFill>
          <a:ln w="9525" cap="flat" cmpd="sng" algn="ctr">
            <a:solidFill>
              <a:schemeClr val="tx1"/>
            </a:solidFill>
            <a:prstDash val="solid"/>
            <a:round/>
            <a:headEnd type="none" w="med" len="med"/>
            <a:tailEnd type="none" w="med" len="med"/>
          </a:ln>
          <a:effectLst/>
          <a:extLst/>
        </p:spPr>
        <p:txBody>
          <a:bodyPr/>
          <a:lstStyle/>
          <a:p>
            <a:pPr>
              <a:defRPr/>
            </a:pPr>
            <a:endParaRPr lang="en-US">
              <a:latin typeface="Symbol" charset="0"/>
              <a:ea typeface="ＭＳ Ｐゴシック" charset="0"/>
              <a:cs typeface="ＭＳ Ｐゴシック" charset="0"/>
            </a:endParaRPr>
          </a:p>
        </p:txBody>
      </p:sp>
      <p:sp>
        <p:nvSpPr>
          <p:cNvPr id="20" name="TextBox 28"/>
          <p:cNvSpPr txBox="1">
            <a:spLocks noChangeArrowheads="1"/>
          </p:cNvSpPr>
          <p:nvPr/>
        </p:nvSpPr>
        <p:spPr bwMode="auto">
          <a:xfrm>
            <a:off x="5759450" y="5890649"/>
            <a:ext cx="11096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Symbol" panose="05050102010706020507" pitchFamily="18" charset="2"/>
                <a:ea typeface="MS PGothic" panose="020B0600070205080204" pitchFamily="34" charset="-128"/>
              </a:defRPr>
            </a:lvl1pPr>
            <a:lvl2pPr marL="742950" indent="-285750">
              <a:defRPr sz="2400" b="1">
                <a:solidFill>
                  <a:schemeClr val="tx1"/>
                </a:solidFill>
                <a:latin typeface="Symbol" panose="05050102010706020507" pitchFamily="18" charset="2"/>
                <a:ea typeface="MS PGothic" panose="020B0600070205080204" pitchFamily="34" charset="-128"/>
              </a:defRPr>
            </a:lvl2pPr>
            <a:lvl3pPr marL="1143000" indent="-228600">
              <a:defRPr sz="2400" b="1">
                <a:solidFill>
                  <a:schemeClr val="tx1"/>
                </a:solidFill>
                <a:latin typeface="Symbol" panose="05050102010706020507" pitchFamily="18" charset="2"/>
                <a:ea typeface="MS PGothic" panose="020B0600070205080204" pitchFamily="34" charset="-128"/>
              </a:defRPr>
            </a:lvl3pPr>
            <a:lvl4pPr marL="1600200" indent="-228600">
              <a:defRPr sz="2400" b="1">
                <a:solidFill>
                  <a:schemeClr val="tx1"/>
                </a:solidFill>
                <a:latin typeface="Symbol" panose="05050102010706020507" pitchFamily="18" charset="2"/>
                <a:ea typeface="MS PGothic" panose="020B0600070205080204" pitchFamily="34" charset="-128"/>
              </a:defRPr>
            </a:lvl4pPr>
            <a:lvl5pPr marL="2057400" indent="-228600">
              <a:defRPr sz="2400" b="1">
                <a:solidFill>
                  <a:schemeClr val="tx1"/>
                </a:solidFill>
                <a:latin typeface="Symbol" panose="05050102010706020507" pitchFamily="18" charset="2"/>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Symbol" panose="05050102010706020507" pitchFamily="18" charset="2"/>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Symbol" panose="05050102010706020507" pitchFamily="18" charset="2"/>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Symbol" panose="05050102010706020507" pitchFamily="18" charset="2"/>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Symbol" panose="05050102010706020507" pitchFamily="18" charset="2"/>
                <a:ea typeface="MS PGothic" panose="020B0600070205080204" pitchFamily="34" charset="-128"/>
              </a:defRPr>
            </a:lvl9pPr>
          </a:lstStyle>
          <a:p>
            <a:r>
              <a:rPr lang="en-US" altLang="en-US" sz="1800" b="0" dirty="0">
                <a:latin typeface="Arial" panose="020B0604020202020204" pitchFamily="34" charset="0"/>
                <a:cs typeface="Arial" panose="020B0604020202020204" pitchFamily="34" charset="0"/>
              </a:rPr>
              <a:t>MARSIS</a:t>
            </a:r>
          </a:p>
        </p:txBody>
      </p:sp>
      <p:sp>
        <p:nvSpPr>
          <p:cNvPr id="21" name="TextBox 21"/>
          <p:cNvSpPr txBox="1">
            <a:spLocks noChangeArrowheads="1"/>
          </p:cNvSpPr>
          <p:nvPr/>
        </p:nvSpPr>
        <p:spPr bwMode="auto">
          <a:xfrm>
            <a:off x="8097838" y="5375275"/>
            <a:ext cx="1108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Symbol" panose="05050102010706020507" pitchFamily="18" charset="2"/>
                <a:ea typeface="MS PGothic" panose="020B0600070205080204" pitchFamily="34" charset="-128"/>
              </a:defRPr>
            </a:lvl1pPr>
            <a:lvl2pPr marL="742950" indent="-285750">
              <a:defRPr sz="2400" b="1">
                <a:solidFill>
                  <a:schemeClr val="tx1"/>
                </a:solidFill>
                <a:latin typeface="Symbol" panose="05050102010706020507" pitchFamily="18" charset="2"/>
                <a:ea typeface="MS PGothic" panose="020B0600070205080204" pitchFamily="34" charset="-128"/>
              </a:defRPr>
            </a:lvl2pPr>
            <a:lvl3pPr marL="1143000" indent="-228600">
              <a:defRPr sz="2400" b="1">
                <a:solidFill>
                  <a:schemeClr val="tx1"/>
                </a:solidFill>
                <a:latin typeface="Symbol" panose="05050102010706020507" pitchFamily="18" charset="2"/>
                <a:ea typeface="MS PGothic" panose="020B0600070205080204" pitchFamily="34" charset="-128"/>
              </a:defRPr>
            </a:lvl3pPr>
            <a:lvl4pPr marL="1600200" indent="-228600">
              <a:defRPr sz="2400" b="1">
                <a:solidFill>
                  <a:schemeClr val="tx1"/>
                </a:solidFill>
                <a:latin typeface="Symbol" panose="05050102010706020507" pitchFamily="18" charset="2"/>
                <a:ea typeface="MS PGothic" panose="020B0600070205080204" pitchFamily="34" charset="-128"/>
              </a:defRPr>
            </a:lvl4pPr>
            <a:lvl5pPr marL="2057400" indent="-228600">
              <a:defRPr sz="2400" b="1">
                <a:solidFill>
                  <a:schemeClr val="tx1"/>
                </a:solidFill>
                <a:latin typeface="Symbol" panose="05050102010706020507" pitchFamily="18" charset="2"/>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Symbol" panose="05050102010706020507" pitchFamily="18" charset="2"/>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Symbol" panose="05050102010706020507" pitchFamily="18" charset="2"/>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Symbol" panose="05050102010706020507" pitchFamily="18" charset="2"/>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Symbol" panose="05050102010706020507" pitchFamily="18" charset="2"/>
                <a:ea typeface="MS PGothic" panose="020B0600070205080204" pitchFamily="34" charset="-128"/>
              </a:defRPr>
            </a:lvl9pPr>
          </a:lstStyle>
          <a:p>
            <a:r>
              <a:rPr lang="en-US" altLang="en-US" sz="1800" b="0">
                <a:latin typeface="Arial" panose="020B0604020202020204" pitchFamily="34" charset="0"/>
                <a:cs typeface="Arial" panose="020B0604020202020204" pitchFamily="34" charset="0"/>
              </a:rPr>
              <a:t>IMA</a:t>
            </a:r>
          </a:p>
        </p:txBody>
      </p:sp>
      <p:sp>
        <p:nvSpPr>
          <p:cNvPr id="22" name="Pie 29"/>
          <p:cNvSpPr/>
          <p:nvPr/>
        </p:nvSpPr>
        <p:spPr bwMode="auto">
          <a:xfrm>
            <a:off x="7550150" y="5349875"/>
            <a:ext cx="1187450" cy="1187450"/>
          </a:xfrm>
          <a:prstGeom prst="pie">
            <a:avLst>
              <a:gd name="adj1" fmla="val 3610954"/>
              <a:gd name="adj2" fmla="val 10687949"/>
            </a:avLst>
          </a:prstGeom>
          <a:solidFill>
            <a:srgbClr val="FF0000"/>
          </a:solidFill>
          <a:ln w="9525" cap="flat" cmpd="sng" algn="ctr">
            <a:solidFill>
              <a:schemeClr val="tx1"/>
            </a:solidFill>
            <a:prstDash val="solid"/>
            <a:round/>
            <a:headEnd type="none" w="med" len="med"/>
            <a:tailEnd type="none" w="med" len="med"/>
          </a:ln>
          <a:effectLst/>
          <a:extLst/>
        </p:spPr>
        <p:txBody>
          <a:bodyPr/>
          <a:lstStyle/>
          <a:p>
            <a:pPr>
              <a:defRPr/>
            </a:pPr>
            <a:endParaRPr lang="en-US">
              <a:latin typeface="Symbol" charset="0"/>
              <a:ea typeface="ＭＳ Ｐゴシック" charset="0"/>
              <a:cs typeface="ＭＳ Ｐゴシック" charset="0"/>
            </a:endParaRPr>
          </a:p>
        </p:txBody>
      </p:sp>
      <p:sp>
        <p:nvSpPr>
          <p:cNvPr id="23" name="TextBox 30"/>
          <p:cNvSpPr txBox="1">
            <a:spLocks noChangeArrowheads="1"/>
          </p:cNvSpPr>
          <p:nvPr/>
        </p:nvSpPr>
        <p:spPr bwMode="auto">
          <a:xfrm>
            <a:off x="7156450" y="2035175"/>
            <a:ext cx="1108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Symbol" panose="05050102010706020507" pitchFamily="18" charset="2"/>
                <a:ea typeface="MS PGothic" panose="020B0600070205080204" pitchFamily="34" charset="-128"/>
              </a:defRPr>
            </a:lvl1pPr>
            <a:lvl2pPr marL="742950" indent="-285750">
              <a:defRPr sz="2400" b="1">
                <a:solidFill>
                  <a:schemeClr val="tx1"/>
                </a:solidFill>
                <a:latin typeface="Symbol" panose="05050102010706020507" pitchFamily="18" charset="2"/>
                <a:ea typeface="MS PGothic" panose="020B0600070205080204" pitchFamily="34" charset="-128"/>
              </a:defRPr>
            </a:lvl2pPr>
            <a:lvl3pPr marL="1143000" indent="-228600">
              <a:defRPr sz="2400" b="1">
                <a:solidFill>
                  <a:schemeClr val="tx1"/>
                </a:solidFill>
                <a:latin typeface="Symbol" panose="05050102010706020507" pitchFamily="18" charset="2"/>
                <a:ea typeface="MS PGothic" panose="020B0600070205080204" pitchFamily="34" charset="-128"/>
              </a:defRPr>
            </a:lvl3pPr>
            <a:lvl4pPr marL="1600200" indent="-228600">
              <a:defRPr sz="2400" b="1">
                <a:solidFill>
                  <a:schemeClr val="tx1"/>
                </a:solidFill>
                <a:latin typeface="Symbol" panose="05050102010706020507" pitchFamily="18" charset="2"/>
                <a:ea typeface="MS PGothic" panose="020B0600070205080204" pitchFamily="34" charset="-128"/>
              </a:defRPr>
            </a:lvl4pPr>
            <a:lvl5pPr marL="2057400" indent="-228600">
              <a:defRPr sz="2400" b="1">
                <a:solidFill>
                  <a:schemeClr val="tx1"/>
                </a:solidFill>
                <a:latin typeface="Symbol" panose="05050102010706020507" pitchFamily="18" charset="2"/>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Symbol" panose="05050102010706020507" pitchFamily="18" charset="2"/>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Symbol" panose="05050102010706020507" pitchFamily="18" charset="2"/>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Symbol" panose="05050102010706020507" pitchFamily="18" charset="2"/>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Symbol" panose="05050102010706020507" pitchFamily="18" charset="2"/>
                <a:ea typeface="MS PGothic" panose="020B0600070205080204" pitchFamily="34" charset="-128"/>
              </a:defRPr>
            </a:lvl9pPr>
          </a:lstStyle>
          <a:p>
            <a:r>
              <a:rPr lang="en-US" altLang="en-US" sz="1800" b="0">
                <a:latin typeface="Arial" panose="020B0604020202020204" pitchFamily="34" charset="0"/>
                <a:cs typeface="Arial" panose="020B0604020202020204" pitchFamily="34" charset="0"/>
              </a:rPr>
              <a:t>IMA</a:t>
            </a:r>
          </a:p>
        </p:txBody>
      </p:sp>
      <p:sp>
        <p:nvSpPr>
          <p:cNvPr id="24" name="TextBox 31"/>
          <p:cNvSpPr txBox="1">
            <a:spLocks noChangeArrowheads="1"/>
          </p:cNvSpPr>
          <p:nvPr/>
        </p:nvSpPr>
        <p:spPr bwMode="auto">
          <a:xfrm>
            <a:off x="8391525" y="6056313"/>
            <a:ext cx="1108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Symbol" panose="05050102010706020507" pitchFamily="18" charset="2"/>
                <a:ea typeface="MS PGothic" panose="020B0600070205080204" pitchFamily="34" charset="-128"/>
              </a:defRPr>
            </a:lvl1pPr>
            <a:lvl2pPr marL="742950" indent="-285750">
              <a:defRPr sz="2400" b="1">
                <a:solidFill>
                  <a:schemeClr val="tx1"/>
                </a:solidFill>
                <a:latin typeface="Symbol" panose="05050102010706020507" pitchFamily="18" charset="2"/>
                <a:ea typeface="MS PGothic" panose="020B0600070205080204" pitchFamily="34" charset="-128"/>
              </a:defRPr>
            </a:lvl2pPr>
            <a:lvl3pPr marL="1143000" indent="-228600">
              <a:defRPr sz="2400" b="1">
                <a:solidFill>
                  <a:schemeClr val="tx1"/>
                </a:solidFill>
                <a:latin typeface="Symbol" panose="05050102010706020507" pitchFamily="18" charset="2"/>
                <a:ea typeface="MS PGothic" panose="020B0600070205080204" pitchFamily="34" charset="-128"/>
              </a:defRPr>
            </a:lvl3pPr>
            <a:lvl4pPr marL="1600200" indent="-228600">
              <a:defRPr sz="2400" b="1">
                <a:solidFill>
                  <a:schemeClr val="tx1"/>
                </a:solidFill>
                <a:latin typeface="Symbol" panose="05050102010706020507" pitchFamily="18" charset="2"/>
                <a:ea typeface="MS PGothic" panose="020B0600070205080204" pitchFamily="34" charset="-128"/>
              </a:defRPr>
            </a:lvl4pPr>
            <a:lvl5pPr marL="2057400" indent="-228600">
              <a:defRPr sz="2400" b="1">
                <a:solidFill>
                  <a:schemeClr val="tx1"/>
                </a:solidFill>
                <a:latin typeface="Symbol" panose="05050102010706020507" pitchFamily="18" charset="2"/>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Symbol" panose="05050102010706020507" pitchFamily="18" charset="2"/>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Symbol" panose="05050102010706020507" pitchFamily="18" charset="2"/>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Symbol" panose="05050102010706020507" pitchFamily="18" charset="2"/>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Symbol" panose="05050102010706020507" pitchFamily="18" charset="2"/>
                <a:ea typeface="MS PGothic" panose="020B0600070205080204" pitchFamily="34" charset="-128"/>
              </a:defRPr>
            </a:lvl9pPr>
          </a:lstStyle>
          <a:p>
            <a:r>
              <a:rPr lang="en-US" altLang="en-US" sz="1800" b="0">
                <a:latin typeface="Arial" panose="020B0604020202020204" pitchFamily="34" charset="0"/>
                <a:cs typeface="Arial" panose="020B0604020202020204" pitchFamily="34" charset="0"/>
              </a:rPr>
              <a:t>~120°</a:t>
            </a:r>
          </a:p>
        </p:txBody>
      </p:sp>
      <p:cxnSp>
        <p:nvCxnSpPr>
          <p:cNvPr id="25" name="Straight Arrow Connector 24"/>
          <p:cNvCxnSpPr/>
          <p:nvPr/>
        </p:nvCxnSpPr>
        <p:spPr bwMode="auto">
          <a:xfrm flipH="1" flipV="1">
            <a:off x="7502525" y="3527425"/>
            <a:ext cx="106363" cy="565150"/>
          </a:xfrm>
          <a:prstGeom prst="straightConnector1">
            <a:avLst/>
          </a:prstGeom>
          <a:solidFill>
            <a:schemeClr val="accent1"/>
          </a:solidFill>
          <a:ln w="38100"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6" name="Straight Arrow Connector 25"/>
          <p:cNvCxnSpPr/>
          <p:nvPr/>
        </p:nvCxnSpPr>
        <p:spPr bwMode="auto">
          <a:xfrm flipV="1">
            <a:off x="7678738" y="6161088"/>
            <a:ext cx="306387" cy="517525"/>
          </a:xfrm>
          <a:prstGeom prst="straightConnector1">
            <a:avLst/>
          </a:prstGeom>
          <a:solidFill>
            <a:schemeClr val="accent1"/>
          </a:solidFill>
          <a:ln w="38100"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27" name="Content Placeholder 2"/>
          <p:cNvSpPr txBox="1">
            <a:spLocks/>
          </p:cNvSpPr>
          <p:nvPr/>
        </p:nvSpPr>
        <p:spPr>
          <a:xfrm>
            <a:off x="457200" y="5584825"/>
            <a:ext cx="4001512" cy="1188209"/>
          </a:xfrm>
          <a:prstGeom prst="rect">
            <a:avLst/>
          </a:prstGeom>
        </p:spPr>
        <p:txBody>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nSpc>
                <a:spcPct val="100000"/>
              </a:lnSpc>
              <a:spcBef>
                <a:spcPts val="600"/>
              </a:spcBef>
              <a:buFont typeface="Arial" charset="0"/>
              <a:buChar char="•"/>
              <a:defRPr/>
            </a:pPr>
            <a:r>
              <a:rPr lang="en-US" dirty="0"/>
              <a:t>Narrow over elevation beams</a:t>
            </a:r>
          </a:p>
          <a:p>
            <a:pPr>
              <a:lnSpc>
                <a:spcPct val="100000"/>
              </a:lnSpc>
              <a:spcBef>
                <a:spcPts val="600"/>
              </a:spcBef>
              <a:buFont typeface="Arial" charset="0"/>
              <a:buChar char="•"/>
              <a:defRPr/>
            </a:pPr>
            <a:r>
              <a:rPr lang="en-US" dirty="0"/>
              <a:t>Aligned with MARSIS dipole?</a:t>
            </a:r>
          </a:p>
          <a:p>
            <a:pPr>
              <a:lnSpc>
                <a:spcPct val="100000"/>
              </a:lnSpc>
              <a:spcBef>
                <a:spcPts val="600"/>
              </a:spcBef>
              <a:buFont typeface="Arial" charset="0"/>
              <a:buChar char="•"/>
              <a:defRPr/>
            </a:pPr>
            <a:r>
              <a:rPr lang="en-US" dirty="0"/>
              <a:t>Asymmetric?</a:t>
            </a:r>
          </a:p>
          <a:p>
            <a:pPr>
              <a:buFont typeface="Arial" charset="0"/>
              <a:buChar char="•"/>
              <a:defRPr/>
            </a:pPr>
            <a:endParaRPr lang="en-US" dirty="0">
              <a:solidFill>
                <a:srgbClr val="000000"/>
              </a:solidFill>
            </a:endParaRPr>
          </a:p>
        </p:txBody>
      </p:sp>
    </p:spTree>
    <p:extLst>
      <p:ext uri="{BB962C8B-B14F-4D97-AF65-F5344CB8AC3E}">
        <p14:creationId xmlns:p14="http://schemas.microsoft.com/office/powerpoint/2010/main" val="1154580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Observations</a:t>
            </a:r>
          </a:p>
        </p:txBody>
      </p:sp>
      <p:sp>
        <p:nvSpPr>
          <p:cNvPr id="3" name="Content Placeholder 2"/>
          <p:cNvSpPr>
            <a:spLocks noGrp="1"/>
          </p:cNvSpPr>
          <p:nvPr>
            <p:ph sz="half" idx="1"/>
          </p:nvPr>
        </p:nvSpPr>
        <p:spPr>
          <a:xfrm>
            <a:off x="598811" y="1691513"/>
            <a:ext cx="5251056" cy="4660736"/>
          </a:xfrm>
        </p:spPr>
        <p:txBody>
          <a:bodyPr>
            <a:normAutofit/>
          </a:bodyPr>
          <a:lstStyle/>
          <a:p>
            <a:r>
              <a:rPr lang="en-US" altLang="en-US" dirty="0"/>
              <a:t>Accelerated ions observed when MARSIS transmits at frequencies close to </a:t>
            </a:r>
            <a:r>
              <a:rPr lang="en-US" altLang="en-US" i="1" dirty="0" err="1">
                <a:latin typeface="Arial" panose="020B0604020202020204" pitchFamily="34" charset="0"/>
                <a:cs typeface="Arial" panose="020B0604020202020204" pitchFamily="34" charset="0"/>
              </a:rPr>
              <a:t>f</a:t>
            </a:r>
            <a:r>
              <a:rPr lang="en-US" altLang="en-US" i="1" baseline="-25000" dirty="0" err="1"/>
              <a:t>pe</a:t>
            </a:r>
            <a:r>
              <a:rPr lang="en-US" altLang="en-US" dirty="0"/>
              <a:t> </a:t>
            </a:r>
          </a:p>
          <a:p>
            <a:r>
              <a:rPr lang="en-US" altLang="en-US" dirty="0"/>
              <a:t>Typical energy 100 – 500 eV. Always below 800 eV</a:t>
            </a:r>
          </a:p>
          <a:p>
            <a:r>
              <a:rPr lang="en-US" altLang="en-US" dirty="0"/>
              <a:t>Highly anisotropic angular distribution</a:t>
            </a:r>
          </a:p>
          <a:p>
            <a:r>
              <a:rPr lang="en-US" altLang="en-US" dirty="0"/>
              <a:t>Accelerated electrons observed very rare. Not observed simultaneously with ions. Gyrating electrons detected by MARSIS (</a:t>
            </a:r>
            <a:r>
              <a:rPr lang="en-US" altLang="en-US" i="1" dirty="0" err="1"/>
              <a:t>Gurnett</a:t>
            </a:r>
            <a:r>
              <a:rPr lang="en-US" altLang="en-US" i="1" dirty="0"/>
              <a:t> et al., 2005)?</a:t>
            </a:r>
          </a:p>
          <a:p>
            <a:r>
              <a:rPr lang="en-US" altLang="en-US" dirty="0"/>
              <a:t>Possibility for active experiments?</a:t>
            </a:r>
          </a:p>
        </p:txBody>
      </p:sp>
      <p:pic>
        <p:nvPicPr>
          <p:cNvPr id="6" name="Content Placeholder 5"/>
          <p:cNvPicPr>
            <a:picLocks noGrp="1" noChangeAspect="1"/>
          </p:cNvPicPr>
          <p:nvPr>
            <p:ph sz="half" idx="2"/>
          </p:nvPr>
        </p:nvPicPr>
        <p:blipFill>
          <a:blip r:embed="rId2"/>
          <a:stretch>
            <a:fillRect/>
          </a:stretch>
        </p:blipFill>
        <p:spPr>
          <a:xfrm>
            <a:off x="6019799" y="1691512"/>
            <a:ext cx="5921415" cy="4927773"/>
          </a:xfrm>
        </p:spPr>
      </p:pic>
    </p:spTree>
    <p:extLst>
      <p:ext uri="{BB962C8B-B14F-4D97-AF65-F5344CB8AC3E}">
        <p14:creationId xmlns:p14="http://schemas.microsoft.com/office/powerpoint/2010/main" val="1756081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696" y="609600"/>
            <a:ext cx="3932237" cy="879335"/>
          </a:xfrm>
        </p:spPr>
        <p:txBody>
          <a:bodyPr/>
          <a:lstStyle/>
          <a:p>
            <a:r>
              <a:rPr lang="en-US" dirty="0"/>
              <a:t>Parallel B-field EFFECTS</a:t>
            </a:r>
          </a:p>
        </p:txBody>
      </p:sp>
      <p:pic>
        <p:nvPicPr>
          <p:cNvPr id="6" name="Content Placeholder 5"/>
          <p:cNvPicPr>
            <a:picLocks noGrp="1" noChangeAspect="1"/>
          </p:cNvPicPr>
          <p:nvPr>
            <p:ph idx="1"/>
          </p:nvPr>
        </p:nvPicPr>
        <p:blipFill>
          <a:blip r:embed="rId2"/>
          <a:stretch>
            <a:fillRect/>
          </a:stretch>
        </p:blipFill>
        <p:spPr>
          <a:xfrm>
            <a:off x="4388066" y="609599"/>
            <a:ext cx="7595111" cy="6042053"/>
          </a:xfrm>
        </p:spPr>
      </p:pic>
      <p:sp>
        <p:nvSpPr>
          <p:cNvPr id="4" name="Text Placeholder 3"/>
          <p:cNvSpPr>
            <a:spLocks noGrp="1"/>
          </p:cNvSpPr>
          <p:nvPr>
            <p:ph type="body" sz="half" idx="2"/>
          </p:nvPr>
        </p:nvSpPr>
        <p:spPr>
          <a:xfrm>
            <a:off x="145657" y="1691234"/>
            <a:ext cx="4129277" cy="4701474"/>
          </a:xfrm>
        </p:spPr>
        <p:txBody>
          <a:bodyPr>
            <a:noAutofit/>
          </a:bodyPr>
          <a:lstStyle/>
          <a:p>
            <a:pPr marL="285750" indent="-285750" algn="l">
              <a:buFont typeface="Arial" panose="020B0604020202020204" pitchFamily="34" charset="0"/>
              <a:buChar char="•"/>
            </a:pPr>
            <a:r>
              <a:rPr lang="en-US" sz="1800" dirty="0"/>
              <a:t>MAVEN observes strong magnetic oscillations in this time frame, coincident with strong wavelike behavior in SWIA ions (A) and SWEA electrons (D)</a:t>
            </a:r>
          </a:p>
          <a:p>
            <a:pPr marL="285750" indent="-285750" algn="l">
              <a:buFont typeface="Arial" panose="020B0604020202020204" pitchFamily="34" charset="0"/>
              <a:buChar char="•"/>
            </a:pPr>
            <a:r>
              <a:rPr lang="en-US" sz="1800" dirty="0"/>
              <a:t>Period from 19:10-19:40 UT is while MAVEN is in the magneto-sheath.  Same for 20:45-21:00 UT.</a:t>
            </a:r>
          </a:p>
          <a:p>
            <a:pPr marL="285750" indent="-285750" algn="l">
              <a:buFont typeface="Arial" panose="020B0604020202020204" pitchFamily="34" charset="0"/>
              <a:buChar char="•"/>
            </a:pPr>
            <a:r>
              <a:rPr lang="en-US" sz="1800" dirty="0"/>
              <a:t>Low freq. waves near periapsis.  May be due to Rayleigh-Taylor instability at ionospheric altitudes [</a:t>
            </a:r>
            <a:r>
              <a:rPr lang="en-US" sz="1800" i="1" dirty="0"/>
              <a:t>Fowler et al</a:t>
            </a:r>
            <a:r>
              <a:rPr lang="en-US" sz="1800" dirty="0"/>
              <a:t>, 2016]</a:t>
            </a:r>
          </a:p>
        </p:txBody>
      </p:sp>
    </p:spTree>
    <p:extLst>
      <p:ext uri="{BB962C8B-B14F-4D97-AF65-F5344CB8AC3E}">
        <p14:creationId xmlns:p14="http://schemas.microsoft.com/office/powerpoint/2010/main" val="3574747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34008" y="609600"/>
            <a:ext cx="3932237" cy="1340581"/>
          </a:xfrm>
        </p:spPr>
        <p:txBody>
          <a:bodyPr/>
          <a:lstStyle/>
          <a:p>
            <a:r>
              <a:rPr lang="en-US" dirty="0"/>
              <a:t>MARSIS OBSERVES A DISTURBED IONOSPHERE</a:t>
            </a:r>
          </a:p>
        </p:txBody>
      </p:sp>
      <p:pic>
        <p:nvPicPr>
          <p:cNvPr id="8" name="Content Placeholder 7"/>
          <p:cNvPicPr>
            <a:picLocks noGrp="1" noChangeAspect="1"/>
          </p:cNvPicPr>
          <p:nvPr>
            <p:ph idx="1"/>
          </p:nvPr>
        </p:nvPicPr>
        <p:blipFill>
          <a:blip r:embed="rId2"/>
          <a:stretch>
            <a:fillRect/>
          </a:stretch>
        </p:blipFill>
        <p:spPr>
          <a:xfrm>
            <a:off x="5078413" y="611955"/>
            <a:ext cx="6689133" cy="5594635"/>
          </a:xfrm>
        </p:spPr>
      </p:pic>
      <p:sp>
        <p:nvSpPr>
          <p:cNvPr id="6" name="Text Placeholder 5"/>
          <p:cNvSpPr>
            <a:spLocks noGrp="1"/>
          </p:cNvSpPr>
          <p:nvPr>
            <p:ph type="body" sz="half" idx="2"/>
          </p:nvPr>
        </p:nvSpPr>
        <p:spPr>
          <a:xfrm>
            <a:off x="364142" y="2112022"/>
            <a:ext cx="4280686" cy="4304962"/>
          </a:xfrm>
        </p:spPr>
        <p:txBody>
          <a:bodyPr>
            <a:noAutofit/>
          </a:bodyPr>
          <a:lstStyle/>
          <a:p>
            <a:pPr marL="285750" indent="-285750" algn="l">
              <a:buFont typeface="Arial" panose="020B0604020202020204" pitchFamily="34" charset="0"/>
              <a:buChar char="•"/>
            </a:pPr>
            <a:r>
              <a:rPr lang="en-US" sz="1800" dirty="0"/>
              <a:t>MARSIS radargram from coinciding orbit, from 20:19-20:30 UT, averaged over frequencies from 2.99-3.2 </a:t>
            </a:r>
            <a:r>
              <a:rPr lang="en-US" sz="1800" dirty="0" err="1"/>
              <a:t>MHz.</a:t>
            </a:r>
            <a:endParaRPr lang="en-US" sz="1800" dirty="0"/>
          </a:p>
          <a:p>
            <a:pPr marL="285750" indent="-285750" algn="l">
              <a:buFont typeface="Arial" panose="020B0604020202020204" pitchFamily="34" charset="0"/>
              <a:buChar char="•"/>
            </a:pPr>
            <a:r>
              <a:rPr lang="en-US" sz="1800" dirty="0"/>
              <a:t>Two atypical features:</a:t>
            </a:r>
          </a:p>
          <a:p>
            <a:pPr marL="285750" indent="-285750" algn="l">
              <a:buFont typeface="Arial" panose="020B0604020202020204" pitchFamily="34" charset="0"/>
              <a:buChar char="•"/>
            </a:pPr>
            <a:r>
              <a:rPr lang="en-US" sz="1800" dirty="0"/>
              <a:t>(1) – as MEX exits a region of moderate crustal fields, the surface and ionosphere reflections coincide</a:t>
            </a:r>
          </a:p>
          <a:p>
            <a:pPr marL="285750" indent="-285750" algn="l">
              <a:buFont typeface="Arial" panose="020B0604020202020204" pitchFamily="34" charset="0"/>
              <a:buChar char="•"/>
            </a:pPr>
            <a:r>
              <a:rPr lang="en-US" sz="1800" dirty="0"/>
              <a:t>(2) – continuing to travel southward, ionosphere rises steadily in apparent altitude, then abruptly becomes highly disturbed</a:t>
            </a:r>
          </a:p>
          <a:p>
            <a:pPr marL="285750" indent="-285750" algn="l">
              <a:buFont typeface="Arial" panose="020B0604020202020204" pitchFamily="34" charset="0"/>
              <a:buChar char="•"/>
            </a:pPr>
            <a:endParaRPr lang="en-US" dirty="0"/>
          </a:p>
        </p:txBody>
      </p:sp>
    </p:spTree>
    <p:extLst>
      <p:ext uri="{BB962C8B-B14F-4D97-AF65-F5344CB8AC3E}">
        <p14:creationId xmlns:p14="http://schemas.microsoft.com/office/powerpoint/2010/main" val="36566373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272" y="609600"/>
            <a:ext cx="3932237" cy="1801827"/>
          </a:xfrm>
        </p:spPr>
        <p:txBody>
          <a:bodyPr/>
          <a:lstStyle/>
          <a:p>
            <a:r>
              <a:rPr lang="en-US" dirty="0"/>
              <a:t>Connected ionospheric and surface reflections</a:t>
            </a:r>
          </a:p>
        </p:txBody>
      </p:sp>
      <p:pic>
        <p:nvPicPr>
          <p:cNvPr id="6" name="Content Placeholder 5"/>
          <p:cNvPicPr>
            <a:picLocks noGrp="1" noChangeAspect="1"/>
          </p:cNvPicPr>
          <p:nvPr>
            <p:ph idx="1"/>
          </p:nvPr>
        </p:nvPicPr>
        <p:blipFill>
          <a:blip r:embed="rId2"/>
          <a:stretch>
            <a:fillRect/>
          </a:stretch>
        </p:blipFill>
        <p:spPr>
          <a:xfrm>
            <a:off x="4660112" y="1028354"/>
            <a:ext cx="7303470" cy="4992121"/>
          </a:xfrm>
        </p:spPr>
      </p:pic>
      <p:sp>
        <p:nvSpPr>
          <p:cNvPr id="4" name="Text Placeholder 3"/>
          <p:cNvSpPr>
            <a:spLocks noGrp="1"/>
          </p:cNvSpPr>
          <p:nvPr>
            <p:ph type="body" sz="half" idx="2"/>
          </p:nvPr>
        </p:nvSpPr>
        <p:spPr>
          <a:xfrm>
            <a:off x="569272" y="2686556"/>
            <a:ext cx="3932237" cy="3722336"/>
          </a:xfrm>
        </p:spPr>
        <p:txBody>
          <a:bodyPr>
            <a:normAutofit/>
          </a:bodyPr>
          <a:lstStyle/>
          <a:p>
            <a:pPr marL="285750" indent="-285750" algn="l">
              <a:buFont typeface="Arial" panose="020B0604020202020204" pitchFamily="34" charset="0"/>
              <a:buChar char="•"/>
            </a:pPr>
            <a:r>
              <a:rPr lang="en-US" sz="1800" dirty="0"/>
              <a:t>Six consecutive </a:t>
            </a:r>
            <a:r>
              <a:rPr lang="en-US" sz="1800" dirty="0" err="1"/>
              <a:t>ionograms</a:t>
            </a:r>
            <a:r>
              <a:rPr lang="en-US" sz="1800" dirty="0"/>
              <a:t> from the previously discussed orbit, from 20:21:26-20:22:04 UT.</a:t>
            </a:r>
          </a:p>
          <a:p>
            <a:pPr marL="285750" indent="-285750" algn="l">
              <a:buFont typeface="Arial" panose="020B0604020202020204" pitchFamily="34" charset="0"/>
              <a:buChar char="•"/>
            </a:pPr>
            <a:r>
              <a:rPr lang="en-US" sz="1800" dirty="0"/>
              <a:t>Ionosphere appears to approach the planetary surface without the typical cusp-like falloff, connecting the two reflections smoothly.</a:t>
            </a:r>
          </a:p>
          <a:p>
            <a:pPr marL="285750" indent="-285750" algn="l">
              <a:buFont typeface="Arial" panose="020B0604020202020204" pitchFamily="34" charset="0"/>
              <a:buChar char="•"/>
            </a:pPr>
            <a:r>
              <a:rPr lang="en-US" sz="1800" dirty="0"/>
              <a:t>Possible low-altitude plasma?</a:t>
            </a:r>
          </a:p>
        </p:txBody>
      </p:sp>
    </p:spTree>
    <p:extLst>
      <p:ext uri="{BB962C8B-B14F-4D97-AF65-F5344CB8AC3E}">
        <p14:creationId xmlns:p14="http://schemas.microsoft.com/office/powerpoint/2010/main" val="3012624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Personnel Changes</a:t>
            </a:r>
          </a:p>
        </p:txBody>
      </p:sp>
      <p:sp>
        <p:nvSpPr>
          <p:cNvPr id="17" name="Content Placeholder 16"/>
          <p:cNvSpPr>
            <a:spLocks noGrp="1"/>
          </p:cNvSpPr>
          <p:nvPr>
            <p:ph sz="half" idx="1"/>
          </p:nvPr>
        </p:nvSpPr>
        <p:spPr/>
        <p:txBody>
          <a:bodyPr/>
          <a:lstStyle/>
          <a:p>
            <a:pPr marL="0" indent="0" algn="ctr">
              <a:lnSpc>
                <a:spcPct val="100000"/>
              </a:lnSpc>
              <a:spcBef>
                <a:spcPts val="0"/>
              </a:spcBef>
              <a:buNone/>
            </a:pPr>
            <a:r>
              <a:rPr lang="en-US" sz="2800" b="1" u="sng" dirty="0"/>
              <a:t>2016</a:t>
            </a:r>
          </a:p>
          <a:p>
            <a:r>
              <a:rPr lang="en-US" dirty="0"/>
              <a:t>Co-Investigator	Don </a:t>
            </a:r>
            <a:r>
              <a:rPr lang="en-US" dirty="0" err="1"/>
              <a:t>Gurnett</a:t>
            </a:r>
            <a:endParaRPr lang="en-US" dirty="0"/>
          </a:p>
          <a:p>
            <a:pPr lvl="1"/>
            <a:endParaRPr lang="en-US" dirty="0"/>
          </a:p>
          <a:p>
            <a:r>
              <a:rPr lang="en-US" dirty="0"/>
              <a:t>Project Manager	David Morgan</a:t>
            </a:r>
          </a:p>
          <a:p>
            <a:pPr lvl="1"/>
            <a:r>
              <a:rPr lang="en-US" b="1" i="1" dirty="0"/>
              <a:t>Retired 1/2017</a:t>
            </a:r>
          </a:p>
          <a:p>
            <a:r>
              <a:rPr lang="en-US" dirty="0"/>
              <a:t>Research Scientist	</a:t>
            </a:r>
            <a:r>
              <a:rPr lang="en-US" dirty="0" err="1"/>
              <a:t>Firdevs</a:t>
            </a:r>
            <a:r>
              <a:rPr lang="en-US" dirty="0"/>
              <a:t> </a:t>
            </a:r>
            <a:r>
              <a:rPr lang="en-US" dirty="0" err="1"/>
              <a:t>Duru</a:t>
            </a:r>
            <a:endParaRPr lang="en-US" dirty="0"/>
          </a:p>
          <a:p>
            <a:pPr lvl="1"/>
            <a:r>
              <a:rPr lang="en-US" b="1" i="1" dirty="0"/>
              <a:t>Coe College Faculty 8/2016</a:t>
            </a:r>
          </a:p>
          <a:p>
            <a:r>
              <a:rPr lang="en-US" dirty="0"/>
              <a:t>Postdoc		Andy Kopf</a:t>
            </a:r>
          </a:p>
        </p:txBody>
      </p:sp>
      <p:sp>
        <p:nvSpPr>
          <p:cNvPr id="18" name="Content Placeholder 17"/>
          <p:cNvSpPr>
            <a:spLocks noGrp="1"/>
          </p:cNvSpPr>
          <p:nvPr>
            <p:ph sz="half" idx="2"/>
          </p:nvPr>
        </p:nvSpPr>
        <p:spPr>
          <a:xfrm>
            <a:off x="6343335" y="2088319"/>
            <a:ext cx="5094154" cy="3702881"/>
          </a:xfrm>
        </p:spPr>
        <p:txBody>
          <a:bodyPr/>
          <a:lstStyle/>
          <a:p>
            <a:pPr marL="0" indent="0" algn="ctr">
              <a:lnSpc>
                <a:spcPct val="100000"/>
              </a:lnSpc>
              <a:spcBef>
                <a:spcPts val="0"/>
              </a:spcBef>
              <a:buNone/>
            </a:pPr>
            <a:r>
              <a:rPr lang="en-US" sz="2800" b="1" u="sng" dirty="0"/>
              <a:t>2017</a:t>
            </a:r>
          </a:p>
          <a:p>
            <a:r>
              <a:rPr lang="en-US" dirty="0"/>
              <a:t>Co-Investigator	Don </a:t>
            </a:r>
            <a:r>
              <a:rPr lang="en-US" dirty="0" err="1"/>
              <a:t>Gurnett</a:t>
            </a:r>
            <a:endParaRPr lang="en-US" dirty="0"/>
          </a:p>
          <a:p>
            <a:pPr lvl="1"/>
            <a:endParaRPr lang="en-US" dirty="0"/>
          </a:p>
          <a:p>
            <a:r>
              <a:rPr lang="en-US" dirty="0"/>
              <a:t>Project Manager	Andy Kopf</a:t>
            </a:r>
          </a:p>
          <a:p>
            <a:pPr lvl="1"/>
            <a:endParaRPr lang="en-US" dirty="0"/>
          </a:p>
          <a:p>
            <a:r>
              <a:rPr lang="en-US" dirty="0"/>
              <a:t>Research Scientist	Yuki Harada</a:t>
            </a:r>
          </a:p>
          <a:p>
            <a:pPr lvl="1"/>
            <a:r>
              <a:rPr lang="en-US" b="1" i="1" dirty="0"/>
              <a:t>Started 5/2017</a:t>
            </a:r>
          </a:p>
        </p:txBody>
      </p:sp>
      <p:cxnSp>
        <p:nvCxnSpPr>
          <p:cNvPr id="20" name="Straight Connector 19"/>
          <p:cNvCxnSpPr>
            <a:cxnSpLocks/>
          </p:cNvCxnSpPr>
          <p:nvPr/>
        </p:nvCxnSpPr>
        <p:spPr>
          <a:xfrm flipH="1" flipV="1">
            <a:off x="6017171" y="1749806"/>
            <a:ext cx="33710" cy="4885663"/>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856358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xEl>
                                              <p:pRg st="6" end="6"/>
                                            </p:txEl>
                                          </p:spTgt>
                                        </p:tgtEl>
                                        <p:attrNameLst>
                                          <p:attrName>style.visibility</p:attrName>
                                        </p:attrNameLst>
                                      </p:cBhvr>
                                      <p:to>
                                        <p:strVal val="visible"/>
                                      </p:to>
                                    </p:set>
                                    <p:animEffect transition="in" filter="barn(inVertical)">
                                      <p:cBhvr>
                                        <p:cTn id="7" dur="500"/>
                                        <p:tgtEl>
                                          <p:spTgt spid="17">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7">
                                            <p:txEl>
                                              <p:pRg st="5" end="5"/>
                                            </p:txEl>
                                          </p:spTgt>
                                        </p:tgtEl>
                                      </p:cBhvr>
                                    </p:animEffect>
                                    <p:set>
                                      <p:cBhvr>
                                        <p:cTn id="12" dur="1" fill="hold">
                                          <p:stCondLst>
                                            <p:cond delay="499"/>
                                          </p:stCondLst>
                                        </p:cTn>
                                        <p:tgtEl>
                                          <p:spTgt spid="17">
                                            <p:txEl>
                                              <p:pRg st="5" end="5"/>
                                            </p:txEl>
                                          </p:spTgt>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17">
                                            <p:txEl>
                                              <p:pRg st="6" end="6"/>
                                            </p:txEl>
                                          </p:spTgt>
                                        </p:tgtEl>
                                      </p:cBhvr>
                                    </p:animEffect>
                                    <p:set>
                                      <p:cBhvr>
                                        <p:cTn id="15" dur="1" fill="hold">
                                          <p:stCondLst>
                                            <p:cond delay="499"/>
                                          </p:stCondLst>
                                        </p:cTn>
                                        <p:tgtEl>
                                          <p:spTgt spid="17">
                                            <p:txEl>
                                              <p:pRg st="6" end="6"/>
                                            </p:txEl>
                                          </p:spTgt>
                                        </p:tgtEl>
                                        <p:attrNameLst>
                                          <p:attrName>style.visibility</p:attrName>
                                        </p:attrNameLst>
                                      </p:cBhvr>
                                      <p:to>
                                        <p:strVal val="hidden"/>
                                      </p:to>
                                    </p:set>
                                  </p:childTnLst>
                                </p:cTn>
                              </p:par>
                              <p:par>
                                <p:cTn id="16" presetID="16" presetClass="entr" presetSubtype="21" fill="hold" nodeType="withEffect">
                                  <p:stCondLst>
                                    <p:cond delay="0"/>
                                  </p:stCondLst>
                                  <p:childTnLst>
                                    <p:set>
                                      <p:cBhvr>
                                        <p:cTn id="17" dur="1" fill="hold">
                                          <p:stCondLst>
                                            <p:cond delay="0"/>
                                          </p:stCondLst>
                                        </p:cTn>
                                        <p:tgtEl>
                                          <p:spTgt spid="17">
                                            <p:txEl>
                                              <p:pRg st="4" end="4"/>
                                            </p:txEl>
                                          </p:spTgt>
                                        </p:tgtEl>
                                        <p:attrNameLst>
                                          <p:attrName>style.visibility</p:attrName>
                                        </p:attrNameLst>
                                      </p:cBhvr>
                                      <p:to>
                                        <p:strVal val="visible"/>
                                      </p:to>
                                    </p:set>
                                    <p:animEffect transition="in" filter="barn(inVertical)">
                                      <p:cBhvr>
                                        <p:cTn id="18" dur="500"/>
                                        <p:tgtEl>
                                          <p:spTgt spid="17">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17">
                                            <p:txEl>
                                              <p:pRg st="3" end="3"/>
                                            </p:txEl>
                                          </p:spTgt>
                                        </p:tgtEl>
                                      </p:cBhvr>
                                    </p:animEffect>
                                    <p:set>
                                      <p:cBhvr>
                                        <p:cTn id="23" dur="1" fill="hold">
                                          <p:stCondLst>
                                            <p:cond delay="499"/>
                                          </p:stCondLst>
                                        </p:cTn>
                                        <p:tgtEl>
                                          <p:spTgt spid="17">
                                            <p:txEl>
                                              <p:pRg st="3" end="3"/>
                                            </p:txEl>
                                          </p:spTgt>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17">
                                            <p:txEl>
                                              <p:pRg st="4" end="4"/>
                                            </p:txEl>
                                          </p:spTgt>
                                        </p:tgtEl>
                                      </p:cBhvr>
                                    </p:animEffect>
                                    <p:set>
                                      <p:cBhvr>
                                        <p:cTn id="26" dur="1" fill="hold">
                                          <p:stCondLst>
                                            <p:cond delay="499"/>
                                          </p:stCondLst>
                                        </p:cTn>
                                        <p:tgtEl>
                                          <p:spTgt spid="17">
                                            <p:txEl>
                                              <p:pRg st="4" end="4"/>
                                            </p:txEl>
                                          </p:spTgt>
                                        </p:tgtEl>
                                        <p:attrNameLst>
                                          <p:attrName>style.visibility</p:attrName>
                                        </p:attrNameLst>
                                      </p:cBhvr>
                                      <p:to>
                                        <p:strVal val="hidden"/>
                                      </p:to>
                                    </p:set>
                                  </p:childTnLst>
                                </p:cTn>
                              </p:par>
                              <p:par>
                                <p:cTn id="27" presetID="16" presetClass="entr" presetSubtype="21" fill="hold" nodeType="withEffect">
                                  <p:stCondLst>
                                    <p:cond delay="0"/>
                                  </p:stCondLst>
                                  <p:childTnLst>
                                    <p:set>
                                      <p:cBhvr>
                                        <p:cTn id="28" dur="1" fill="hold">
                                          <p:stCondLst>
                                            <p:cond delay="0"/>
                                          </p:stCondLst>
                                        </p:cTn>
                                        <p:tgtEl>
                                          <p:spTgt spid="18">
                                            <p:txEl>
                                              <p:pRg st="0" end="0"/>
                                            </p:txEl>
                                          </p:spTgt>
                                        </p:tgtEl>
                                        <p:attrNameLst>
                                          <p:attrName>style.visibility</p:attrName>
                                        </p:attrNameLst>
                                      </p:cBhvr>
                                      <p:to>
                                        <p:strVal val="visible"/>
                                      </p:to>
                                    </p:set>
                                    <p:animEffect transition="in" filter="barn(inVertical)">
                                      <p:cBhvr>
                                        <p:cTn id="29" dur="500"/>
                                        <p:tgtEl>
                                          <p:spTgt spid="18">
                                            <p:txEl>
                                              <p:pRg st="0" end="0"/>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18">
                                            <p:txEl>
                                              <p:pRg st="1" end="1"/>
                                            </p:txEl>
                                          </p:spTgt>
                                        </p:tgtEl>
                                        <p:attrNameLst>
                                          <p:attrName>style.visibility</p:attrName>
                                        </p:attrNameLst>
                                      </p:cBhvr>
                                      <p:to>
                                        <p:strVal val="visible"/>
                                      </p:to>
                                    </p:set>
                                    <p:animEffect transition="in" filter="barn(inVertical)">
                                      <p:cBhvr>
                                        <p:cTn id="32" dur="500"/>
                                        <p:tgtEl>
                                          <p:spTgt spid="18">
                                            <p:txEl>
                                              <p:pRg st="1" end="1"/>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18">
                                            <p:txEl>
                                              <p:pRg st="3" end="3"/>
                                            </p:txEl>
                                          </p:spTgt>
                                        </p:tgtEl>
                                        <p:attrNameLst>
                                          <p:attrName>style.visibility</p:attrName>
                                        </p:attrNameLst>
                                      </p:cBhvr>
                                      <p:to>
                                        <p:strVal val="visible"/>
                                      </p:to>
                                    </p:set>
                                    <p:animEffect transition="in" filter="barn(inVertical)">
                                      <p:cBhvr>
                                        <p:cTn id="35" dur="500"/>
                                        <p:tgtEl>
                                          <p:spTgt spid="18">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8">
                                            <p:txEl>
                                              <p:pRg st="5" end="5"/>
                                            </p:txEl>
                                          </p:spTgt>
                                        </p:tgtEl>
                                        <p:attrNameLst>
                                          <p:attrName>style.visibility</p:attrName>
                                        </p:attrNameLst>
                                      </p:cBhvr>
                                      <p:to>
                                        <p:strVal val="visible"/>
                                      </p:to>
                                    </p:set>
                                    <p:animEffect transition="in" filter="barn(inVertical)">
                                      <p:cBhvr>
                                        <p:cTn id="40" dur="500"/>
                                        <p:tgtEl>
                                          <p:spTgt spid="18">
                                            <p:txEl>
                                              <p:pRg st="5" end="5"/>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18">
                                            <p:txEl>
                                              <p:pRg st="6" end="6"/>
                                            </p:txEl>
                                          </p:spTgt>
                                        </p:tgtEl>
                                        <p:attrNameLst>
                                          <p:attrName>style.visibility</p:attrName>
                                        </p:attrNameLst>
                                      </p:cBhvr>
                                      <p:to>
                                        <p:strVal val="visible"/>
                                      </p:to>
                                    </p:set>
                                    <p:animEffect transition="in" filter="barn(inVertical)">
                                      <p:cBhvr>
                                        <p:cTn id="43" dur="500"/>
                                        <p:tgtEl>
                                          <p:spTgt spid="1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996" y="609600"/>
            <a:ext cx="3932237" cy="1308212"/>
          </a:xfrm>
        </p:spPr>
        <p:txBody>
          <a:bodyPr/>
          <a:lstStyle/>
          <a:p>
            <a:r>
              <a:rPr lang="en-US" dirty="0"/>
              <a:t>A Disturbed ionosphere</a:t>
            </a:r>
          </a:p>
        </p:txBody>
      </p:sp>
      <p:pic>
        <p:nvPicPr>
          <p:cNvPr id="6" name="Content Placeholder 5"/>
          <p:cNvPicPr>
            <a:picLocks noGrp="1" noChangeAspect="1"/>
          </p:cNvPicPr>
          <p:nvPr>
            <p:ph idx="1"/>
          </p:nvPr>
        </p:nvPicPr>
        <p:blipFill>
          <a:blip r:embed="rId2"/>
          <a:stretch>
            <a:fillRect/>
          </a:stretch>
        </p:blipFill>
        <p:spPr>
          <a:xfrm>
            <a:off x="4696559" y="1039388"/>
            <a:ext cx="7257818" cy="4972993"/>
          </a:xfrm>
        </p:spPr>
      </p:pic>
      <p:sp>
        <p:nvSpPr>
          <p:cNvPr id="4" name="Text Placeholder 3"/>
          <p:cNvSpPr>
            <a:spLocks noGrp="1"/>
          </p:cNvSpPr>
          <p:nvPr>
            <p:ph type="body" sz="half" idx="2"/>
          </p:nvPr>
        </p:nvSpPr>
        <p:spPr>
          <a:xfrm>
            <a:off x="372234" y="2233402"/>
            <a:ext cx="4104999" cy="3557797"/>
          </a:xfrm>
        </p:spPr>
        <p:txBody>
          <a:bodyPr>
            <a:normAutofit/>
          </a:bodyPr>
          <a:lstStyle/>
          <a:p>
            <a:pPr marL="285750" indent="-285750" algn="l">
              <a:buFont typeface="Arial" panose="020B0604020202020204" pitchFamily="34" charset="0"/>
              <a:buChar char="•"/>
            </a:pPr>
            <a:r>
              <a:rPr lang="en-US" sz="1800" dirty="0"/>
              <a:t>Six consecutive </a:t>
            </a:r>
            <a:r>
              <a:rPr lang="en-US" sz="1800" dirty="0" err="1"/>
              <a:t>ionograms</a:t>
            </a:r>
            <a:r>
              <a:rPr lang="en-US" sz="1800" dirty="0"/>
              <a:t> between 20:27:36-20:28:14 UT, which show a unique configuration of two ionospheric traces diverging at both low and high frequencies.</a:t>
            </a:r>
          </a:p>
          <a:p>
            <a:pPr marL="285750" indent="-285750" algn="l">
              <a:buFont typeface="Arial" panose="020B0604020202020204" pitchFamily="34" charset="0"/>
              <a:buChar char="•"/>
            </a:pPr>
            <a:r>
              <a:rPr lang="en-US" sz="1800" dirty="0"/>
              <a:t>Coincides with the period of disturbed ionospheric traces observed in the radargram</a:t>
            </a:r>
          </a:p>
        </p:txBody>
      </p:sp>
    </p:spTree>
    <p:extLst>
      <p:ext uri="{BB962C8B-B14F-4D97-AF65-F5344CB8AC3E}">
        <p14:creationId xmlns:p14="http://schemas.microsoft.com/office/powerpoint/2010/main" val="2746582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3795" y="2357472"/>
            <a:ext cx="10353761" cy="1326321"/>
          </a:xfrm>
        </p:spPr>
        <p:txBody>
          <a:bodyPr>
            <a:normAutofit/>
          </a:bodyPr>
          <a:lstStyle/>
          <a:p>
            <a:r>
              <a:rPr lang="en-US" sz="4400" dirty="0"/>
              <a:t>NEW/UPCOMING Science</a:t>
            </a:r>
          </a:p>
        </p:txBody>
      </p:sp>
    </p:spTree>
    <p:extLst>
      <p:ext uri="{BB962C8B-B14F-4D97-AF65-F5344CB8AC3E}">
        <p14:creationId xmlns:p14="http://schemas.microsoft.com/office/powerpoint/2010/main" val="4204698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1A0F14-0419-4F44-AD5F-25605004DDBC}"/>
              </a:ext>
            </a:extLst>
          </p:cNvPr>
          <p:cNvSpPr>
            <a:spLocks noGrp="1"/>
          </p:cNvSpPr>
          <p:nvPr>
            <p:ph type="title"/>
          </p:nvPr>
        </p:nvSpPr>
        <p:spPr/>
        <p:txBody>
          <a:bodyPr/>
          <a:lstStyle/>
          <a:p>
            <a:r>
              <a:rPr lang="en-US" dirty="0"/>
              <a:t>Solar Cycle Studies</a:t>
            </a:r>
          </a:p>
        </p:txBody>
      </p:sp>
      <p:sp>
        <p:nvSpPr>
          <p:cNvPr id="4" name="Content Placeholder 3">
            <a:extLst>
              <a:ext uri="{FF2B5EF4-FFF2-40B4-BE49-F238E27FC236}">
                <a16:creationId xmlns:a16="http://schemas.microsoft.com/office/drawing/2014/main" id="{13C86BBD-9A96-4149-9ADF-743340ECFF34}"/>
              </a:ext>
            </a:extLst>
          </p:cNvPr>
          <p:cNvSpPr>
            <a:spLocks noGrp="1"/>
          </p:cNvSpPr>
          <p:nvPr>
            <p:ph sz="half" idx="1"/>
          </p:nvPr>
        </p:nvSpPr>
        <p:spPr>
          <a:xfrm>
            <a:off x="913794" y="2088319"/>
            <a:ext cx="4402673" cy="3702881"/>
          </a:xfrm>
        </p:spPr>
        <p:txBody>
          <a:bodyPr/>
          <a:lstStyle/>
          <a:p>
            <a:r>
              <a:rPr lang="en-US" dirty="0"/>
              <a:t>MARSIS has now been operational for more than a full solar cycle</a:t>
            </a:r>
          </a:p>
          <a:p>
            <a:r>
              <a:rPr lang="en-US" dirty="0"/>
              <a:t>Studying densities over 11 years to examine seasonal changes and solar cycle effects</a:t>
            </a:r>
          </a:p>
          <a:p>
            <a:r>
              <a:rPr lang="en-US" dirty="0"/>
              <a:t>Being led by </a:t>
            </a:r>
            <a:r>
              <a:rPr lang="en-US" dirty="0" err="1"/>
              <a:t>Firdevs</a:t>
            </a:r>
            <a:r>
              <a:rPr lang="en-US" dirty="0"/>
              <a:t> </a:t>
            </a:r>
            <a:r>
              <a:rPr lang="en-US" dirty="0" err="1"/>
              <a:t>Duru</a:t>
            </a:r>
            <a:r>
              <a:rPr lang="en-US" dirty="0"/>
              <a:t> (Coe College)</a:t>
            </a:r>
          </a:p>
        </p:txBody>
      </p:sp>
      <p:pic>
        <p:nvPicPr>
          <p:cNvPr id="7" name="Content Placeholder 6">
            <a:extLst>
              <a:ext uri="{FF2B5EF4-FFF2-40B4-BE49-F238E27FC236}">
                <a16:creationId xmlns:a16="http://schemas.microsoft.com/office/drawing/2014/main" id="{D1C0D38E-835B-4726-B21D-0D6BE626AEF4}"/>
              </a:ext>
            </a:extLst>
          </p:cNvPr>
          <p:cNvPicPr>
            <a:picLocks noGrp="1" noChangeAspect="1"/>
          </p:cNvPicPr>
          <p:nvPr>
            <p:ph sz="half" idx="2"/>
          </p:nvPr>
        </p:nvPicPr>
        <p:blipFill>
          <a:blip r:embed="rId2"/>
          <a:stretch>
            <a:fillRect/>
          </a:stretch>
        </p:blipFill>
        <p:spPr>
          <a:xfrm>
            <a:off x="5552708" y="1935921"/>
            <a:ext cx="6093158" cy="4173565"/>
          </a:xfrm>
        </p:spPr>
      </p:pic>
    </p:spTree>
    <p:extLst>
      <p:ext uri="{BB962C8B-B14F-4D97-AF65-F5344CB8AC3E}">
        <p14:creationId xmlns:p14="http://schemas.microsoft.com/office/powerpoint/2010/main" val="11959610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response to solar wind variations</a:t>
            </a:r>
          </a:p>
        </p:txBody>
      </p:sp>
      <p:sp>
        <p:nvSpPr>
          <p:cNvPr id="3" name="Content Placeholder 2"/>
          <p:cNvSpPr>
            <a:spLocks noGrp="1"/>
          </p:cNvSpPr>
          <p:nvPr>
            <p:ph sz="half" idx="1"/>
          </p:nvPr>
        </p:nvSpPr>
        <p:spPr>
          <a:xfrm>
            <a:off x="913795" y="2088319"/>
            <a:ext cx="3714849" cy="3702881"/>
          </a:xfrm>
        </p:spPr>
        <p:txBody>
          <a:bodyPr/>
          <a:lstStyle/>
          <a:p>
            <a:r>
              <a:rPr lang="en-US" dirty="0"/>
              <a:t>MARSIS has made many observations during many periods where MAVEN is in the solar wind monitoring upstream conditions.</a:t>
            </a:r>
          </a:p>
          <a:p>
            <a:r>
              <a:rPr lang="en-US" dirty="0"/>
              <a:t>Variations in solar wind parameters may produce observable effects on the structure of the ionosphere.</a:t>
            </a:r>
          </a:p>
        </p:txBody>
      </p:sp>
      <p:pic>
        <p:nvPicPr>
          <p:cNvPr id="6" name="Content Placeholder 5"/>
          <p:cNvPicPr>
            <a:picLocks noGrp="1" noChangeAspect="1"/>
          </p:cNvPicPr>
          <p:nvPr>
            <p:ph sz="half" idx="2"/>
          </p:nvPr>
        </p:nvPicPr>
        <p:blipFill>
          <a:blip r:embed="rId2"/>
          <a:stretch>
            <a:fillRect/>
          </a:stretch>
        </p:blipFill>
        <p:spPr>
          <a:xfrm>
            <a:off x="4575250" y="1909722"/>
            <a:ext cx="7106606" cy="3997465"/>
          </a:xfrm>
        </p:spPr>
      </p:pic>
    </p:spTree>
    <p:extLst>
      <p:ext uri="{BB962C8B-B14F-4D97-AF65-F5344CB8AC3E}">
        <p14:creationId xmlns:p14="http://schemas.microsoft.com/office/powerpoint/2010/main" val="23046967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MEX-maven crossing orbits</a:t>
            </a:r>
          </a:p>
        </p:txBody>
      </p:sp>
      <p:sp>
        <p:nvSpPr>
          <p:cNvPr id="3" name="Content Placeholder 2"/>
          <p:cNvSpPr>
            <a:spLocks noGrp="1"/>
          </p:cNvSpPr>
          <p:nvPr>
            <p:ph sz="half" idx="1"/>
          </p:nvPr>
        </p:nvSpPr>
        <p:spPr/>
        <p:txBody>
          <a:bodyPr/>
          <a:lstStyle/>
          <a:p>
            <a:r>
              <a:rPr lang="en-US" dirty="0"/>
              <a:t>MAVEN and Mars Express orbits occasionally coincide at common locations within short time frames</a:t>
            </a:r>
          </a:p>
          <a:p>
            <a:r>
              <a:rPr lang="en-US" dirty="0"/>
              <a:t>Allow for near-simultaneous studies of the Martian ionosphere</a:t>
            </a:r>
          </a:p>
          <a:p>
            <a:r>
              <a:rPr lang="en-US" dirty="0"/>
              <a:t>MARSIS soundings while MAVEN is observing in situ provides a more complete perspective of ionosphere</a:t>
            </a:r>
          </a:p>
        </p:txBody>
      </p:sp>
      <p:pic>
        <p:nvPicPr>
          <p:cNvPr id="6" name="Content Placeholder 5"/>
          <p:cNvPicPr>
            <a:picLocks noGrp="1" noChangeAspect="1"/>
          </p:cNvPicPr>
          <p:nvPr>
            <p:ph sz="half" idx="2"/>
          </p:nvPr>
        </p:nvPicPr>
        <p:blipFill>
          <a:blip r:embed="rId2"/>
          <a:stretch>
            <a:fillRect/>
          </a:stretch>
        </p:blipFill>
        <p:spPr>
          <a:xfrm>
            <a:off x="6729686" y="2087563"/>
            <a:ext cx="3982490" cy="3703637"/>
          </a:xfrm>
        </p:spPr>
      </p:pic>
    </p:spTree>
    <p:extLst>
      <p:ext uri="{BB962C8B-B14F-4D97-AF65-F5344CB8AC3E}">
        <p14:creationId xmlns:p14="http://schemas.microsoft.com/office/powerpoint/2010/main" val="19693226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09600"/>
            <a:ext cx="7668164" cy="1326321"/>
          </a:xfrm>
        </p:spPr>
        <p:txBody>
          <a:bodyPr/>
          <a:lstStyle/>
          <a:p>
            <a:r>
              <a:rPr lang="en-US" dirty="0"/>
              <a:t>Siding Spring Revisited</a:t>
            </a:r>
          </a:p>
        </p:txBody>
      </p:sp>
      <p:sp>
        <p:nvSpPr>
          <p:cNvPr id="3" name="Content Placeholder 2"/>
          <p:cNvSpPr>
            <a:spLocks noGrp="1"/>
          </p:cNvSpPr>
          <p:nvPr>
            <p:ph sz="half" idx="1"/>
          </p:nvPr>
        </p:nvSpPr>
        <p:spPr>
          <a:xfrm>
            <a:off x="913795" y="2088319"/>
            <a:ext cx="5681214" cy="4215377"/>
          </a:xfrm>
        </p:spPr>
        <p:txBody>
          <a:bodyPr/>
          <a:lstStyle/>
          <a:p>
            <a:r>
              <a:rPr lang="en-US" b="1" dirty="0"/>
              <a:t>Special Section at EPSC in September</a:t>
            </a:r>
          </a:p>
          <a:p>
            <a:r>
              <a:rPr lang="en-US" dirty="0"/>
              <a:t>Close encounter with comet in October 2014</a:t>
            </a:r>
          </a:p>
          <a:p>
            <a:r>
              <a:rPr lang="en-US" dirty="0"/>
              <a:t>Produced layer of ionization at altitudes below the main ionospheric peak, with densities higher than normal at Mars.</a:t>
            </a:r>
          </a:p>
          <a:p>
            <a:r>
              <a:rPr lang="en-US" dirty="0"/>
              <a:t>Present on dayside and </a:t>
            </a:r>
            <a:r>
              <a:rPr lang="en-US" dirty="0" err="1"/>
              <a:t>nightside</a:t>
            </a:r>
            <a:r>
              <a:rPr lang="en-US" dirty="0"/>
              <a:t> for two successive orbits, or between 14-21 hours after closest approach</a:t>
            </a:r>
          </a:p>
          <a:p>
            <a:r>
              <a:rPr lang="en-US" dirty="0"/>
              <a:t>Likely produced by dust impacts from comet</a:t>
            </a:r>
          </a:p>
        </p:txBody>
      </p:sp>
      <p:pic>
        <p:nvPicPr>
          <p:cNvPr id="6" name="Content Placeholder 5"/>
          <p:cNvPicPr>
            <a:picLocks noGrp="1" noChangeAspect="1"/>
          </p:cNvPicPr>
          <p:nvPr>
            <p:ph sz="half" idx="2"/>
          </p:nvPr>
        </p:nvPicPr>
        <p:blipFill>
          <a:blip r:embed="rId2"/>
          <a:stretch>
            <a:fillRect/>
          </a:stretch>
        </p:blipFill>
        <p:spPr>
          <a:xfrm>
            <a:off x="7668165" y="206081"/>
            <a:ext cx="3701136" cy="6510308"/>
          </a:xfrm>
        </p:spPr>
      </p:pic>
    </p:spTree>
    <p:extLst>
      <p:ext uri="{BB962C8B-B14F-4D97-AF65-F5344CB8AC3E}">
        <p14:creationId xmlns:p14="http://schemas.microsoft.com/office/powerpoint/2010/main" val="37723412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3795" y="2762072"/>
            <a:ext cx="10353761" cy="1326321"/>
          </a:xfrm>
        </p:spPr>
        <p:txBody>
          <a:bodyPr>
            <a:normAutofit/>
          </a:bodyPr>
          <a:lstStyle/>
          <a:p>
            <a:r>
              <a:rPr lang="en-US" sz="4400" dirty="0"/>
              <a:t>Questions?</a:t>
            </a:r>
          </a:p>
        </p:txBody>
      </p:sp>
    </p:spTree>
    <p:extLst>
      <p:ext uri="{BB962C8B-B14F-4D97-AF65-F5344CB8AC3E}">
        <p14:creationId xmlns:p14="http://schemas.microsoft.com/office/powerpoint/2010/main" val="35884531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RECENT PUBLICATIONS</a:t>
            </a:r>
          </a:p>
        </p:txBody>
      </p:sp>
      <p:sp>
        <p:nvSpPr>
          <p:cNvPr id="3" name="Content Placeholder 2"/>
          <p:cNvSpPr>
            <a:spLocks noGrp="1"/>
          </p:cNvSpPr>
          <p:nvPr>
            <p:ph idx="1"/>
          </p:nvPr>
        </p:nvSpPr>
        <p:spPr>
          <a:xfrm>
            <a:off x="913795" y="2096063"/>
            <a:ext cx="10353762" cy="4523221"/>
          </a:xfrm>
        </p:spPr>
        <p:txBody>
          <a:bodyPr>
            <a:normAutofit/>
          </a:bodyPr>
          <a:lstStyle/>
          <a:p>
            <a:pPr marL="0" indent="0">
              <a:buNone/>
            </a:pPr>
            <a:r>
              <a:rPr lang="en-US" b="1" u="sng" dirty="0"/>
              <a:t>Published</a:t>
            </a:r>
          </a:p>
          <a:p>
            <a:pPr lvl="1"/>
            <a:r>
              <a:rPr lang="en-US" dirty="0" err="1"/>
              <a:t>Nemec</a:t>
            </a:r>
            <a:r>
              <a:rPr lang="en-US" dirty="0"/>
              <a:t>, F., D.D. Morgan, and D.A. </a:t>
            </a:r>
            <a:r>
              <a:rPr lang="en-US" dirty="0" err="1"/>
              <a:t>Gurnett</a:t>
            </a:r>
            <a:r>
              <a:rPr lang="en-US" dirty="0"/>
              <a:t> (2016), </a:t>
            </a:r>
            <a:r>
              <a:rPr lang="en-US" b="1" dirty="0"/>
              <a:t>On improving the accuracy of electron density profiles obtained at high altitudes by the ionospheric sounder on the Mars Express spacecraft</a:t>
            </a:r>
            <a:r>
              <a:rPr lang="en-US" dirty="0"/>
              <a:t>, </a:t>
            </a:r>
            <a:r>
              <a:rPr lang="en-US" i="1" dirty="0"/>
              <a:t>J. </a:t>
            </a:r>
            <a:r>
              <a:rPr lang="en-US" i="1" dirty="0" err="1"/>
              <a:t>Geophys</a:t>
            </a:r>
            <a:r>
              <a:rPr lang="en-US" i="1" dirty="0"/>
              <a:t>. Res. Space Physics, 121</a:t>
            </a:r>
            <a:r>
              <a:rPr lang="en-US" dirty="0"/>
              <a:t>, doi:10.1002/2016JA023054.</a:t>
            </a:r>
            <a:br>
              <a:rPr lang="en-US" dirty="0"/>
            </a:br>
            <a:endParaRPr lang="en-US" dirty="0"/>
          </a:p>
          <a:p>
            <a:pPr lvl="1"/>
            <a:r>
              <a:rPr lang="en-US" dirty="0"/>
              <a:t>Vogt, M.F., P. Withers, K. Fallows, C.L. Flynn, D.J. Andrews, F. </a:t>
            </a:r>
            <a:r>
              <a:rPr lang="en-US" dirty="0" err="1"/>
              <a:t>Duru</a:t>
            </a:r>
            <a:r>
              <a:rPr lang="en-US" dirty="0"/>
              <a:t>, and D.D. Morgan (2016), </a:t>
            </a:r>
            <a:r>
              <a:rPr lang="en-US" b="1" dirty="0"/>
              <a:t>Electron densities in the ionosphere of Mars</a:t>
            </a:r>
            <a:r>
              <a:rPr lang="en-US" dirty="0"/>
              <a:t>: </a:t>
            </a:r>
            <a:r>
              <a:rPr lang="en-US" b="1" dirty="0"/>
              <a:t>A comparison of MARSIS and radio occultation measurements</a:t>
            </a:r>
            <a:r>
              <a:rPr lang="en-US" dirty="0"/>
              <a:t>, </a:t>
            </a:r>
            <a:r>
              <a:rPr lang="en-US" i="1" dirty="0"/>
              <a:t>J. </a:t>
            </a:r>
            <a:r>
              <a:rPr lang="en-US" i="1" dirty="0" err="1"/>
              <a:t>Geophys</a:t>
            </a:r>
            <a:r>
              <a:rPr lang="en-US" i="1" dirty="0"/>
              <a:t>. Res., 121</a:t>
            </a:r>
            <a:r>
              <a:rPr lang="en-US" dirty="0"/>
              <a:t>, doi:10.1002/2016JA022987.</a:t>
            </a:r>
            <a:br>
              <a:rPr lang="en-US" dirty="0"/>
            </a:br>
            <a:endParaRPr lang="en-US" dirty="0"/>
          </a:p>
          <a:p>
            <a:pPr lvl="1"/>
            <a:r>
              <a:rPr lang="en-US" dirty="0"/>
              <a:t>Kopf, A.J., D.A. </a:t>
            </a:r>
            <a:r>
              <a:rPr lang="en-US" dirty="0" err="1"/>
              <a:t>Gurnett</a:t>
            </a:r>
            <a:r>
              <a:rPr lang="en-US" dirty="0"/>
              <a:t>, G.A. </a:t>
            </a:r>
            <a:r>
              <a:rPr lang="en-US" dirty="0" err="1"/>
              <a:t>DiBraccio</a:t>
            </a:r>
            <a:r>
              <a:rPr lang="en-US" dirty="0"/>
              <a:t>, D.D. Morgan, and J.S. </a:t>
            </a:r>
            <a:r>
              <a:rPr lang="en-US" dirty="0" err="1"/>
              <a:t>Halekas</a:t>
            </a:r>
            <a:r>
              <a:rPr lang="en-US" dirty="0"/>
              <a:t> (2017), </a:t>
            </a:r>
            <a:r>
              <a:rPr lang="en-US" b="1" dirty="0"/>
              <a:t>The Transient Topside Layer and Associated Current Sheet in the Ionosphere of Mars</a:t>
            </a:r>
            <a:r>
              <a:rPr lang="en-US" dirty="0"/>
              <a:t>, </a:t>
            </a:r>
            <a:r>
              <a:rPr lang="en-US" i="1" dirty="0"/>
              <a:t>J. </a:t>
            </a:r>
            <a:r>
              <a:rPr lang="en-US" i="1" dirty="0" err="1"/>
              <a:t>Geophys</a:t>
            </a:r>
            <a:r>
              <a:rPr lang="en-US" i="1" dirty="0"/>
              <a:t> Res. Space Physics, 122, </a:t>
            </a:r>
            <a:r>
              <a:rPr lang="en-US" dirty="0"/>
              <a:t>doi:10.1002/2016JA023591</a:t>
            </a:r>
            <a:r>
              <a:rPr lang="en-US" i="1" dirty="0"/>
              <a:t>.</a:t>
            </a:r>
            <a:endParaRPr lang="en-US" dirty="0"/>
          </a:p>
        </p:txBody>
      </p:sp>
    </p:spTree>
    <p:extLst>
      <p:ext uri="{BB962C8B-B14F-4D97-AF65-F5344CB8AC3E}">
        <p14:creationId xmlns:p14="http://schemas.microsoft.com/office/powerpoint/2010/main" val="33024419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PENDING PUBLICATIONS</a:t>
            </a:r>
          </a:p>
        </p:txBody>
      </p:sp>
      <p:sp>
        <p:nvSpPr>
          <p:cNvPr id="3" name="Content Placeholder 2"/>
          <p:cNvSpPr>
            <a:spLocks noGrp="1"/>
          </p:cNvSpPr>
          <p:nvPr>
            <p:ph idx="1"/>
          </p:nvPr>
        </p:nvSpPr>
        <p:spPr>
          <a:xfrm>
            <a:off x="913795" y="2096063"/>
            <a:ext cx="10353762" cy="4507037"/>
          </a:xfrm>
        </p:spPr>
        <p:txBody>
          <a:bodyPr>
            <a:normAutofit fontScale="92500" lnSpcReduction="20000"/>
          </a:bodyPr>
          <a:lstStyle/>
          <a:p>
            <a:pPr marL="0" indent="0">
              <a:buNone/>
            </a:pPr>
            <a:r>
              <a:rPr lang="en-US" b="1" u="sng" dirty="0"/>
              <a:t>Under Review/Revision</a:t>
            </a:r>
          </a:p>
          <a:p>
            <a:pPr lvl="1"/>
            <a:r>
              <a:rPr lang="en-US" dirty="0" err="1"/>
              <a:t>Duru</a:t>
            </a:r>
            <a:r>
              <a:rPr lang="en-US" dirty="0"/>
              <a:t>, F., D.A. </a:t>
            </a:r>
            <a:r>
              <a:rPr lang="en-US" dirty="0" err="1"/>
              <a:t>Gurnett</a:t>
            </a:r>
            <a:r>
              <a:rPr lang="en-US" dirty="0"/>
              <a:t>, D.D. Morgan, J. </a:t>
            </a:r>
            <a:r>
              <a:rPr lang="en-US" dirty="0" err="1"/>
              <a:t>Halekas</a:t>
            </a:r>
            <a:r>
              <a:rPr lang="en-US" dirty="0"/>
              <a:t>, R.A. </a:t>
            </a:r>
            <a:r>
              <a:rPr lang="en-US" dirty="0" err="1"/>
              <a:t>Frahm</a:t>
            </a:r>
            <a:r>
              <a:rPr lang="en-US" dirty="0"/>
              <a:t>, R. Lundin, W. </a:t>
            </a:r>
            <a:r>
              <a:rPr lang="en-US" dirty="0" err="1"/>
              <a:t>Dejong</a:t>
            </a:r>
            <a:r>
              <a:rPr lang="en-US" dirty="0"/>
              <a:t>, </a:t>
            </a:r>
            <a:r>
              <a:rPr lang="en-US" dirty="0" err="1"/>
              <a:t>C.Ertl</a:t>
            </a:r>
            <a:r>
              <a:rPr lang="en-US" dirty="0"/>
              <a:t>, A. Venable, C. Wilkinson, J.E.P. </a:t>
            </a:r>
            <a:r>
              <a:rPr lang="en-US" dirty="0" err="1"/>
              <a:t>Connerney</a:t>
            </a:r>
            <a:r>
              <a:rPr lang="en-US" dirty="0"/>
              <a:t>, J.R. Espley, D. Larson, P.R. Mahaffey, J.D. </a:t>
            </a:r>
            <a:r>
              <a:rPr lang="en-US" dirty="0" err="1"/>
              <a:t>Winningham</a:t>
            </a:r>
            <a:r>
              <a:rPr lang="en-US" dirty="0"/>
              <a:t>, and J. </a:t>
            </a:r>
            <a:r>
              <a:rPr lang="en-US" dirty="0" err="1"/>
              <a:t>Plaut</a:t>
            </a:r>
            <a:r>
              <a:rPr lang="en-US" dirty="0"/>
              <a:t>, </a:t>
            </a:r>
            <a:r>
              <a:rPr lang="en-US" b="1" dirty="0"/>
              <a:t>Response of the Martian ionosphere to a strong ICME on 8 March 2015 resulting in high ion escape rates</a:t>
            </a:r>
            <a:r>
              <a:rPr lang="en-US" dirty="0"/>
              <a:t>, </a:t>
            </a:r>
            <a:r>
              <a:rPr lang="en-US" i="1" dirty="0"/>
              <a:t>Planet. &amp; Space Sci.</a:t>
            </a:r>
            <a:br>
              <a:rPr lang="en-US" i="1" dirty="0"/>
            </a:br>
            <a:endParaRPr lang="en-US" i="1" dirty="0"/>
          </a:p>
          <a:p>
            <a:pPr lvl="1"/>
            <a:r>
              <a:rPr lang="en-US" dirty="0"/>
              <a:t>Andrews, D.J., H.J. </a:t>
            </a:r>
            <a:r>
              <a:rPr lang="en-US" dirty="0" err="1"/>
              <a:t>Opgenoorth</a:t>
            </a:r>
            <a:r>
              <a:rPr lang="en-US" dirty="0"/>
              <a:t>, T. </a:t>
            </a:r>
            <a:r>
              <a:rPr lang="en-US" dirty="0" err="1"/>
              <a:t>Leyser</a:t>
            </a:r>
            <a:r>
              <a:rPr lang="en-US" dirty="0"/>
              <a:t>, S. </a:t>
            </a:r>
            <a:r>
              <a:rPr lang="en-US" dirty="0" err="1"/>
              <a:t>Buchert</a:t>
            </a:r>
            <a:r>
              <a:rPr lang="en-US" dirty="0"/>
              <a:t>, N.J.T. Edberg, D.D. Morgan, D.A. </a:t>
            </a:r>
            <a:r>
              <a:rPr lang="en-US" dirty="0" err="1"/>
              <a:t>Gurnett</a:t>
            </a:r>
            <a:r>
              <a:rPr lang="en-US" dirty="0"/>
              <a:t>, A.J. Kopf, K. Fallows, and P. Withers, </a:t>
            </a:r>
            <a:r>
              <a:rPr lang="en-US" b="1" dirty="0"/>
              <a:t>MARSIS radar reflections from field-aligned irregularities in the Martian ionosphere</a:t>
            </a:r>
            <a:r>
              <a:rPr lang="en-US" dirty="0"/>
              <a:t>, </a:t>
            </a:r>
            <a:r>
              <a:rPr lang="en-US" i="1" dirty="0"/>
              <a:t>J. </a:t>
            </a:r>
            <a:r>
              <a:rPr lang="en-US" i="1" dirty="0" err="1"/>
              <a:t>Geophys</a:t>
            </a:r>
            <a:r>
              <a:rPr lang="en-US" i="1" dirty="0"/>
              <a:t>. Res. Space Physics.</a:t>
            </a:r>
            <a:br>
              <a:rPr lang="en-US" i="1" dirty="0"/>
            </a:br>
            <a:endParaRPr lang="en-US" i="1" dirty="0"/>
          </a:p>
          <a:p>
            <a:pPr lvl="1"/>
            <a:r>
              <a:rPr lang="en-US" dirty="0"/>
              <a:t>Fallows, K, P. Withers, D. D. Morgan, and A. J. Kopf, </a:t>
            </a:r>
            <a:r>
              <a:rPr lang="en-US" b="1" dirty="0"/>
              <a:t>Extremely high plasma densities in the Mars ionosphere associated with cusp-like magnetic fields</a:t>
            </a:r>
            <a:r>
              <a:rPr lang="en-US" dirty="0"/>
              <a:t>, </a:t>
            </a:r>
            <a:r>
              <a:rPr lang="en-US" i="1" dirty="0"/>
              <a:t>J. </a:t>
            </a:r>
            <a:r>
              <a:rPr lang="en-US" i="1" dirty="0" err="1"/>
              <a:t>Geophys</a:t>
            </a:r>
            <a:r>
              <a:rPr lang="en-US" i="1" dirty="0"/>
              <a:t>. Res. Space Physics</a:t>
            </a:r>
            <a:r>
              <a:rPr lang="en-US" dirty="0"/>
              <a:t>.</a:t>
            </a:r>
            <a:br>
              <a:rPr lang="en-US" dirty="0"/>
            </a:br>
            <a:endParaRPr lang="en-US" dirty="0"/>
          </a:p>
          <a:p>
            <a:pPr lvl="1"/>
            <a:r>
              <a:rPr lang="en-US" dirty="0" err="1"/>
              <a:t>Dieval</a:t>
            </a:r>
            <a:r>
              <a:rPr lang="en-US" dirty="0"/>
              <a:t>, C., A. J. Kopf, and J. A. Wild, </a:t>
            </a:r>
            <a:r>
              <a:rPr lang="en-US" b="1" dirty="0"/>
              <a:t>Altitude variations of magnetically controlled electron density structures in the dayside Martian ionosphere</a:t>
            </a:r>
            <a:r>
              <a:rPr lang="en-US" dirty="0"/>
              <a:t>, </a:t>
            </a:r>
            <a:r>
              <a:rPr lang="en-US" i="1" dirty="0"/>
              <a:t>J. </a:t>
            </a:r>
            <a:r>
              <a:rPr lang="en-US" i="1" dirty="0" err="1"/>
              <a:t>Geophys</a:t>
            </a:r>
            <a:r>
              <a:rPr lang="en-US" i="1" dirty="0"/>
              <a:t>. Res. Space Physics</a:t>
            </a:r>
            <a:r>
              <a:rPr lang="en-US" dirty="0"/>
              <a:t>.</a:t>
            </a:r>
          </a:p>
          <a:p>
            <a:endParaRPr lang="en-US" dirty="0"/>
          </a:p>
        </p:txBody>
      </p:sp>
    </p:spTree>
    <p:extLst>
      <p:ext uri="{BB962C8B-B14F-4D97-AF65-F5344CB8AC3E}">
        <p14:creationId xmlns:p14="http://schemas.microsoft.com/office/powerpoint/2010/main" val="1989035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MARSIS TIMING ERROR</a:t>
            </a:r>
          </a:p>
        </p:txBody>
      </p:sp>
      <p:sp>
        <p:nvSpPr>
          <p:cNvPr id="6" name="Content Placeholder 5"/>
          <p:cNvSpPr>
            <a:spLocks noGrp="1"/>
          </p:cNvSpPr>
          <p:nvPr>
            <p:ph idx="1"/>
          </p:nvPr>
        </p:nvSpPr>
        <p:spPr>
          <a:xfrm>
            <a:off x="913795" y="2096064"/>
            <a:ext cx="10353762" cy="4272368"/>
          </a:xfrm>
        </p:spPr>
        <p:txBody>
          <a:bodyPr/>
          <a:lstStyle/>
          <a:p>
            <a:r>
              <a:rPr lang="en-US" dirty="0"/>
              <a:t>The AIS sounding cycle consists of a sounding pulse followed by a blank period, followed then by 80 receive windows.  The pulse is 91.4 µs long, as is each window.</a:t>
            </a:r>
          </a:p>
          <a:p>
            <a:pPr marL="0" indent="0">
              <a:buNone/>
            </a:pPr>
            <a:endParaRPr lang="en-US" sz="1100" dirty="0"/>
          </a:p>
          <a:p>
            <a:r>
              <a:rPr lang="en-US" dirty="0"/>
              <a:t>The time between the end of the pulse and the start of the receive window was the erroneous interval.</a:t>
            </a:r>
          </a:p>
          <a:p>
            <a:pPr marL="0" indent="0">
              <a:buNone/>
            </a:pPr>
            <a:endParaRPr lang="en-US" sz="1100" dirty="0"/>
          </a:p>
          <a:p>
            <a:r>
              <a:rPr lang="en-US" dirty="0"/>
              <a:t>Originally believed that this interval was 162.5 µs (253.9 µs from pulse start time).  It was discovered that this interval was too long by fitting spacecraft altitude with the apparent range of the surface reflection</a:t>
            </a:r>
          </a:p>
          <a:p>
            <a:endParaRPr lang="en-US" dirty="0"/>
          </a:p>
        </p:txBody>
      </p:sp>
    </p:spTree>
    <p:extLst>
      <p:ext uri="{BB962C8B-B14F-4D97-AF65-F5344CB8AC3E}">
        <p14:creationId xmlns:p14="http://schemas.microsoft.com/office/powerpoint/2010/main" val="1140166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MARSIS TIMING CORRECTION</a:t>
            </a:r>
          </a:p>
        </p:txBody>
      </p:sp>
      <p:sp>
        <p:nvSpPr>
          <p:cNvPr id="4" name="Content Placeholder 3"/>
          <p:cNvSpPr>
            <a:spLocks noGrp="1"/>
          </p:cNvSpPr>
          <p:nvPr>
            <p:ph sz="half" idx="1"/>
          </p:nvPr>
        </p:nvSpPr>
        <p:spPr>
          <a:xfrm>
            <a:off x="550258" y="2088318"/>
            <a:ext cx="6263236" cy="4361033"/>
          </a:xfrm>
        </p:spPr>
        <p:txBody>
          <a:bodyPr>
            <a:normAutofit/>
          </a:bodyPr>
          <a:lstStyle/>
          <a:p>
            <a:pPr>
              <a:lnSpc>
                <a:spcPct val="110000"/>
              </a:lnSpc>
              <a:spcBef>
                <a:spcPts val="0"/>
              </a:spcBef>
            </a:pPr>
            <a:r>
              <a:rPr lang="en-US" dirty="0"/>
              <a:t>5845 surface reflection traces over 62 orbits were fit to study this error.</a:t>
            </a:r>
          </a:p>
          <a:p>
            <a:pPr marL="0" indent="0">
              <a:lnSpc>
                <a:spcPct val="110000"/>
              </a:lnSpc>
              <a:spcBef>
                <a:spcPts val="0"/>
              </a:spcBef>
              <a:buNone/>
            </a:pPr>
            <a:endParaRPr lang="en-US" sz="800" dirty="0"/>
          </a:p>
          <a:p>
            <a:pPr>
              <a:lnSpc>
                <a:spcPct val="110000"/>
              </a:lnSpc>
              <a:spcBef>
                <a:spcPts val="0"/>
              </a:spcBef>
            </a:pPr>
            <a:r>
              <a:rPr lang="en-US" dirty="0"/>
              <a:t>MEX altitude was computed from SPICE radial distance from planet center, corrected with MOLA elevations.</a:t>
            </a:r>
          </a:p>
          <a:p>
            <a:pPr marL="0" indent="0">
              <a:lnSpc>
                <a:spcPct val="110000"/>
              </a:lnSpc>
              <a:spcBef>
                <a:spcPts val="0"/>
              </a:spcBef>
              <a:buNone/>
            </a:pPr>
            <a:endParaRPr lang="en-US" sz="800" dirty="0"/>
          </a:p>
          <a:p>
            <a:pPr>
              <a:lnSpc>
                <a:spcPct val="110000"/>
              </a:lnSpc>
              <a:spcBef>
                <a:spcPts val="0"/>
              </a:spcBef>
            </a:pPr>
            <a:r>
              <a:rPr lang="en-US" dirty="0"/>
              <a:t>Fit yields time from start to receive is 167.443 µs instead of 253.9 µs.</a:t>
            </a:r>
          </a:p>
          <a:p>
            <a:pPr marL="0" indent="0">
              <a:lnSpc>
                <a:spcPct val="110000"/>
              </a:lnSpc>
              <a:spcBef>
                <a:spcPts val="0"/>
              </a:spcBef>
              <a:buNone/>
            </a:pPr>
            <a:endParaRPr lang="en-US" sz="800" dirty="0"/>
          </a:p>
          <a:p>
            <a:pPr>
              <a:lnSpc>
                <a:spcPct val="110000"/>
              </a:lnSpc>
              <a:spcBef>
                <a:spcPts val="0"/>
              </a:spcBef>
            </a:pPr>
            <a:r>
              <a:rPr lang="en-US" dirty="0"/>
              <a:t>Yields a discrepancy in range of 12.96 ± 0.25 km.</a:t>
            </a:r>
          </a:p>
          <a:p>
            <a:pPr marL="0" indent="0">
              <a:lnSpc>
                <a:spcPct val="110000"/>
              </a:lnSpc>
              <a:spcBef>
                <a:spcPts val="0"/>
              </a:spcBef>
              <a:buNone/>
            </a:pPr>
            <a:endParaRPr lang="en-US" sz="800" dirty="0"/>
          </a:p>
          <a:p>
            <a:pPr>
              <a:lnSpc>
                <a:spcPct val="110000"/>
              </a:lnSpc>
              <a:spcBef>
                <a:spcPts val="0"/>
              </a:spcBef>
            </a:pPr>
            <a:r>
              <a:rPr lang="en-US" dirty="0"/>
              <a:t>This should be subtracted from apparent ranges, or added to altitudes so based.</a:t>
            </a:r>
          </a:p>
        </p:txBody>
      </p:sp>
      <p:pic>
        <p:nvPicPr>
          <p:cNvPr id="7" name="Content Placeholder 6"/>
          <p:cNvPicPr>
            <a:picLocks noGrp="1" noChangeAspect="1"/>
          </p:cNvPicPr>
          <p:nvPr>
            <p:ph sz="half" idx="2"/>
          </p:nvPr>
        </p:nvPicPr>
        <p:blipFill>
          <a:blip r:embed="rId2"/>
          <a:stretch>
            <a:fillRect/>
          </a:stretch>
        </p:blipFill>
        <p:spPr>
          <a:xfrm>
            <a:off x="7031633" y="2087563"/>
            <a:ext cx="4123060" cy="3703637"/>
          </a:xfrm>
        </p:spPr>
      </p:pic>
    </p:spTree>
    <p:extLst>
      <p:ext uri="{BB962C8B-B14F-4D97-AF65-F5344CB8AC3E}">
        <p14:creationId xmlns:p14="http://schemas.microsoft.com/office/powerpoint/2010/main" val="2396590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281237" y="571500"/>
            <a:ext cx="7629525" cy="5715000"/>
          </a:xfrm>
          <a:prstGeom prst="rect">
            <a:avLst/>
          </a:prstGeom>
        </p:spPr>
      </p:pic>
      <p:cxnSp>
        <p:nvCxnSpPr>
          <p:cNvPr id="3" name="Straight Connector 2"/>
          <p:cNvCxnSpPr>
            <a:cxnSpLocks/>
          </p:cNvCxnSpPr>
          <p:nvPr/>
        </p:nvCxnSpPr>
        <p:spPr>
          <a:xfrm>
            <a:off x="3021496" y="1272207"/>
            <a:ext cx="4989443" cy="0"/>
          </a:xfrm>
          <a:prstGeom prst="line">
            <a:avLst/>
          </a:prstGeom>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1132499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35" presetClass="emph" presetSubtype="0" repeatCount="indefinite" fill="hold" nodeType="afterEffect">
                                  <p:stCondLst>
                                    <p:cond delay="0"/>
                                  </p:stCondLst>
                                  <p:endCondLst>
                                    <p:cond evt="onNext" delay="0">
                                      <p:tgtEl>
                                        <p:sldTgt/>
                                      </p:tgtEl>
                                    </p:cond>
                                  </p:endCondLst>
                                  <p:childTnLst>
                                    <p:anim calcmode="discrete" valueType="str">
                                      <p:cBhvr>
                                        <p:cTn id="10" dur="500" fill="hold"/>
                                        <p:tgtEl>
                                          <p:spTgt spid="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 on Data Products</a:t>
            </a:r>
          </a:p>
        </p:txBody>
      </p:sp>
      <p:sp>
        <p:nvSpPr>
          <p:cNvPr id="5" name="Content Placeholder 4"/>
          <p:cNvSpPr>
            <a:spLocks noGrp="1"/>
          </p:cNvSpPr>
          <p:nvPr>
            <p:ph idx="1"/>
          </p:nvPr>
        </p:nvSpPr>
        <p:spPr>
          <a:xfrm>
            <a:off x="913795" y="2096064"/>
            <a:ext cx="10353762" cy="4240000"/>
          </a:xfrm>
        </p:spPr>
        <p:txBody>
          <a:bodyPr/>
          <a:lstStyle/>
          <a:p>
            <a:r>
              <a:rPr lang="en-US" dirty="0"/>
              <a:t>Level 2 – Processed Data</a:t>
            </a:r>
          </a:p>
          <a:p>
            <a:pPr lvl="1"/>
            <a:r>
              <a:rPr lang="en-US" dirty="0"/>
              <a:t>Timing Error is an internal software error, not a data error</a:t>
            </a:r>
          </a:p>
          <a:p>
            <a:pPr lvl="1"/>
            <a:r>
              <a:rPr lang="en-US" dirty="0"/>
              <a:t>UNAFFECTED</a:t>
            </a:r>
          </a:p>
          <a:p>
            <a:r>
              <a:rPr lang="en-US" dirty="0"/>
              <a:t>Level 3 – Spectrogram Plots</a:t>
            </a:r>
          </a:p>
          <a:p>
            <a:pPr lvl="1"/>
            <a:r>
              <a:rPr lang="en-US" dirty="0"/>
              <a:t>Timing Error appears as roughly a one pixel horizontal in the black bar at the top</a:t>
            </a:r>
          </a:p>
          <a:p>
            <a:pPr lvl="1"/>
            <a:r>
              <a:rPr lang="en-US" dirty="0"/>
              <a:t>AFFECTED – All interpreted time delays/apparent altitudes may be in error</a:t>
            </a:r>
          </a:p>
          <a:p>
            <a:r>
              <a:rPr lang="en-US" dirty="0"/>
              <a:t>Level 5 – Local Electron Densities and Magnetic Fields</a:t>
            </a:r>
          </a:p>
          <a:p>
            <a:pPr lvl="1"/>
            <a:r>
              <a:rPr lang="en-US" dirty="0"/>
              <a:t>Electron Densities UNAFFECTED, solely a horizontal periodic effect</a:t>
            </a:r>
          </a:p>
          <a:p>
            <a:pPr lvl="1"/>
            <a:r>
              <a:rPr lang="en-US" dirty="0"/>
              <a:t>Magnetic Fields UNAFFECTED, calculated from relative spacing between harmonics.  Those with only one frequency response are within the error bars of that measurement.</a:t>
            </a:r>
          </a:p>
        </p:txBody>
      </p:sp>
    </p:spTree>
    <p:extLst>
      <p:ext uri="{BB962C8B-B14F-4D97-AF65-F5344CB8AC3E}">
        <p14:creationId xmlns:p14="http://schemas.microsoft.com/office/powerpoint/2010/main" val="390005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Effect transition="in" filter="fade">
                                      <p:cBhvr>
                                        <p:cTn id="15" dur="500"/>
                                        <p:tgtEl>
                                          <p:spTgt spid="5">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5" end="5"/>
                                            </p:txEl>
                                          </p:spTgt>
                                        </p:tgtEl>
                                        <p:attrNameLst>
                                          <p:attrName>style.visibility</p:attrName>
                                        </p:attrNameLst>
                                      </p:cBhvr>
                                      <p:to>
                                        <p:strVal val="visible"/>
                                      </p:to>
                                    </p:set>
                                    <p:animEffect transition="in" filter="fade">
                                      <p:cBhvr>
                                        <p:cTn id="18" dur="500"/>
                                        <p:tgtEl>
                                          <p:spTgt spid="5">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animEffect transition="in" filter="fade">
                                      <p:cBhvr>
                                        <p:cTn id="23" dur="500"/>
                                        <p:tgtEl>
                                          <p:spTgt spid="5">
                                            <p:txEl>
                                              <p:pRg st="7" end="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xEl>
                                              <p:pRg st="8" end="8"/>
                                            </p:txEl>
                                          </p:spTgt>
                                        </p:tgtEl>
                                        <p:attrNameLst>
                                          <p:attrName>style.visibility</p:attrName>
                                        </p:attrNameLst>
                                      </p:cBhvr>
                                      <p:to>
                                        <p:strVal val="visible"/>
                                      </p:to>
                                    </p:set>
                                    <p:animEffect transition="in" filter="fade">
                                      <p:cBhvr>
                                        <p:cTn id="28"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Archival/Re-archival status</a:t>
            </a:r>
          </a:p>
        </p:txBody>
      </p:sp>
      <p:sp>
        <p:nvSpPr>
          <p:cNvPr id="3" name="Content Placeholder 2"/>
          <p:cNvSpPr>
            <a:spLocks noGrp="1"/>
          </p:cNvSpPr>
          <p:nvPr>
            <p:ph idx="1"/>
          </p:nvPr>
        </p:nvSpPr>
        <p:spPr>
          <a:xfrm>
            <a:off x="913795" y="2096064"/>
            <a:ext cx="10353762" cy="4272368"/>
          </a:xfrm>
        </p:spPr>
        <p:txBody>
          <a:bodyPr>
            <a:normAutofit/>
          </a:bodyPr>
          <a:lstStyle/>
          <a:p>
            <a:r>
              <a:rPr lang="en-US" dirty="0"/>
              <a:t>Level 3 – Spectrograms</a:t>
            </a:r>
          </a:p>
          <a:p>
            <a:pPr lvl="1"/>
            <a:r>
              <a:rPr lang="en-US" sz="2000" dirty="0"/>
              <a:t>Reprocessed for Nominal Mission and EM5</a:t>
            </a:r>
          </a:p>
          <a:p>
            <a:pPr lvl="1"/>
            <a:r>
              <a:rPr lang="en-US" sz="2000" dirty="0"/>
              <a:t>Submitted to PSA, not yet in the archive</a:t>
            </a:r>
          </a:p>
          <a:p>
            <a:pPr lvl="1"/>
            <a:r>
              <a:rPr lang="en-US" sz="2000" dirty="0"/>
              <a:t>EM1-4 currently in progress.  Goal of completion in late June/early July</a:t>
            </a:r>
          </a:p>
          <a:p>
            <a:pPr marL="0" indent="0">
              <a:buNone/>
            </a:pPr>
            <a:endParaRPr lang="en-US" sz="800" dirty="0"/>
          </a:p>
          <a:p>
            <a:r>
              <a:rPr lang="en-US" dirty="0"/>
              <a:t>Level 5 – Local Measurements</a:t>
            </a:r>
          </a:p>
          <a:p>
            <a:pPr lvl="1"/>
            <a:r>
              <a:rPr lang="en-US" sz="2000" dirty="0"/>
              <a:t>Completed through 3</a:t>
            </a:r>
            <a:r>
              <a:rPr lang="en-US" sz="2000" baseline="30000" dirty="0"/>
              <a:t>rd</a:t>
            </a:r>
            <a:r>
              <a:rPr lang="en-US" sz="2000" dirty="0"/>
              <a:t> MAVEN period (August 15, 2015)</a:t>
            </a:r>
          </a:p>
          <a:p>
            <a:pPr lvl="1"/>
            <a:r>
              <a:rPr lang="en-US" sz="2000" dirty="0"/>
              <a:t>Now handled by </a:t>
            </a:r>
            <a:r>
              <a:rPr lang="en-US" sz="2000" dirty="0" err="1"/>
              <a:t>Firdevs</a:t>
            </a:r>
            <a:r>
              <a:rPr lang="en-US" sz="2000" dirty="0"/>
              <a:t> </a:t>
            </a:r>
            <a:r>
              <a:rPr lang="en-US" sz="2000" dirty="0" err="1"/>
              <a:t>Duru</a:t>
            </a:r>
            <a:r>
              <a:rPr lang="en-US" sz="2000" dirty="0"/>
              <a:t> (Coe College) for future submissions</a:t>
            </a:r>
          </a:p>
          <a:p>
            <a:pPr lvl="2"/>
            <a:r>
              <a:rPr lang="en-US" sz="2000" dirty="0"/>
              <a:t>Next submission currently under internal review, expected shortly</a:t>
            </a:r>
          </a:p>
        </p:txBody>
      </p:sp>
    </p:spTree>
    <p:extLst>
      <p:ext uri="{BB962C8B-B14F-4D97-AF65-F5344CB8AC3E}">
        <p14:creationId xmlns:p14="http://schemas.microsoft.com/office/powerpoint/2010/main" val="2912103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MeetingS</a:t>
            </a:r>
            <a:r>
              <a:rPr lang="en-US" dirty="0"/>
              <a:t> &amp; PUBLICATIONS</a:t>
            </a:r>
          </a:p>
        </p:txBody>
      </p:sp>
      <p:sp>
        <p:nvSpPr>
          <p:cNvPr id="3" name="Content Placeholder 2"/>
          <p:cNvSpPr>
            <a:spLocks noGrp="1"/>
          </p:cNvSpPr>
          <p:nvPr>
            <p:ph sz="half" idx="1"/>
          </p:nvPr>
        </p:nvSpPr>
        <p:spPr>
          <a:xfrm>
            <a:off x="913795" y="2088319"/>
            <a:ext cx="5106004" cy="4377217"/>
          </a:xfrm>
        </p:spPr>
        <p:txBody>
          <a:bodyPr>
            <a:normAutofit fontScale="92500" lnSpcReduction="20000"/>
          </a:bodyPr>
          <a:lstStyle/>
          <a:p>
            <a:r>
              <a:rPr lang="en-US" dirty="0"/>
              <a:t>Jun 2016 – MAVEN PSG, Boulder, CO</a:t>
            </a:r>
          </a:p>
          <a:p>
            <a:r>
              <a:rPr lang="en-US" dirty="0"/>
              <a:t>Sep 2016 – MUAN Workshop, Leicester, United Kingdom </a:t>
            </a:r>
            <a:r>
              <a:rPr lang="en-US" i="1" dirty="0"/>
              <a:t>(Remotely)</a:t>
            </a:r>
          </a:p>
          <a:p>
            <a:r>
              <a:rPr lang="en-US" dirty="0"/>
              <a:t>Nov 2016 – MAVEN PSG, Berkeley, CA</a:t>
            </a:r>
          </a:p>
          <a:p>
            <a:r>
              <a:rPr lang="en-US" dirty="0"/>
              <a:t>Dec 2016 – AGU Fall Meeting, San Francisco, CA</a:t>
            </a:r>
          </a:p>
          <a:p>
            <a:r>
              <a:rPr lang="en-US" dirty="0"/>
              <a:t>Jan 2017 – MEX SWT Meeting, Kiruna, Sweden</a:t>
            </a:r>
          </a:p>
          <a:p>
            <a:r>
              <a:rPr lang="en-US" dirty="0"/>
              <a:t>Apr 2017 – EGU General Assembly, Vienna, Austria</a:t>
            </a:r>
          </a:p>
          <a:p>
            <a:r>
              <a:rPr lang="en-US" dirty="0"/>
              <a:t>May 2017 – Mars </a:t>
            </a:r>
            <a:r>
              <a:rPr lang="en-US" dirty="0" err="1"/>
              <a:t>Aeronomy</a:t>
            </a:r>
            <a:r>
              <a:rPr lang="en-US" dirty="0"/>
              <a:t> Conference, Boulder, CO</a:t>
            </a:r>
          </a:p>
        </p:txBody>
      </p:sp>
      <p:sp>
        <p:nvSpPr>
          <p:cNvPr id="4" name="Content Placeholder 3">
            <a:extLst>
              <a:ext uri="{FF2B5EF4-FFF2-40B4-BE49-F238E27FC236}">
                <a16:creationId xmlns:a16="http://schemas.microsoft.com/office/drawing/2014/main" id="{7D2B8D32-7BC0-46C9-A8F8-F013E69AB3C6}"/>
              </a:ext>
            </a:extLst>
          </p:cNvPr>
          <p:cNvSpPr>
            <a:spLocks noGrp="1"/>
          </p:cNvSpPr>
          <p:nvPr>
            <p:ph sz="half" idx="2"/>
          </p:nvPr>
        </p:nvSpPr>
        <p:spPr>
          <a:xfrm>
            <a:off x="6173403" y="2088319"/>
            <a:ext cx="5094154" cy="4377217"/>
          </a:xfrm>
        </p:spPr>
        <p:txBody>
          <a:bodyPr/>
          <a:lstStyle/>
          <a:p>
            <a:r>
              <a:rPr lang="en-US" dirty="0" err="1"/>
              <a:t>Nemec</a:t>
            </a:r>
            <a:r>
              <a:rPr lang="en-US" dirty="0"/>
              <a:t> et al., JGR-SP (2016)</a:t>
            </a:r>
          </a:p>
          <a:p>
            <a:pPr lvl="1"/>
            <a:r>
              <a:rPr lang="en-US" dirty="0"/>
              <a:t>Improving accuracy of density profiles</a:t>
            </a:r>
          </a:p>
          <a:p>
            <a:r>
              <a:rPr lang="en-US" dirty="0"/>
              <a:t>Vogt et al., JGR-SP (2016)</a:t>
            </a:r>
          </a:p>
          <a:p>
            <a:pPr lvl="1"/>
            <a:r>
              <a:rPr lang="en-US" dirty="0"/>
              <a:t>Comparing MARSIS &amp; radio occultation</a:t>
            </a:r>
          </a:p>
          <a:p>
            <a:r>
              <a:rPr lang="en-US" dirty="0"/>
              <a:t>Kopf et al., JGR-SP (2017)</a:t>
            </a:r>
          </a:p>
          <a:p>
            <a:pPr lvl="1"/>
            <a:r>
              <a:rPr lang="en-US" dirty="0"/>
              <a:t>Topside layers and associated currents</a:t>
            </a:r>
          </a:p>
          <a:p>
            <a:pPr marL="0" indent="0">
              <a:buNone/>
            </a:pPr>
            <a:endParaRPr lang="en-US" dirty="0"/>
          </a:p>
          <a:p>
            <a:r>
              <a:rPr lang="en-US" dirty="0"/>
              <a:t>Four submitted publications currently under review/revision</a:t>
            </a:r>
          </a:p>
        </p:txBody>
      </p:sp>
    </p:spTree>
    <p:extLst>
      <p:ext uri="{BB962C8B-B14F-4D97-AF65-F5344CB8AC3E}">
        <p14:creationId xmlns:p14="http://schemas.microsoft.com/office/powerpoint/2010/main" val="3105045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3795" y="2624508"/>
            <a:ext cx="10353761" cy="1326321"/>
          </a:xfrm>
        </p:spPr>
        <p:txBody>
          <a:bodyPr>
            <a:normAutofit/>
          </a:bodyPr>
          <a:lstStyle/>
          <a:p>
            <a:r>
              <a:rPr lang="en-US" sz="6000" dirty="0"/>
              <a:t>SCIENCE</a:t>
            </a:r>
          </a:p>
        </p:txBody>
      </p:sp>
    </p:spTree>
    <p:extLst>
      <p:ext uri="{BB962C8B-B14F-4D97-AF65-F5344CB8AC3E}">
        <p14:creationId xmlns:p14="http://schemas.microsoft.com/office/powerpoint/2010/main" val="7264870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Damask</Template>
  <TotalTime>866</TotalTime>
  <Words>1337</Words>
  <Application>Microsoft Office PowerPoint</Application>
  <PresentationFormat>Widescreen</PresentationFormat>
  <Paragraphs>148</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MS PGothic</vt:lpstr>
      <vt:lpstr>MS PGothic</vt:lpstr>
      <vt:lpstr>Arial</vt:lpstr>
      <vt:lpstr>Bookman Old Style</vt:lpstr>
      <vt:lpstr>Rockwell</vt:lpstr>
      <vt:lpstr>Symbol</vt:lpstr>
      <vt:lpstr>Damask</vt:lpstr>
      <vt:lpstr>progress report   Andy Kopf</vt:lpstr>
      <vt:lpstr>Personnel Changes</vt:lpstr>
      <vt:lpstr>MARSIS TIMING ERROR</vt:lpstr>
      <vt:lpstr>MARSIS TIMING CORRECTION</vt:lpstr>
      <vt:lpstr>PowerPoint Presentation</vt:lpstr>
      <vt:lpstr>Effect on Data Products</vt:lpstr>
      <vt:lpstr>Archival/Re-archival status</vt:lpstr>
      <vt:lpstr>MeetingS &amp; PUBLICATIONS</vt:lpstr>
      <vt:lpstr>SCIENCE</vt:lpstr>
      <vt:lpstr>Transient Topside Layers</vt:lpstr>
      <vt:lpstr>Ion density increase</vt:lpstr>
      <vt:lpstr>A Current Sheet</vt:lpstr>
      <vt:lpstr>“Marsis effect” in ASPERA-IMA</vt:lpstr>
      <vt:lpstr>PowerPoint Presentation</vt:lpstr>
      <vt:lpstr>PowerPoint Presentation</vt:lpstr>
      <vt:lpstr>Summary of Observations</vt:lpstr>
      <vt:lpstr>Parallel B-field EFFECTS</vt:lpstr>
      <vt:lpstr>MARSIS OBSERVES A DISTURBED IONOSPHERE</vt:lpstr>
      <vt:lpstr>Connected ionospheric and surface reflections</vt:lpstr>
      <vt:lpstr>A Disturbed ionosphere</vt:lpstr>
      <vt:lpstr>NEW/UPCOMING Science</vt:lpstr>
      <vt:lpstr>Solar Cycle Studies</vt:lpstr>
      <vt:lpstr>response to solar wind variations</vt:lpstr>
      <vt:lpstr>MEX-maven crossing orbits</vt:lpstr>
      <vt:lpstr>Siding Spring Revisited</vt:lpstr>
      <vt:lpstr>Questions?</vt:lpstr>
      <vt:lpstr>RECENT PUBLICATIONS</vt:lpstr>
      <vt:lpstr>PENDING PUBLICATIONS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progress report   Andy Kopf</dc:title>
  <dc:creator>Kopf, Andrew J</dc:creator>
  <cp:lastModifiedBy>Kopf, Andrew J</cp:lastModifiedBy>
  <cp:revision>26</cp:revision>
  <dcterms:created xsi:type="dcterms:W3CDTF">2017-05-26T17:51:58Z</dcterms:created>
  <dcterms:modified xsi:type="dcterms:W3CDTF">2017-06-07T12:14:47Z</dcterms:modified>
</cp:coreProperties>
</file>