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73" r:id="rId8"/>
    <p:sldId id="266" r:id="rId9"/>
    <p:sldId id="267" r:id="rId10"/>
    <p:sldId id="262" r:id="rId11"/>
    <p:sldId id="263" r:id="rId12"/>
    <p:sldId id="274" r:id="rId13"/>
    <p:sldId id="265" r:id="rId14"/>
    <p:sldId id="264" r:id="rId15"/>
    <p:sldId id="275" r:id="rId16"/>
    <p:sldId id="268" r:id="rId17"/>
    <p:sldId id="269" r:id="rId18"/>
    <p:sldId id="271" r:id="rId19"/>
    <p:sldId id="270" r:id="rId20"/>
    <p:sldId id="272" r:id="rId21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498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68FEA5-6A3C-44A6-82D7-D60AB3300EC9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" panose="02040604050505020304" pitchFamily="18" charset="0"/>
              </a:defRPr>
            </a:lvl1pPr>
          </a:lstStyle>
          <a:p>
            <a:fld id="{525E0DCE-4F22-4AF1-A2A5-EC4510A6B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596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A85A74-A237-495F-8B65-D4F21C80A9D8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" panose="02040604050505020304" pitchFamily="18" charset="0"/>
              </a:defRPr>
            </a:lvl1pPr>
          </a:lstStyle>
          <a:p>
            <a:fld id="{4D566BEF-5492-41F4-AC09-164BBB651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984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988229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392738" y="0"/>
            <a:ext cx="679608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0"/>
          <p:cNvSpPr/>
          <p:nvPr/>
        </p:nvSpPr>
        <p:spPr>
          <a:xfrm>
            <a:off x="5484813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1154-B4F7-4EFA-9B4F-583F2CBC3235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122E-24CF-452D-AF73-3C787AA0B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98326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3CA1-4D98-414B-A30C-2B796D53674D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7CB0E-FB7B-48EA-9F83-4BBAAED42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15743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1ED2-D9AF-4AC5-A65A-C278F0DD8FDE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14C9-28C5-4AFD-B90D-0E32E0D03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6449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F21F-0C40-457E-91B3-0DAB8D8FB52A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EF678-438F-4D3C-83CB-F1550333E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1061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20F7-A609-41B9-A03E-9A8BD75CFE1E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F1AA3-D834-4861-8154-AF14A8CA0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81408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E8F9-006B-48F0-92C9-9A394763B93B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B3AF9-82E7-433D-B824-BAFAB8DA8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77083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A2649-ADBD-45BE-9135-1A4C7A4CCCF5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39E03-73B1-4F3A-85F2-8C6F5FFE1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72795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802D-884A-4B81-881F-290F65FE5255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0337A-9D9F-4808-BC94-C0CB58541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1784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0136C-1A4C-48F9-955D-A4E0E0629069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1D645-88C5-43B0-A770-2AB6B644D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3515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608013" y="0"/>
            <a:ext cx="488315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0"/>
          <p:cNvSpPr/>
          <p:nvPr/>
        </p:nvSpPr>
        <p:spPr>
          <a:xfrm>
            <a:off x="700088" y="0"/>
            <a:ext cx="4700587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EB7B-D7D5-4C69-AC18-ACE604D00FE6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183A7-5616-48F3-B948-9996099EF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3671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608013" y="0"/>
            <a:ext cx="488315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2"/>
          <p:cNvSpPr/>
          <p:nvPr/>
        </p:nvSpPr>
        <p:spPr>
          <a:xfrm>
            <a:off x="700088" y="0"/>
            <a:ext cx="4700587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79E5-8574-4D8D-9DDB-D3EF8518E099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59EB9-888D-4D1C-9958-C7A9F6EF0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708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3813" y="1828800"/>
            <a:ext cx="960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3" y="6400800"/>
            <a:ext cx="132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486509-EAEB-4F7A-A7A1-EE44A4A1397C}" type="datetimeFigureOut">
              <a:rPr lang="en-US"/>
              <a:pPr>
                <a:defRPr/>
              </a:pPr>
              <a:t>11/3/2015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3" y="6400800"/>
            <a:ext cx="12192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entury" panose="02040604050505020304" pitchFamily="18" charset="0"/>
              </a:defRPr>
            </a:lvl1pPr>
          </a:lstStyle>
          <a:p>
            <a:fld id="{1B863C34-EB91-49C8-9AFA-193D964331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2" r:id="rId8"/>
    <p:sldLayoutId id="2147483663" r:id="rId9"/>
    <p:sldLayoutId id="2147483664" r:id="rId10"/>
    <p:sldLayoutId id="2147483659" r:id="rId11"/>
    <p:sldLayoutId id="2147483660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Century" panose="020406040505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6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674813" y="1524000"/>
            <a:ext cx="8839200" cy="3200400"/>
          </a:xfrm>
        </p:spPr>
        <p:txBody>
          <a:bodyPr/>
          <a:lstStyle/>
          <a:p>
            <a:pPr eaLnBrk="1" hangingPunct="1"/>
            <a:r>
              <a:rPr lang="en-US" altLang="en-US" smtClean="0"/>
              <a:t>New Observations of Upper Ionospheric Layers with Mars Express and MAVEN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800" cy="990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Andrew j. </a:t>
            </a:r>
            <a:r>
              <a:rPr lang="en-US" dirty="0" err="1" smtClean="0"/>
              <a:t>kopf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Marsis</a:t>
            </a:r>
            <a:r>
              <a:rPr lang="en-US" dirty="0" err="1"/>
              <a:t>-</a:t>
            </a:r>
            <a:r>
              <a:rPr lang="en-US" dirty="0" err="1" smtClean="0"/>
              <a:t>sharad</a:t>
            </a:r>
            <a:r>
              <a:rPr lang="en-US" dirty="0" smtClean="0"/>
              <a:t> science team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November 3, 2015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27013" y="533400"/>
            <a:ext cx="9601200" cy="2133600"/>
          </a:xfrm>
        </p:spPr>
        <p:txBody>
          <a:bodyPr/>
          <a:lstStyle/>
          <a:p>
            <a:pPr eaLnBrk="1" hangingPunct="1"/>
            <a:r>
              <a:rPr lang="en-US" altLang="en-US" smtClean="0"/>
              <a:t>Densities:</a:t>
            </a:r>
            <a:br>
              <a:rPr lang="en-US" altLang="en-US" smtClean="0"/>
            </a:br>
            <a:r>
              <a:rPr lang="en-US" altLang="en-US" smtClean="0"/>
              <a:t>Not a Factor</a:t>
            </a:r>
            <a:br>
              <a:rPr lang="en-US" altLang="en-US" smtClean="0"/>
            </a:br>
            <a:r>
              <a:rPr lang="en-US" altLang="en-US" i="1" smtClean="0"/>
              <a:t>(Within a</a:t>
            </a:r>
            <a:br>
              <a:rPr lang="en-US" altLang="en-US" i="1" smtClean="0"/>
            </a:br>
            <a:r>
              <a:rPr lang="en-US" altLang="en-US" i="1" smtClean="0"/>
              <a:t>single orbit)</a:t>
            </a:r>
          </a:p>
        </p:txBody>
      </p:sp>
      <p:pic>
        <p:nvPicPr>
          <p:cNvPr id="2560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8863" y="438150"/>
            <a:ext cx="8351837" cy="60579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9601200" cy="1676400"/>
          </a:xfrm>
        </p:spPr>
        <p:txBody>
          <a:bodyPr/>
          <a:lstStyle/>
          <a:p>
            <a:pPr eaLnBrk="1" hangingPunct="1"/>
            <a:r>
              <a:rPr lang="en-US" altLang="en-US" smtClean="0"/>
              <a:t>SWIA</a:t>
            </a:r>
            <a:br>
              <a:rPr lang="en-US" altLang="en-US" smtClean="0"/>
            </a:br>
            <a:r>
              <a:rPr lang="en-US" altLang="en-US" smtClean="0"/>
              <a:t>13864 –</a:t>
            </a:r>
            <a:br>
              <a:rPr lang="en-US" altLang="en-US" smtClean="0"/>
            </a:br>
            <a:r>
              <a:rPr lang="en-US" altLang="en-US" smtClean="0"/>
              <a:t>12/3/14</a:t>
            </a:r>
          </a:p>
        </p:txBody>
      </p:sp>
      <p:pic>
        <p:nvPicPr>
          <p:cNvPr id="2662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0213" y="152400"/>
            <a:ext cx="9050337" cy="65738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9601200" cy="1676400"/>
          </a:xfrm>
        </p:spPr>
        <p:txBody>
          <a:bodyPr/>
          <a:lstStyle/>
          <a:p>
            <a:pPr eaLnBrk="1" hangingPunct="1"/>
            <a:r>
              <a:rPr lang="en-US" altLang="en-US" smtClean="0"/>
              <a:t>SWIA</a:t>
            </a:r>
            <a:br>
              <a:rPr lang="en-US" altLang="en-US" smtClean="0"/>
            </a:br>
            <a:r>
              <a:rPr lang="en-US" altLang="en-US" smtClean="0"/>
              <a:t>13866 –</a:t>
            </a:r>
            <a:br>
              <a:rPr lang="en-US" altLang="en-US" smtClean="0"/>
            </a:br>
            <a:r>
              <a:rPr lang="en-US" altLang="en-US" smtClean="0"/>
              <a:t>12/4/14</a:t>
            </a:r>
          </a:p>
        </p:txBody>
      </p:sp>
      <p:pic>
        <p:nvPicPr>
          <p:cNvPr id="2765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0213" y="152400"/>
            <a:ext cx="9050337" cy="65738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9601200" cy="1676400"/>
          </a:xfrm>
        </p:spPr>
        <p:txBody>
          <a:bodyPr/>
          <a:lstStyle/>
          <a:p>
            <a:pPr eaLnBrk="1" hangingPunct="1"/>
            <a:r>
              <a:rPr lang="en-US" altLang="en-US" smtClean="0"/>
              <a:t>SWIA</a:t>
            </a:r>
            <a:br>
              <a:rPr lang="en-US" altLang="en-US" smtClean="0"/>
            </a:br>
            <a:r>
              <a:rPr lang="en-US" altLang="en-US" smtClean="0"/>
              <a:t>13868 –</a:t>
            </a:r>
            <a:br>
              <a:rPr lang="en-US" altLang="en-US" smtClean="0"/>
            </a:br>
            <a:r>
              <a:rPr lang="en-US" altLang="en-US" smtClean="0"/>
              <a:t>12/5/14</a:t>
            </a:r>
          </a:p>
        </p:txBody>
      </p:sp>
      <p:pic>
        <p:nvPicPr>
          <p:cNvPr id="2867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0213" y="152400"/>
            <a:ext cx="9050337" cy="65738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Ion Composition – MAVEN NGIMS</a:t>
            </a:r>
          </a:p>
        </p:txBody>
      </p:sp>
      <p:pic>
        <p:nvPicPr>
          <p:cNvPr id="296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" y="1295400"/>
            <a:ext cx="11985625" cy="5410200"/>
          </a:xfr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4613" y="381000"/>
            <a:ext cx="2209800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>NGIMS</a:t>
            </a:r>
            <a:br>
              <a:rPr lang="en-US" altLang="en-US" smtClean="0"/>
            </a:br>
            <a:r>
              <a:rPr lang="en-US" altLang="en-US" smtClean="0"/>
              <a:t>10/19/14</a:t>
            </a:r>
          </a:p>
        </p:txBody>
      </p:sp>
      <p:pic>
        <p:nvPicPr>
          <p:cNvPr id="30722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227013"/>
            <a:ext cx="4762500" cy="6462712"/>
          </a:xfrm>
        </p:spPr>
      </p:pic>
      <p:pic>
        <p:nvPicPr>
          <p:cNvPr id="3072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0713" y="227013"/>
            <a:ext cx="4762500" cy="64627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74613" y="381000"/>
            <a:ext cx="2209800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>NGIMS</a:t>
            </a:r>
            <a:br>
              <a:rPr lang="en-US" altLang="en-US" smtClean="0"/>
            </a:br>
            <a:r>
              <a:rPr lang="en-US" altLang="en-US" smtClean="0"/>
              <a:t>10/21/14</a:t>
            </a:r>
          </a:p>
        </p:txBody>
      </p:sp>
      <p:pic>
        <p:nvPicPr>
          <p:cNvPr id="3174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227013"/>
            <a:ext cx="4762500" cy="6462712"/>
          </a:xfrm>
        </p:spPr>
      </p:pic>
      <p:pic>
        <p:nvPicPr>
          <p:cNvPr id="3174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0713" y="227013"/>
            <a:ext cx="4762500" cy="64627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So What More Do We Know Now?</a:t>
            </a:r>
          </a:p>
        </p:txBody>
      </p:sp>
      <p:sp>
        <p:nvSpPr>
          <p:cNvPr id="32770" name="Content Placeholder 7"/>
          <p:cNvSpPr>
            <a:spLocks noGrp="1"/>
          </p:cNvSpPr>
          <p:nvPr>
            <p:ph sz="half" idx="1"/>
          </p:nvPr>
        </p:nvSpPr>
        <p:spPr>
          <a:xfrm>
            <a:off x="531813" y="1828800"/>
            <a:ext cx="5410200" cy="4343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Solar Wind (SWIA)</a:t>
            </a:r>
          </a:p>
          <a:p>
            <a:pPr lvl="1" eaLnBrk="1" hangingPunct="1"/>
            <a:r>
              <a:rPr lang="en-US" altLang="en-US" sz="2400" smtClean="0"/>
              <a:t>In steady solar wind conditions, layers are highly transient, but still present up to 50% of the time.  They are thus a natural feature of that environment.</a:t>
            </a:r>
          </a:p>
          <a:p>
            <a:pPr lvl="1" eaLnBrk="1" hangingPunct="1"/>
            <a:r>
              <a:rPr lang="en-US" altLang="en-US" sz="2400" smtClean="0"/>
              <a:t>In more dynamic solar wind conditions, upper layers will generally vanish until the solar wind returns to a more steady state, apparently disrupted by the sharp change.</a:t>
            </a:r>
          </a:p>
        </p:txBody>
      </p:sp>
      <p:sp>
        <p:nvSpPr>
          <p:cNvPr id="32771" name="Content Placeholder 8"/>
          <p:cNvSpPr>
            <a:spLocks noGrp="1"/>
          </p:cNvSpPr>
          <p:nvPr>
            <p:ph sz="half" idx="2"/>
          </p:nvPr>
        </p:nvSpPr>
        <p:spPr>
          <a:xfrm>
            <a:off x="6246813" y="1828800"/>
            <a:ext cx="5486400" cy="4343400"/>
          </a:xfrm>
        </p:spPr>
        <p:txBody>
          <a:bodyPr/>
          <a:lstStyle/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So What More Do We Know Now?</a:t>
            </a:r>
          </a:p>
        </p:txBody>
      </p:sp>
      <p:sp>
        <p:nvSpPr>
          <p:cNvPr id="33794" name="Content Placeholder 7"/>
          <p:cNvSpPr>
            <a:spLocks noGrp="1"/>
          </p:cNvSpPr>
          <p:nvPr>
            <p:ph sz="half" idx="1"/>
          </p:nvPr>
        </p:nvSpPr>
        <p:spPr>
          <a:xfrm>
            <a:off x="531813" y="1828800"/>
            <a:ext cx="5410200" cy="4343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Solar Wind (SWIA)</a:t>
            </a:r>
          </a:p>
          <a:p>
            <a:pPr lvl="1" eaLnBrk="1" hangingPunct="1"/>
            <a:r>
              <a:rPr lang="en-US" altLang="en-US" sz="2400" smtClean="0"/>
              <a:t>In steady solar wind conditions, layers are highly transient, but still present up to 50% of the time.  They are thus a natural feature of that environment.</a:t>
            </a:r>
          </a:p>
          <a:p>
            <a:pPr lvl="1" eaLnBrk="1" hangingPunct="1"/>
            <a:r>
              <a:rPr lang="en-US" altLang="en-US" sz="2400" smtClean="0"/>
              <a:t>In more dynamic solar wind conditions, upper layers will generally vanish until the solar wind returns to a more steady state, apparently disrupted by the sharp change.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sz="half" idx="2"/>
          </p:nvPr>
        </p:nvSpPr>
        <p:spPr>
          <a:xfrm>
            <a:off x="6246813" y="1828800"/>
            <a:ext cx="5486400" cy="4343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Ion Composition (NGIMS)</a:t>
            </a:r>
          </a:p>
          <a:p>
            <a:pPr lvl="1" eaLnBrk="1" hangingPunct="1"/>
            <a:r>
              <a:rPr lang="en-US" altLang="en-US" sz="2400" smtClean="0"/>
              <a:t>Largest component of the upper layers is the same as with the main layer (O</a:t>
            </a:r>
            <a:r>
              <a:rPr lang="en-US" altLang="en-US" sz="2400" baseline="-25000" smtClean="0"/>
              <a:t>2</a:t>
            </a:r>
            <a:r>
              <a:rPr lang="en-US" altLang="en-US" sz="2400" baseline="30000" smtClean="0"/>
              <a:t>+</a:t>
            </a:r>
            <a:r>
              <a:rPr lang="en-US" altLang="en-US" sz="2400" smtClean="0"/>
              <a:t>).  All other ions are orders of magnitude lower.</a:t>
            </a:r>
          </a:p>
          <a:p>
            <a:pPr lvl="1" eaLnBrk="1" hangingPunct="1"/>
            <a:r>
              <a:rPr lang="en-US" altLang="en-US" sz="2400" smtClean="0"/>
              <a:t>Multiple ions show an increase in density in upper layers, not just the dominant O</a:t>
            </a:r>
            <a:r>
              <a:rPr lang="en-US" altLang="en-US" sz="2400" baseline="-25000" smtClean="0"/>
              <a:t>2</a:t>
            </a:r>
            <a:r>
              <a:rPr lang="en-US" altLang="en-US" sz="2400" baseline="30000" smtClean="0"/>
              <a:t>+</a:t>
            </a:r>
            <a:r>
              <a:rPr lang="en-US" altLang="en-US" sz="2400" smtClean="0"/>
              <a:t>.</a:t>
            </a:r>
          </a:p>
          <a:p>
            <a:pPr lvl="1" eaLnBrk="1" hangingPunct="1"/>
            <a:r>
              <a:rPr lang="en-US" altLang="en-US" sz="2400" smtClean="0"/>
              <a:t>Layers appear to coincide with small local magnetic field features, suggesting a current.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>
          <a:xfrm>
            <a:off x="836613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Possible Explanation</a:t>
            </a:r>
            <a:br>
              <a:rPr lang="en-US" altLang="en-US" dirty="0" smtClean="0"/>
            </a:br>
            <a:r>
              <a:rPr lang="en-US" altLang="en-US" dirty="0" smtClean="0"/>
              <a:t>– </a:t>
            </a:r>
            <a:r>
              <a:rPr lang="en-US" altLang="en-US" dirty="0" smtClean="0"/>
              <a:t>Wave/Instability?</a:t>
            </a:r>
            <a:endParaRPr lang="en-US" altLang="en-US" dirty="0" smtClean="0"/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>
          <a:xfrm>
            <a:off x="684213" y="2209800"/>
            <a:ext cx="9601200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shear between the steady-state solar wind and the upper ionosphere (due to their different velocities) </a:t>
            </a:r>
            <a:r>
              <a:rPr lang="en-US" altLang="en-US" sz="2800" dirty="0" smtClean="0"/>
              <a:t>yields an instability (Kelvin-Helmholtz?) that </a:t>
            </a:r>
            <a:r>
              <a:rPr lang="en-US" altLang="en-US" sz="2800" dirty="0" smtClean="0"/>
              <a:t>would manifest as a denser region above a depleted region.</a:t>
            </a:r>
          </a:p>
          <a:p>
            <a:pPr eaLnBrk="1" hangingPunct="1"/>
            <a:r>
              <a:rPr lang="en-US" altLang="en-US" sz="2800" dirty="0" smtClean="0"/>
              <a:t>These would naturally form, disperse, and reform under the influence of an unchanging solar wind.</a:t>
            </a:r>
          </a:p>
          <a:p>
            <a:pPr eaLnBrk="1" hangingPunct="1"/>
            <a:r>
              <a:rPr lang="en-US" altLang="en-US" sz="2800" dirty="0" smtClean="0"/>
              <a:t>Sharp variation in the solar wind would disrupt the steady mixing, preventing the smooth formation of the instability and thus eliminating the “layers”.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348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4925"/>
            <a:ext cx="568483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03213" y="228600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Sounding Principles</a:t>
            </a:r>
          </a:p>
        </p:txBody>
      </p:sp>
      <p:pic>
        <p:nvPicPr>
          <p:cNvPr id="1741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228600"/>
            <a:ext cx="6535738" cy="6477000"/>
          </a:xfrm>
        </p:spPr>
      </p:pic>
      <p:sp>
        <p:nvSpPr>
          <p:cNvPr id="17411" name="Content Placeholder 5"/>
          <p:cNvSpPr>
            <a:spLocks noGrp="1"/>
          </p:cNvSpPr>
          <p:nvPr>
            <p:ph sz="half" idx="1"/>
          </p:nvPr>
        </p:nvSpPr>
        <p:spPr>
          <a:xfrm>
            <a:off x="227013" y="1828800"/>
            <a:ext cx="5029200" cy="4343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Radar pulse can not propagate at frequencies below the plasma frequency</a:t>
            </a:r>
            <a:br>
              <a:rPr lang="en-US" altLang="en-US" sz="2800" smtClean="0"/>
            </a:br>
            <a:endParaRPr lang="en-US" altLang="en-US" sz="2800" smtClean="0"/>
          </a:p>
          <a:p>
            <a:pPr eaLnBrk="1" hangingPunct="1"/>
            <a:r>
              <a:rPr lang="en-US" altLang="en-US" sz="2800" smtClean="0"/>
              <a:t>Reflection occurs when the pulse frequency equals the electron plasma frequency</a:t>
            </a:r>
            <a:br>
              <a:rPr lang="en-US" altLang="en-US" sz="2800" smtClean="0"/>
            </a:br>
            <a:endParaRPr lang="en-US" altLang="en-US" sz="2800" smtClean="0"/>
          </a:p>
          <a:p>
            <a:pPr eaLnBrk="1" hangingPunct="1"/>
            <a:r>
              <a:rPr lang="en-US" altLang="en-US" sz="2800" b="1" u="sng" smtClean="0"/>
              <a:t>Cusps occur at density profile maximums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General Case</a:t>
            </a:r>
          </a:p>
        </p:txBody>
      </p:sp>
      <p:pic>
        <p:nvPicPr>
          <p:cNvPr id="1843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8863" y="228600"/>
            <a:ext cx="8351837" cy="6477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1813" y="228600"/>
            <a:ext cx="96012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Topside Structure:</a:t>
            </a:r>
            <a:br>
              <a:rPr lang="en-US" altLang="en-US" smtClean="0"/>
            </a:br>
            <a:r>
              <a:rPr lang="en-US" altLang="en-US" smtClean="0"/>
              <a:t>“Cusps” and “Steps”</a:t>
            </a:r>
          </a:p>
        </p:txBody>
      </p:sp>
      <p:pic>
        <p:nvPicPr>
          <p:cNvPr id="1945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6963" y="228600"/>
            <a:ext cx="5249862" cy="6477000"/>
          </a:xfrm>
        </p:spPr>
      </p:pic>
      <p:sp>
        <p:nvSpPr>
          <p:cNvPr id="19459" name="Content Placeholder 5"/>
          <p:cNvSpPr>
            <a:spLocks noGrp="1"/>
          </p:cNvSpPr>
          <p:nvPr>
            <p:ph sz="half" idx="1"/>
          </p:nvPr>
        </p:nvSpPr>
        <p:spPr>
          <a:xfrm>
            <a:off x="379413" y="1828800"/>
            <a:ext cx="5105400" cy="4876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(A) shows a full second cusp, indicating a clear peak in the density profile</a:t>
            </a:r>
            <a:br>
              <a:rPr lang="en-US" altLang="en-US" sz="2800" smtClean="0"/>
            </a:br>
            <a:endParaRPr lang="en-US" altLang="en-US" sz="2800" smtClean="0"/>
          </a:p>
          <a:p>
            <a:pPr eaLnBrk="1" hangingPunct="1"/>
            <a:r>
              <a:rPr lang="en-US" altLang="en-US" sz="2800" smtClean="0"/>
              <a:t>(B) shows a “step” at a lower frequency at an inflection point </a:t>
            </a:r>
            <a:r>
              <a:rPr lang="en-US" altLang="en-US" sz="2800" i="1" smtClean="0"/>
              <a:t>(dn/dz approaches but never equals zero)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endParaRPr lang="en-US" altLang="en-US" sz="2800" smtClean="0"/>
          </a:p>
          <a:p>
            <a:pPr eaLnBrk="1" hangingPunct="1"/>
            <a:r>
              <a:rPr lang="en-US" altLang="en-US" sz="2800" smtClean="0"/>
              <a:t>Both indicate the presence of a second topside layer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3213" y="457200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Variable and </a:t>
            </a:r>
            <a:br>
              <a:rPr lang="en-US" altLang="en-US" smtClean="0"/>
            </a:br>
            <a:r>
              <a:rPr lang="en-US" altLang="en-US" smtClean="0"/>
              <a:t>Transient</a:t>
            </a:r>
          </a:p>
        </p:txBody>
      </p:sp>
      <p:pic>
        <p:nvPicPr>
          <p:cNvPr id="2048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685800"/>
            <a:ext cx="7192963" cy="5097463"/>
          </a:xfrm>
        </p:spPr>
      </p:pic>
      <p:sp>
        <p:nvSpPr>
          <p:cNvPr id="20483" name="Content Placeholder 5"/>
          <p:cNvSpPr>
            <a:spLocks noGrp="1"/>
          </p:cNvSpPr>
          <p:nvPr>
            <p:ph sz="half" idx="1"/>
          </p:nvPr>
        </p:nvSpPr>
        <p:spPr>
          <a:xfrm>
            <a:off x="150813" y="1828800"/>
            <a:ext cx="4725987" cy="4343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While the altitude and density of the main layer are roughly constant, the 2</a:t>
            </a:r>
            <a:r>
              <a:rPr lang="en-US" altLang="en-US" sz="2800" baseline="30000" smtClean="0"/>
              <a:t>nd</a:t>
            </a:r>
            <a:r>
              <a:rPr lang="en-US" altLang="en-US" sz="2800" smtClean="0"/>
              <a:t> layer varies in both</a:t>
            </a:r>
          </a:p>
          <a:p>
            <a:pPr lvl="1" eaLnBrk="1" hangingPunct="1"/>
            <a:r>
              <a:rPr lang="en-US" altLang="en-US" smtClean="0"/>
              <a:t>Altitude 180-220 km</a:t>
            </a:r>
          </a:p>
          <a:p>
            <a:pPr lvl="1" eaLnBrk="1" hangingPunct="1"/>
            <a:r>
              <a:rPr lang="en-US" altLang="en-US" smtClean="0"/>
              <a:t>Density 2-5 x 10</a:t>
            </a:r>
            <a:r>
              <a:rPr lang="en-US" altLang="en-US" baseline="30000" smtClean="0"/>
              <a:t>4</a:t>
            </a:r>
            <a:r>
              <a:rPr lang="en-US" altLang="en-US" smtClean="0"/>
              <a:t> cm</a:t>
            </a:r>
            <a:r>
              <a:rPr lang="en-US" altLang="en-US" baseline="30000" smtClean="0"/>
              <a:t>-3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 eaLnBrk="1" hangingPunct="1"/>
            <a:r>
              <a:rPr lang="en-US" altLang="en-US" sz="2800" smtClean="0"/>
              <a:t>2</a:t>
            </a:r>
            <a:r>
              <a:rPr lang="en-US" altLang="en-US" sz="2800" baseline="30000" smtClean="0"/>
              <a:t>nd</a:t>
            </a:r>
            <a:r>
              <a:rPr lang="en-US" altLang="en-US" sz="2800" smtClean="0"/>
              <a:t> layer is also transient, coming and going at irregular intervals.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762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There Can Be More Than Just One</a:t>
            </a:r>
          </a:p>
        </p:txBody>
      </p:sp>
      <p:pic>
        <p:nvPicPr>
          <p:cNvPr id="2150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3" y="990600"/>
            <a:ext cx="7772400" cy="5821363"/>
          </a:xfrm>
        </p:spPr>
      </p:pic>
      <p:pic>
        <p:nvPicPr>
          <p:cNvPr id="2150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2463" y="1219200"/>
            <a:ext cx="7575550" cy="52578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Limits of Mars Express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While highly successful in the discovery and general survey of these features, Mars Express was not equipped to fully answer what these features were.</a:t>
            </a:r>
          </a:p>
          <a:p>
            <a:pPr eaLnBrk="1" hangingPunct="1"/>
            <a:r>
              <a:rPr lang="en-US" altLang="en-US" sz="2800" smtClean="0"/>
              <a:t>MARSIS, a topside sounder, could not peer into or beneath these features, so had no knowledge of composition or general structure.</a:t>
            </a:r>
          </a:p>
          <a:p>
            <a:pPr eaLnBrk="1" hangingPunct="1"/>
            <a:r>
              <a:rPr lang="en-US" altLang="en-US" sz="2800" smtClean="0"/>
              <a:t>Solar wind moments could be obtained, but were averages over an entire orbit, not on time scales that could help explain these short-term features.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1065213" y="381000"/>
            <a:ext cx="9829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Enter MAVEN…</a:t>
            </a:r>
          </a:p>
        </p:txBody>
      </p:sp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>
          <a:xfrm>
            <a:off x="760413" y="1828800"/>
            <a:ext cx="5181600" cy="4343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Adding the new spacecraft to the environment allowed these problems to begin to be dealt with.</a:t>
            </a:r>
          </a:p>
          <a:p>
            <a:pPr eaLnBrk="1" hangingPunct="1"/>
            <a:r>
              <a:rPr lang="en-US" altLang="en-US" sz="2800" smtClean="0"/>
              <a:t>MAVEN has (among others):</a:t>
            </a:r>
          </a:p>
          <a:p>
            <a:pPr lvl="1" eaLnBrk="1" hangingPunct="1"/>
            <a:r>
              <a:rPr lang="en-US" altLang="en-US" smtClean="0"/>
              <a:t>SWIA, a solar win analyzer that can obtain 3-component velocities, densities, and ion temperatures.</a:t>
            </a:r>
          </a:p>
          <a:p>
            <a:pPr lvl="1" eaLnBrk="1" hangingPunct="1"/>
            <a:r>
              <a:rPr lang="en-US" altLang="en-US" smtClean="0"/>
              <a:t>NGIMS, a mass spectrometer, which can break down the ionospheric composition as MAVEN flies thru it.</a:t>
            </a:r>
          </a:p>
        </p:txBody>
      </p:sp>
      <p:pic>
        <p:nvPicPr>
          <p:cNvPr id="2355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9213" y="762000"/>
            <a:ext cx="5410200" cy="54102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03213" y="457200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Solar Wind from</a:t>
            </a:r>
            <a:br>
              <a:rPr lang="en-US" altLang="en-US" smtClean="0"/>
            </a:br>
            <a:r>
              <a:rPr lang="en-US" altLang="en-US" smtClean="0"/>
              <a:t>MAVEN SWIA</a:t>
            </a:r>
          </a:p>
        </p:txBody>
      </p:sp>
      <p:pic>
        <p:nvPicPr>
          <p:cNvPr id="2457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9350" y="685800"/>
            <a:ext cx="7027863" cy="5097463"/>
          </a:xfrm>
        </p:spPr>
      </p:pic>
      <p:sp>
        <p:nvSpPr>
          <p:cNvPr id="24579" name="Content Placeholder 5"/>
          <p:cNvSpPr>
            <a:spLocks noGrp="1"/>
          </p:cNvSpPr>
          <p:nvPr>
            <p:ph sz="half" idx="1"/>
          </p:nvPr>
        </p:nvSpPr>
        <p:spPr>
          <a:xfrm>
            <a:off x="74613" y="1828800"/>
            <a:ext cx="5029200" cy="4343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Studying three consecutive days of coincident MARSIS and SWIA data to search for effects of the solar wind on the presence of layers</a:t>
            </a:r>
            <a:br>
              <a:rPr lang="en-US" altLang="en-US" sz="2800" smtClean="0"/>
            </a:br>
            <a:endParaRPr lang="en-US" altLang="en-US" sz="2800" smtClean="0"/>
          </a:p>
          <a:p>
            <a:pPr eaLnBrk="1" hangingPunct="1"/>
            <a:r>
              <a:rPr lang="en-US" altLang="en-US" sz="2800" smtClean="0"/>
              <a:t>First three are done</a:t>
            </a:r>
            <a:br>
              <a:rPr lang="en-US" altLang="en-US" sz="2800" smtClean="0"/>
            </a:br>
            <a:endParaRPr lang="en-US" altLang="en-US" sz="2800" smtClean="0"/>
          </a:p>
          <a:p>
            <a:pPr eaLnBrk="1" hangingPunct="1"/>
            <a:r>
              <a:rPr lang="en-US" altLang="en-US" sz="2800" smtClean="0"/>
              <a:t>Data comes from</a:t>
            </a:r>
            <a:br>
              <a:rPr lang="en-US" altLang="en-US" sz="2800" smtClean="0"/>
            </a:br>
            <a:r>
              <a:rPr lang="en-US" altLang="en-US" sz="2800" smtClean="0"/>
              <a:t>December 3-5, 2014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573</Words>
  <Application>Microsoft Office PowerPoint</Application>
  <PresentationFormat>Custom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</vt:lpstr>
      <vt:lpstr>Woodgrain 16x9</vt:lpstr>
      <vt:lpstr>New Observations of Upper Ionospheric Layers with Mars Express and MAVEN</vt:lpstr>
      <vt:lpstr>Sounding Principles</vt:lpstr>
      <vt:lpstr>General Case</vt:lpstr>
      <vt:lpstr>Topside Structure: “Cusps” and “Steps”</vt:lpstr>
      <vt:lpstr>Variable and  Transient</vt:lpstr>
      <vt:lpstr>There Can Be More Than Just One</vt:lpstr>
      <vt:lpstr>The Limits of Mars Express</vt:lpstr>
      <vt:lpstr>Enter MAVEN…</vt:lpstr>
      <vt:lpstr>Solar Wind from MAVEN SWIA</vt:lpstr>
      <vt:lpstr>Densities: Not a Factor (Within a single orbit)</vt:lpstr>
      <vt:lpstr>SWIA 13864 – 12/3/14</vt:lpstr>
      <vt:lpstr>SWIA 13866 – 12/4/14</vt:lpstr>
      <vt:lpstr>SWIA 13868 – 12/5/14</vt:lpstr>
      <vt:lpstr>Ion Composition – MAVEN NGIMS</vt:lpstr>
      <vt:lpstr>NGIMS 10/19/14</vt:lpstr>
      <vt:lpstr>NGIMS 10/21/14</vt:lpstr>
      <vt:lpstr>So What More Do We Know Now?</vt:lpstr>
      <vt:lpstr>So What More Do We Know Now?</vt:lpstr>
      <vt:lpstr>Possible Explanation – Wave/Instability?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2015-11-02T18:11:49Z</dcterms:created>
  <dcterms:modified xsi:type="dcterms:W3CDTF">2015-11-03T20:48:40Z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