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3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CORRELATED  OBSERVATIONS OF  THE  TRANSIENT  TOPSIDE MARTIAN  IONOSPHERIC  LAYER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9023371" cy="977621"/>
          </a:xfrm>
        </p:spPr>
        <p:txBody>
          <a:bodyPr>
            <a:noAutofit/>
          </a:bodyPr>
          <a:lstStyle/>
          <a:p>
            <a:r>
              <a:rPr lang="en-US" dirty="0"/>
              <a:t>Andy Kopf,  dept. of physics &amp; Astronomy,  the University of Iowa</a:t>
            </a:r>
          </a:p>
          <a:p>
            <a:r>
              <a:rPr lang="en-US" dirty="0"/>
              <a:t>thanks to don </a:t>
            </a:r>
            <a:r>
              <a:rPr lang="en-US" dirty="0" err="1"/>
              <a:t>gurnett</a:t>
            </a:r>
            <a:r>
              <a:rPr lang="en-US" dirty="0"/>
              <a:t>,  </a:t>
            </a:r>
            <a:r>
              <a:rPr lang="en-US" dirty="0" err="1"/>
              <a:t>gina</a:t>
            </a:r>
            <a:r>
              <a:rPr lang="en-US" dirty="0"/>
              <a:t> </a:t>
            </a:r>
            <a:r>
              <a:rPr lang="en-US" dirty="0" err="1"/>
              <a:t>dibraccio</a:t>
            </a:r>
            <a:r>
              <a:rPr lang="en-US" dirty="0"/>
              <a:t>,  </a:t>
            </a:r>
            <a:r>
              <a:rPr lang="en-US" dirty="0" err="1"/>
              <a:t>david</a:t>
            </a:r>
            <a:r>
              <a:rPr lang="en-US" dirty="0"/>
              <a:t> </a:t>
            </a:r>
            <a:r>
              <a:rPr lang="en-US" dirty="0" err="1"/>
              <a:t>morgan</a:t>
            </a:r>
            <a:r>
              <a:rPr lang="en-US" dirty="0"/>
              <a:t>, &amp; jasper </a:t>
            </a:r>
            <a:r>
              <a:rPr lang="en-US" dirty="0" err="1"/>
              <a:t>halekas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" y="4508826"/>
            <a:ext cx="2725670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352" y="4508825"/>
            <a:ext cx="1554480" cy="1554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014" y="4508825"/>
            <a:ext cx="3847724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7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explanations (AND concerns)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7"/>
            <a:ext cx="4645152" cy="4122293"/>
          </a:xfrm>
        </p:spPr>
        <p:txBody>
          <a:bodyPr>
            <a:normAutofit/>
          </a:bodyPr>
          <a:lstStyle/>
          <a:p>
            <a:r>
              <a:rPr lang="en-US" dirty="0"/>
              <a:t>Kelvin-Helmholtz Instability</a:t>
            </a:r>
          </a:p>
          <a:p>
            <a:pPr lvl="1"/>
            <a:r>
              <a:rPr lang="en-US" dirty="0"/>
              <a:t>Observed elsewhere at Mars</a:t>
            </a:r>
          </a:p>
          <a:p>
            <a:pPr lvl="1"/>
            <a:r>
              <a:rPr lang="en-US" dirty="0"/>
              <a:t>Dawn-dusk asymmetry occurred at Mercury</a:t>
            </a:r>
          </a:p>
          <a:p>
            <a:pPr lvl="1"/>
            <a:r>
              <a:rPr lang="en-US" dirty="0"/>
              <a:t>Velocity gradient not yet observed</a:t>
            </a:r>
          </a:p>
          <a:p>
            <a:r>
              <a:rPr lang="en-US" dirty="0"/>
              <a:t>X-type Magnetic Reconnection</a:t>
            </a:r>
          </a:p>
          <a:p>
            <a:pPr lvl="1"/>
            <a:r>
              <a:rPr lang="en-US" dirty="0"/>
              <a:t>Again would show rotation</a:t>
            </a:r>
          </a:p>
          <a:p>
            <a:pPr lvl="1"/>
            <a:r>
              <a:rPr lang="en-US" dirty="0"/>
              <a:t>No plasma flow observed, most common away from main crustal fields</a:t>
            </a:r>
          </a:p>
          <a:p>
            <a:pPr lvl="1"/>
            <a:r>
              <a:rPr lang="en-US" dirty="0"/>
              <a:t>Magnetized plasma parcels downstream?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2"/>
            <a:ext cx="4645152" cy="4115827"/>
          </a:xfrm>
        </p:spPr>
        <p:txBody>
          <a:bodyPr>
            <a:normAutofit/>
          </a:bodyPr>
          <a:lstStyle/>
          <a:p>
            <a:r>
              <a:rPr lang="en-US" dirty="0"/>
              <a:t>Magnetic Flux Ropes</a:t>
            </a:r>
          </a:p>
          <a:p>
            <a:pPr lvl="1"/>
            <a:r>
              <a:rPr lang="en-US" dirty="0"/>
              <a:t>Would show magnetic field rotation</a:t>
            </a:r>
          </a:p>
          <a:p>
            <a:pPr lvl="1"/>
            <a:r>
              <a:rPr lang="en-US" dirty="0"/>
              <a:t>Lack of axial field detection, decrease in field magnitude, non-zero MVA eigenvector all are problems</a:t>
            </a:r>
          </a:p>
          <a:p>
            <a:r>
              <a:rPr lang="en-US" dirty="0"/>
              <a:t>Magnetic Field Convection</a:t>
            </a:r>
          </a:p>
          <a:p>
            <a:pPr lvl="1"/>
            <a:r>
              <a:rPr lang="en-US" dirty="0"/>
              <a:t>Current induced by rotations in the solar wind magnetic field</a:t>
            </a:r>
          </a:p>
          <a:p>
            <a:pPr lvl="1"/>
            <a:r>
              <a:rPr lang="en-US" dirty="0"/>
              <a:t>Fields drape over planet</a:t>
            </a:r>
          </a:p>
          <a:p>
            <a:pPr lvl="1"/>
            <a:r>
              <a:rPr lang="en-US" dirty="0"/>
              <a:t>Current not horizontal, time scales</a:t>
            </a:r>
          </a:p>
        </p:txBody>
      </p:sp>
    </p:spTree>
    <p:extLst>
      <p:ext uri="{BB962C8B-B14F-4D97-AF65-F5344CB8AC3E}">
        <p14:creationId xmlns:p14="http://schemas.microsoft.com/office/powerpoint/2010/main" val="976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two-</a:t>
            </a:r>
            <a:r>
              <a:rPr lang="en-US" dirty="0" err="1"/>
              <a:t>sPACECRAFT</a:t>
            </a:r>
            <a:r>
              <a:rPr lang="en-US" dirty="0"/>
              <a:t> observations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2616" y="2316632"/>
            <a:ext cx="5007871" cy="411480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8314" y="2017713"/>
            <a:ext cx="4224772" cy="3657600"/>
          </a:xfrm>
        </p:spPr>
      </p:pic>
    </p:spTree>
    <p:extLst>
      <p:ext uri="{BB962C8B-B14F-4D97-AF65-F5344CB8AC3E}">
        <p14:creationId xmlns:p14="http://schemas.microsoft.com/office/powerpoint/2010/main" val="247456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ionospheric STUDIES with mars express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Mars Advanced Radar for Subsurface and Ionosphere Sounding (MARSIS)</a:t>
            </a:r>
          </a:p>
          <a:p>
            <a:r>
              <a:rPr lang="en-US" dirty="0"/>
              <a:t>Use radar reflection of the ionosphere to study remotely (MEX orbit periapsis is near 300 km altitude)</a:t>
            </a:r>
          </a:p>
          <a:p>
            <a:r>
              <a:rPr lang="en-US" dirty="0"/>
              <a:t>Obtain observation every 7.5 seconds</a:t>
            </a:r>
          </a:p>
          <a:p>
            <a:r>
              <a:rPr lang="en-US" dirty="0"/>
              <a:t>Reflected ionospheric echo provides density profile of the ionosphere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0027" y="2011363"/>
            <a:ext cx="4460571" cy="3448050"/>
          </a:xfrm>
        </p:spPr>
      </p:pic>
    </p:spTree>
    <p:extLst>
      <p:ext uri="{BB962C8B-B14F-4D97-AF65-F5344CB8AC3E}">
        <p14:creationId xmlns:p14="http://schemas.microsoft.com/office/powerpoint/2010/main" val="130267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topside ionospheric layer with </a:t>
            </a:r>
            <a:r>
              <a:rPr lang="en-US" dirty="0" err="1"/>
              <a:t>mex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2574" y="2011363"/>
            <a:ext cx="4595477" cy="34480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MARSIS regularly observes an additional cusp in the profile at altitudes near 200 km, at a density of 2-5 x 10</a:t>
            </a:r>
            <a:r>
              <a:rPr lang="en-US" baseline="30000" dirty="0"/>
              <a:t>4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.</a:t>
            </a:r>
          </a:p>
          <a:p>
            <a:r>
              <a:rPr lang="en-US" dirty="0"/>
              <a:t>Since the main cusp appears at density maximum in the profile, second cusp interpreted to be a second maximum.</a:t>
            </a:r>
          </a:p>
          <a:p>
            <a:r>
              <a:rPr lang="en-US" i="1" dirty="0"/>
              <a:t>Kopf et al. </a:t>
            </a:r>
            <a:r>
              <a:rPr lang="en-US" dirty="0"/>
              <a:t>[2008] described the general properties of this layer.</a:t>
            </a:r>
          </a:p>
        </p:txBody>
      </p:sp>
    </p:spTree>
    <p:extLst>
      <p:ext uri="{BB962C8B-B14F-4D97-AF65-F5344CB8AC3E}">
        <p14:creationId xmlns:p14="http://schemas.microsoft.com/office/powerpoint/2010/main" val="124534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Topside ionospheric layer with maven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at left from </a:t>
            </a:r>
            <a:r>
              <a:rPr lang="en-US" i="1" dirty="0" err="1"/>
              <a:t>Bougher</a:t>
            </a:r>
            <a:r>
              <a:rPr lang="en-US" i="1" dirty="0"/>
              <a:t> et al. </a:t>
            </a:r>
            <a:r>
              <a:rPr lang="en-US" dirty="0"/>
              <a:t>[2015].</a:t>
            </a:r>
          </a:p>
          <a:p>
            <a:r>
              <a:rPr lang="en-US" dirty="0"/>
              <a:t>Clear localized increase in the density near 200 km altitude, which is dominated by O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r>
              <a:rPr lang="en-US" dirty="0"/>
              <a:t> ions.  Most other ion species also show density increases.</a:t>
            </a:r>
          </a:p>
          <a:p>
            <a:r>
              <a:rPr lang="en-US" dirty="0"/>
              <a:t>Low altitude orbit allows for </a:t>
            </a:r>
            <a:r>
              <a:rPr lang="en-US" i="1" dirty="0"/>
              <a:t>in situ </a:t>
            </a:r>
            <a:r>
              <a:rPr lang="en-US" dirty="0"/>
              <a:t>observations of particle density profiles up to twice per orbit at this altitude.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9362" y="2017343"/>
            <a:ext cx="5029200" cy="3416162"/>
          </a:xfrm>
        </p:spPr>
      </p:pic>
    </p:spTree>
    <p:extLst>
      <p:ext uri="{BB962C8B-B14F-4D97-AF65-F5344CB8AC3E}">
        <p14:creationId xmlns:p14="http://schemas.microsoft.com/office/powerpoint/2010/main" val="255088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orbit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8388" y="2011363"/>
            <a:ext cx="4283849" cy="34480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736686"/>
          </a:xfrm>
        </p:spPr>
        <p:txBody>
          <a:bodyPr>
            <a:normAutofit/>
          </a:bodyPr>
          <a:lstStyle/>
          <a:p>
            <a:r>
              <a:rPr lang="en-US" dirty="0"/>
              <a:t>With two spacecraft, the opportunity exists to jointly study the ionosphere</a:t>
            </a:r>
          </a:p>
          <a:p>
            <a:r>
              <a:rPr lang="en-US" dirty="0"/>
              <a:t>Criteria imposed to maximize usability:</a:t>
            </a:r>
          </a:p>
          <a:p>
            <a:pPr lvl="1"/>
            <a:r>
              <a:rPr lang="en-US" dirty="0"/>
              <a:t>Orbits cross on dayside of Mars</a:t>
            </a:r>
          </a:p>
          <a:p>
            <a:pPr lvl="1"/>
            <a:r>
              <a:rPr lang="en-US" dirty="0"/>
              <a:t>MAVEN below 400 km at crossing</a:t>
            </a:r>
          </a:p>
          <a:p>
            <a:pPr lvl="1"/>
            <a:r>
              <a:rPr lang="en-US" dirty="0"/>
              <a:t>MARSIS in Ionospheric Sounding mode</a:t>
            </a:r>
          </a:p>
          <a:p>
            <a:pPr lvl="1"/>
            <a:r>
              <a:rPr lang="en-US" dirty="0"/>
              <a:t>NGIMS measuring ions on that orbit</a:t>
            </a:r>
          </a:p>
          <a:p>
            <a:pPr lvl="1"/>
            <a:r>
              <a:rPr lang="en-US" dirty="0"/>
              <a:t>Spacecraft reach crossing point within a few minutes of each other</a:t>
            </a:r>
          </a:p>
        </p:txBody>
      </p:sp>
    </p:spTree>
    <p:extLst>
      <p:ext uri="{BB962C8B-B14F-4D97-AF65-F5344CB8AC3E}">
        <p14:creationId xmlns:p14="http://schemas.microsoft.com/office/powerpoint/2010/main" val="294400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orbit comparison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901" y="2275063"/>
            <a:ext cx="5771133" cy="29260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0" y="2017343"/>
            <a:ext cx="4737449" cy="3441520"/>
          </a:xfrm>
        </p:spPr>
        <p:txBody>
          <a:bodyPr>
            <a:normAutofit/>
          </a:bodyPr>
          <a:lstStyle/>
          <a:p>
            <a:r>
              <a:rPr lang="en-US" dirty="0"/>
              <a:t>One fruitful orbit to date</a:t>
            </a:r>
          </a:p>
          <a:p>
            <a:r>
              <a:rPr lang="en-US" dirty="0"/>
              <a:t>On October 2, 2015, MAVEN observed a second density peak at 200 km, two minutes after the orbit crossing.  MARSIS </a:t>
            </a:r>
            <a:r>
              <a:rPr lang="en-US" dirty="0" err="1"/>
              <a:t>ionograms</a:t>
            </a:r>
            <a:r>
              <a:rPr lang="en-US" dirty="0"/>
              <a:t> showed a second cusp at that latitude, two minutes before it reached the crossing (orbit direction is opposite)</a:t>
            </a:r>
          </a:p>
          <a:p>
            <a:r>
              <a:rPr lang="en-US" dirty="0"/>
              <a:t>Additional crossing orbits coming in April</a:t>
            </a:r>
          </a:p>
        </p:txBody>
      </p:sp>
    </p:spTree>
    <p:extLst>
      <p:ext uri="{BB962C8B-B14F-4D97-AF65-F5344CB8AC3E}">
        <p14:creationId xmlns:p14="http://schemas.microsoft.com/office/powerpoint/2010/main" val="48480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associated current sheet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014211"/>
            <a:ext cx="4645025" cy="34423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748600" cy="3441520"/>
          </a:xfrm>
        </p:spPr>
        <p:txBody>
          <a:bodyPr/>
          <a:lstStyle/>
          <a:p>
            <a:r>
              <a:rPr lang="en-US" dirty="0"/>
              <a:t>Current layer detected in conjunction with density increase</a:t>
            </a:r>
          </a:p>
          <a:p>
            <a:r>
              <a:rPr lang="en-US" dirty="0"/>
              <a:t>Identified initially by local minimum in magnetic field, accompanied by rotation in field direction.  In 88% cases.</a:t>
            </a:r>
          </a:p>
          <a:p>
            <a:r>
              <a:rPr lang="en-US" dirty="0"/>
              <a:t>Minimum Variance Analysis (MVA) performed on 18 of these cases to study this current</a:t>
            </a:r>
          </a:p>
        </p:txBody>
      </p:sp>
    </p:spTree>
    <p:extLst>
      <p:ext uri="{BB962C8B-B14F-4D97-AF65-F5344CB8AC3E}">
        <p14:creationId xmlns:p14="http://schemas.microsoft.com/office/powerpoint/2010/main" val="352468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sheet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853108" cy="4166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MVA found that the current was not horizontally stratified</a:t>
            </a:r>
          </a:p>
          <a:p>
            <a:r>
              <a:rPr lang="en-US" dirty="0"/>
              <a:t>Tilt Angle (0</a:t>
            </a:r>
            <a:r>
              <a:rPr lang="en-US" baseline="30000" dirty="0"/>
              <a:t>o</a:t>
            </a:r>
            <a:r>
              <a:rPr lang="en-US" dirty="0"/>
              <a:t> = horizontal) plotted against various orbit and spacecraft parameters</a:t>
            </a:r>
          </a:p>
          <a:p>
            <a:r>
              <a:rPr lang="en-US" dirty="0"/>
              <a:t>Current becomes more horizontal toward dusk, more vertical in dawn sector</a:t>
            </a:r>
          </a:p>
          <a:p>
            <a:r>
              <a:rPr lang="en-US" dirty="0"/>
              <a:t>No correlation with SZA, Alt., or Lat.</a:t>
            </a:r>
          </a:p>
          <a:p>
            <a:r>
              <a:rPr lang="en-US" dirty="0"/>
              <a:t>Current Layer generally observed away from crustal fields.  Usually in regions of less than 50 </a:t>
            </a:r>
            <a:r>
              <a:rPr lang="en-US" dirty="0" err="1"/>
              <a:t>nT</a:t>
            </a:r>
            <a:r>
              <a:rPr lang="en-US" dirty="0"/>
              <a:t> B-field strength.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1492" y="233513"/>
            <a:ext cx="4023360" cy="5823276"/>
          </a:xfrm>
        </p:spPr>
      </p:pic>
    </p:spTree>
    <p:extLst>
      <p:ext uri="{BB962C8B-B14F-4D97-AF65-F5344CB8AC3E}">
        <p14:creationId xmlns:p14="http://schemas.microsoft.com/office/powerpoint/2010/main" val="147496439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835</TotalTime>
  <Words>546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CORRELATED  OBSERVATIONS OF  THE  TRANSIENT  TOPSIDE MARTIAN  IONOSPHERIC  LAYER</vt:lpstr>
      <vt:lpstr>Correlated two-sPACECRAFT observations</vt:lpstr>
      <vt:lpstr>ionospheric STUDIES with mars express</vt:lpstr>
      <vt:lpstr>The topside ionospheric layer with mex</vt:lpstr>
      <vt:lpstr>The Topside ionospheric layer with maven</vt:lpstr>
      <vt:lpstr>Crossing orbit</vt:lpstr>
      <vt:lpstr>Crossing orbit comparison</vt:lpstr>
      <vt:lpstr>An associated current sheet</vt:lpstr>
      <vt:lpstr>Current sheet properties</vt:lpstr>
      <vt:lpstr>Possible explanations (AND concerns)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CORRELATED  OBSERVATIONS OF  THE  TRANSIENT  TOPSIDE MARTIAN  IONOSPHERIC  LAYER</dc:title>
  <dc:creator>Andrew Kopf</dc:creator>
  <cp:lastModifiedBy>Andrew Kopf</cp:lastModifiedBy>
  <cp:revision>25</cp:revision>
  <dcterms:created xsi:type="dcterms:W3CDTF">2016-11-07T20:08:17Z</dcterms:created>
  <dcterms:modified xsi:type="dcterms:W3CDTF">2016-11-16T05:02:25Z</dcterms:modified>
</cp:coreProperties>
</file>