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5" r:id="rId9"/>
    <p:sldId id="266" r:id="rId10"/>
    <p:sldId id="27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Observations of the </a:t>
            </a:r>
            <a:r>
              <a:rPr lang="en-US" dirty="0" err="1"/>
              <a:t>martian</a:t>
            </a:r>
            <a:r>
              <a:rPr lang="en-US" dirty="0"/>
              <a:t> ionosphere</a:t>
            </a:r>
            <a:br>
              <a:rPr lang="en-US" dirty="0"/>
            </a:br>
            <a:r>
              <a:rPr lang="en-US" dirty="0"/>
              <a:t>and its variability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Invited Review Presentation</a:t>
            </a:r>
          </a:p>
          <a:p>
            <a:r>
              <a:rPr lang="en-US" dirty="0"/>
              <a:t>Andy Kopf</a:t>
            </a:r>
          </a:p>
          <a:p>
            <a:r>
              <a:rPr lang="en-US" dirty="0"/>
              <a:t>University of Iowa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313" y="4738926"/>
            <a:ext cx="3206671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849" y="4429919"/>
            <a:ext cx="22908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4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7892" y="609600"/>
            <a:ext cx="3932237" cy="952837"/>
          </a:xfrm>
        </p:spPr>
        <p:txBody>
          <a:bodyPr>
            <a:normAutofit fontScale="90000"/>
          </a:bodyPr>
          <a:lstStyle/>
          <a:p>
            <a:r>
              <a:rPr lang="en-US" dirty="0"/>
              <a:t>Annual variation of bow shock location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423616" y="1634591"/>
            <a:ext cx="3932237" cy="483640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B.E.S. Hall, et al., 2016, </a:t>
            </a:r>
            <a:r>
              <a:rPr lang="en-US" i="1" dirty="0"/>
              <a:t>JGR:SP</a:t>
            </a:r>
          </a:p>
          <a:p>
            <a:pPr>
              <a:spcBef>
                <a:spcPts val="1800"/>
              </a:spcBef>
            </a:pPr>
            <a:r>
              <a:rPr lang="en-US" dirty="0"/>
              <a:t>Five Martian years of ASPERA-3 data coverage (MEX) containing 11861 bow shock crossings</a:t>
            </a:r>
          </a:p>
          <a:p>
            <a:pPr>
              <a:spcBef>
                <a:spcPts val="1800"/>
              </a:spcBef>
            </a:pPr>
            <a:r>
              <a:rPr lang="en-US" dirty="0"/>
              <a:t>Bow shock distance varies with L</a:t>
            </a:r>
            <a:r>
              <a:rPr lang="en-US" baseline="-25000" dirty="0"/>
              <a:t>S</a:t>
            </a:r>
            <a:r>
              <a:rPr lang="en-US" dirty="0"/>
              <a:t> from 2.39-2.65 R</a:t>
            </a:r>
            <a:r>
              <a:rPr lang="en-US" baseline="-25000" dirty="0"/>
              <a:t>M</a:t>
            </a:r>
            <a:r>
              <a:rPr lang="en-US" dirty="0"/>
              <a:t> over Martian year (11%).</a:t>
            </a:r>
          </a:p>
          <a:p>
            <a:pPr>
              <a:spcBef>
                <a:spcPts val="1800"/>
              </a:spcBef>
            </a:pPr>
            <a:r>
              <a:rPr lang="en-US" dirty="0"/>
              <a:t>Small hemispherical difference (2.4%), and same annual variations occur in both hemispheres.</a:t>
            </a:r>
          </a:p>
          <a:p>
            <a:pPr>
              <a:spcBef>
                <a:spcPts val="1800"/>
              </a:spcBef>
            </a:pPr>
            <a:r>
              <a:rPr lang="en-US" dirty="0"/>
              <a:t>Bow shock more sensitive to EUV irradiance than solar wind dynamic pressure variations.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988" y="315589"/>
            <a:ext cx="4936141" cy="61554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988" y="773782"/>
            <a:ext cx="2540131" cy="52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3794" y="2096064"/>
            <a:ext cx="10520251" cy="4337104"/>
          </a:xfrm>
        </p:spPr>
        <p:txBody>
          <a:bodyPr/>
          <a:lstStyle/>
          <a:p>
            <a:r>
              <a:rPr lang="en-US" dirty="0"/>
              <a:t>Mars remains a very research-intensive target, with much still being learned about the ionosphere, its variability, and the global magnetospheric picture.</a:t>
            </a:r>
          </a:p>
          <a:p>
            <a:r>
              <a:rPr lang="en-US" dirty="0"/>
              <a:t>The ionosphere is highly dynamic, containing several kinds of transient structures, various types of waves, and also displays significant response to solar inputs</a:t>
            </a:r>
          </a:p>
          <a:p>
            <a:r>
              <a:rPr lang="en-US" dirty="0"/>
              <a:t>The addition of MAVEN to the Mars environment has not only added another spacecraft perspective, but opened the door to a variety of multi-spacecraft studies, a few of which were presented here today.</a:t>
            </a:r>
          </a:p>
          <a:p>
            <a:r>
              <a:rPr lang="en-US" dirty="0"/>
              <a:t>A great many areas are still available to explore – but we are well equipped to observe them with the instruments we have in orbit right now.  Exciting science still to come!</a:t>
            </a:r>
          </a:p>
        </p:txBody>
      </p:sp>
    </p:spTree>
    <p:extLst>
      <p:ext uri="{BB962C8B-B14F-4D97-AF65-F5344CB8AC3E}">
        <p14:creationId xmlns:p14="http://schemas.microsoft.com/office/powerpoint/2010/main" val="162343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wealth of continuing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88552"/>
          </a:xfrm>
        </p:spPr>
        <p:txBody>
          <a:bodyPr/>
          <a:lstStyle/>
          <a:p>
            <a:r>
              <a:rPr lang="en-US" sz="2200" dirty="0"/>
              <a:t>Multiple ionosphere-studying orbiting spacecraft remain operational at Mars, including some for well over a decade</a:t>
            </a:r>
          </a:p>
          <a:p>
            <a:r>
              <a:rPr lang="en-US" sz="2200" dirty="0"/>
              <a:t>Focus today will primarily be on results from MAVEN and Mars Express, but a few studies used data from a variety of additional spacecraft</a:t>
            </a:r>
          </a:p>
          <a:p>
            <a:r>
              <a:rPr lang="en-US" sz="2200" dirty="0"/>
              <a:t>All of these have been published since last year’s EGU General Assembly</a:t>
            </a:r>
          </a:p>
          <a:p>
            <a:r>
              <a:rPr lang="en-US" sz="2200" dirty="0"/>
              <a:t>Recent work on atmospheric loss will </a:t>
            </a:r>
            <a:r>
              <a:rPr lang="en-US" sz="2200" b="1" i="1" dirty="0"/>
              <a:t>not</a:t>
            </a:r>
            <a:r>
              <a:rPr lang="en-US" sz="2200" dirty="0"/>
              <a:t> be shown, as Bruce </a:t>
            </a:r>
            <a:r>
              <a:rPr lang="en-US" sz="2200" dirty="0" err="1"/>
              <a:t>Jakosky</a:t>
            </a:r>
            <a:r>
              <a:rPr lang="en-US" sz="2200" dirty="0"/>
              <a:t> has just covered this in the preceding talk, and others will talk about it in detail later.</a:t>
            </a:r>
          </a:p>
          <a:p>
            <a:r>
              <a:rPr lang="en-US" sz="2200" dirty="0"/>
              <a:t>Apologies to all of you whom I did not include.  I only have 12 minutes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629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7892" y="609600"/>
            <a:ext cx="3932237" cy="952837"/>
          </a:xfrm>
        </p:spPr>
        <p:txBody>
          <a:bodyPr/>
          <a:lstStyle/>
          <a:p>
            <a:r>
              <a:rPr lang="en-US" dirty="0"/>
              <a:t>Topside layers and currents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484" y="333541"/>
            <a:ext cx="3147207" cy="5889234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423616" y="1634592"/>
            <a:ext cx="3932237" cy="415660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A. J. Kopf, et al., 2017, </a:t>
            </a:r>
            <a:r>
              <a:rPr lang="en-US" i="1" dirty="0"/>
              <a:t>JGR:SP</a:t>
            </a:r>
            <a:r>
              <a:rPr lang="en-US" dirty="0"/>
              <a:t> (accepted)</a:t>
            </a:r>
          </a:p>
          <a:p>
            <a:pPr>
              <a:spcBef>
                <a:spcPts val="1800"/>
              </a:spcBef>
            </a:pPr>
            <a:r>
              <a:rPr lang="en-US" dirty="0"/>
              <a:t>MAVEN-focused survey of the topside layer originally seen by MEX-MARSIS.</a:t>
            </a:r>
          </a:p>
          <a:p>
            <a:pPr>
              <a:spcBef>
                <a:spcPts val="1800"/>
              </a:spcBef>
            </a:pPr>
            <a:r>
              <a:rPr lang="en-US" dirty="0"/>
              <a:t>Observed at common location by both MEX and MAVEN during a close conjunction of the two spacecraft.</a:t>
            </a:r>
          </a:p>
          <a:p>
            <a:pPr>
              <a:spcBef>
                <a:spcPts val="1800"/>
              </a:spcBef>
            </a:pPr>
            <a:r>
              <a:rPr lang="en-US" dirty="0"/>
              <a:t>MEX-observed properties confirmed by MAVEN in situ measurements</a:t>
            </a:r>
          </a:p>
          <a:p>
            <a:pPr>
              <a:spcBef>
                <a:spcPts val="1800"/>
              </a:spcBef>
            </a:pPr>
            <a:r>
              <a:rPr lang="en-US" dirty="0"/>
              <a:t>MAVEN-MAG observations reveal the presence of a local magnetic minimum and an associated current sheet in roughly 85% of MAVEN detections.</a:t>
            </a:r>
          </a:p>
          <a:p>
            <a:r>
              <a:rPr lang="en-US" dirty="0"/>
              <a:t>Reason for formation still unclear.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046" y="333541"/>
            <a:ext cx="4215496" cy="58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7892" y="609600"/>
            <a:ext cx="3932237" cy="952837"/>
          </a:xfrm>
        </p:spPr>
        <p:txBody>
          <a:bodyPr>
            <a:noAutofit/>
          </a:bodyPr>
          <a:lstStyle/>
          <a:p>
            <a:r>
              <a:rPr lang="en-US" sz="2400" dirty="0"/>
              <a:t>Comparison of ionospheric electron densities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423616" y="1634592"/>
            <a:ext cx="3932237" cy="48309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M. Vogt, et al., 2016, </a:t>
            </a:r>
            <a:r>
              <a:rPr lang="en-US" i="1" dirty="0"/>
              <a:t>JGR:SP</a:t>
            </a:r>
          </a:p>
          <a:p>
            <a:pPr>
              <a:spcBef>
                <a:spcPts val="1800"/>
              </a:spcBef>
            </a:pPr>
            <a:r>
              <a:rPr lang="en-US" dirty="0"/>
              <a:t>Compared occultation measurements of the electron density profile from Viking, Mariner 9, and MGS with in situ and remote sounding of MARSIS (MEX).</a:t>
            </a:r>
          </a:p>
          <a:p>
            <a:pPr>
              <a:spcBef>
                <a:spcPts val="1800"/>
              </a:spcBef>
            </a:pPr>
            <a:r>
              <a:rPr lang="en-US" dirty="0"/>
              <a:t>Data show good agreement below ~200 km, but MARSIS data are consistently at higher densities than radio occultation above this altitude.</a:t>
            </a:r>
          </a:p>
          <a:p>
            <a:pPr>
              <a:spcBef>
                <a:spcPts val="1800"/>
              </a:spcBef>
            </a:pPr>
            <a:r>
              <a:rPr lang="en-US" dirty="0"/>
              <a:t>MARSIS data have larger scale heights than radio occultation at lower altitudes (&lt;200 km)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0224" y="210564"/>
            <a:ext cx="7685246" cy="6254972"/>
          </a:xfrm>
        </p:spPr>
      </p:pic>
    </p:spTree>
    <p:extLst>
      <p:ext uri="{BB962C8B-B14F-4D97-AF65-F5344CB8AC3E}">
        <p14:creationId xmlns:p14="http://schemas.microsoft.com/office/powerpoint/2010/main" val="158935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7892" y="609600"/>
            <a:ext cx="3932237" cy="9528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Suprathermal</a:t>
            </a:r>
            <a:r>
              <a:rPr lang="en-US" dirty="0"/>
              <a:t> electron depletions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423616" y="1634592"/>
            <a:ext cx="3932237" cy="47500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M. </a:t>
            </a:r>
            <a:r>
              <a:rPr lang="en-US" dirty="0" err="1"/>
              <a:t>Steckiewicz</a:t>
            </a:r>
            <a:r>
              <a:rPr lang="en-US" dirty="0"/>
              <a:t>, et al., 2017, </a:t>
            </a:r>
            <a:r>
              <a:rPr lang="en-US" i="1" dirty="0"/>
              <a:t>JGR:SP</a:t>
            </a:r>
          </a:p>
          <a:p>
            <a:pPr>
              <a:spcBef>
                <a:spcPts val="1800"/>
              </a:spcBef>
            </a:pPr>
            <a:r>
              <a:rPr lang="en-US" dirty="0" err="1"/>
              <a:t>Multispacecraft</a:t>
            </a:r>
            <a:r>
              <a:rPr lang="en-US" dirty="0"/>
              <a:t> analysis of the phenomenon (MGS, MEX, MAVEN)</a:t>
            </a:r>
          </a:p>
          <a:p>
            <a:pPr>
              <a:spcBef>
                <a:spcPts val="1800"/>
              </a:spcBef>
            </a:pPr>
            <a:r>
              <a:rPr lang="en-US" dirty="0"/>
              <a:t>134,500 depletions observed between 125-900 km, largely on </a:t>
            </a:r>
            <a:r>
              <a:rPr lang="en-US" dirty="0" err="1"/>
              <a:t>nightside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Strong link between depletions and crustal fields at altitudes &gt;170 km.  Significant difference between two hemispheres at these altitudes.</a:t>
            </a:r>
          </a:p>
          <a:p>
            <a:pPr>
              <a:spcBef>
                <a:spcPts val="1800"/>
              </a:spcBef>
            </a:pPr>
            <a:r>
              <a:rPr lang="en-US" dirty="0"/>
              <a:t>At lower altitudes, hemispheres are more alike; events may be produced by atmospheric absorption by CO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8413" y="81550"/>
            <a:ext cx="6189662" cy="35026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13" y="3577249"/>
            <a:ext cx="6183908" cy="32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7892" y="609600"/>
            <a:ext cx="3932237" cy="952837"/>
          </a:xfrm>
        </p:spPr>
        <p:txBody>
          <a:bodyPr>
            <a:normAutofit fontScale="90000"/>
          </a:bodyPr>
          <a:lstStyle/>
          <a:p>
            <a:r>
              <a:rPr lang="en-US" dirty="0"/>
              <a:t>Density structure in a vertical</a:t>
            </a:r>
            <a:br>
              <a:rPr lang="en-US" dirty="0"/>
            </a:br>
            <a:r>
              <a:rPr lang="en-US" dirty="0"/>
              <a:t>mag-field region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423616" y="1634591"/>
            <a:ext cx="3932237" cy="503431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F. </a:t>
            </a:r>
            <a:r>
              <a:rPr lang="en-US" dirty="0" err="1"/>
              <a:t>Duru</a:t>
            </a:r>
            <a:r>
              <a:rPr lang="en-US" dirty="0"/>
              <a:t>, et al., 2016, </a:t>
            </a:r>
            <a:r>
              <a:rPr lang="en-US" i="1" dirty="0"/>
              <a:t>GRL</a:t>
            </a:r>
          </a:p>
          <a:p>
            <a:pPr>
              <a:spcBef>
                <a:spcPts val="1800"/>
              </a:spcBef>
            </a:pPr>
            <a:r>
              <a:rPr lang="en-US" dirty="0"/>
              <a:t>Bulge in density contour due to presences of crustal magnetic fields</a:t>
            </a:r>
          </a:p>
          <a:p>
            <a:pPr>
              <a:spcBef>
                <a:spcPts val="1800"/>
              </a:spcBef>
            </a:pPr>
            <a:r>
              <a:rPr lang="en-US" dirty="0"/>
              <a:t>Enhancement in lower ionosphere is associated with a plasma cavity in the upper ionosphere</a:t>
            </a:r>
          </a:p>
          <a:p>
            <a:pPr>
              <a:spcBef>
                <a:spcPts val="1800"/>
              </a:spcBef>
            </a:pPr>
            <a:r>
              <a:rPr lang="en-US" dirty="0"/>
              <a:t>Solar wind electrons accelerated downward, and ionospheric ions upward, similar to field line-driven auroral acceleration at Earth</a:t>
            </a:r>
          </a:p>
          <a:p>
            <a:pPr>
              <a:spcBef>
                <a:spcPts val="1800"/>
              </a:spcBef>
            </a:pPr>
            <a:r>
              <a:rPr lang="en-US" dirty="0"/>
              <a:t>Heating by precipitating electrons may increase scale height and drive a loss of ionospheric plasma at high altitudes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1203" y="197835"/>
            <a:ext cx="5445944" cy="6471066"/>
          </a:xfrm>
        </p:spPr>
      </p:pic>
    </p:spTree>
    <p:extLst>
      <p:ext uri="{BB962C8B-B14F-4D97-AF65-F5344CB8AC3E}">
        <p14:creationId xmlns:p14="http://schemas.microsoft.com/office/powerpoint/2010/main" val="72648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7892" y="609600"/>
            <a:ext cx="3932237" cy="952837"/>
          </a:xfrm>
        </p:spPr>
        <p:txBody>
          <a:bodyPr>
            <a:normAutofit fontScale="90000"/>
          </a:bodyPr>
          <a:lstStyle/>
          <a:p>
            <a:r>
              <a:rPr lang="en-US" dirty="0"/>
              <a:t>Giant ionospheric flux rope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423616" y="1634591"/>
            <a:ext cx="3932237" cy="501706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T. Hara, et al., 2017, </a:t>
            </a:r>
            <a:r>
              <a:rPr lang="en-US" i="1" dirty="0"/>
              <a:t>JGR:SP</a:t>
            </a:r>
          </a:p>
          <a:p>
            <a:pPr>
              <a:spcBef>
                <a:spcPts val="1800"/>
              </a:spcBef>
            </a:pPr>
            <a:r>
              <a:rPr lang="en-US" dirty="0"/>
              <a:t>Giant flux rope detected in the dayside ionosphere, near 300 km altitude, downstream from crustal fields</a:t>
            </a:r>
          </a:p>
          <a:p>
            <a:pPr>
              <a:spcBef>
                <a:spcPts val="1800"/>
              </a:spcBef>
            </a:pPr>
            <a:r>
              <a:rPr lang="en-US" dirty="0"/>
              <a:t>200 </a:t>
            </a:r>
            <a:r>
              <a:rPr lang="en-US" dirty="0" err="1"/>
              <a:t>nT</a:t>
            </a:r>
            <a:r>
              <a:rPr lang="en-US" dirty="0"/>
              <a:t> peak field amplitude – largest difference from crustal field models of MAVEN primary science mission</a:t>
            </a:r>
          </a:p>
          <a:p>
            <a:pPr>
              <a:spcBef>
                <a:spcPts val="1800"/>
              </a:spcBef>
            </a:pPr>
            <a:r>
              <a:rPr lang="en-US" dirty="0"/>
              <a:t>Axial orientation indicates it formed by interaction of crustal fields with draped interplanetary magnetic field</a:t>
            </a:r>
          </a:p>
          <a:p>
            <a:pPr>
              <a:spcBef>
                <a:spcPts val="1800"/>
              </a:spcBef>
            </a:pPr>
            <a:r>
              <a:rPr lang="en-US" dirty="0"/>
              <a:t>Occurred during interplanetary CME, suggesting disturbed upstream state played a role in its 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25" y="1671109"/>
            <a:ext cx="4019757" cy="246392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6981" y="658149"/>
            <a:ext cx="4527372" cy="5532256"/>
          </a:xfrm>
        </p:spPr>
      </p:pic>
    </p:spTree>
    <p:extLst>
      <p:ext uri="{BB962C8B-B14F-4D97-AF65-F5344CB8AC3E}">
        <p14:creationId xmlns:p14="http://schemas.microsoft.com/office/powerpoint/2010/main" val="38929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7892" y="609600"/>
            <a:ext cx="3932237" cy="952837"/>
          </a:xfrm>
        </p:spPr>
        <p:txBody>
          <a:bodyPr>
            <a:normAutofit fontScale="90000"/>
          </a:bodyPr>
          <a:lstStyle/>
          <a:p>
            <a:r>
              <a:rPr lang="en-US" dirty="0"/>
              <a:t>Epsilon signature - Ducted EM waves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323682" y="1634591"/>
            <a:ext cx="4072632" cy="487949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Z. Zhang, et al., 2016, </a:t>
            </a:r>
            <a:r>
              <a:rPr lang="en-US" i="1" dirty="0"/>
              <a:t>GRL</a:t>
            </a:r>
          </a:p>
          <a:p>
            <a:pPr>
              <a:spcBef>
                <a:spcPts val="1800"/>
              </a:spcBef>
            </a:pPr>
            <a:r>
              <a:rPr lang="en-US" dirty="0"/>
              <a:t>Epsilon-shaped signal in the ionospheric echo for MEX-MARSIS, from combination of multiple oblique echo signatures.</a:t>
            </a:r>
          </a:p>
          <a:p>
            <a:pPr>
              <a:spcBef>
                <a:spcPts val="1800"/>
              </a:spcBef>
            </a:pPr>
            <a:r>
              <a:rPr lang="en-US" dirty="0"/>
              <a:t>Similar to signature in terrestrial F-region</a:t>
            </a:r>
          </a:p>
          <a:p>
            <a:pPr>
              <a:spcBef>
                <a:spcPts val="1800"/>
              </a:spcBef>
            </a:pPr>
            <a:r>
              <a:rPr lang="en-US" dirty="0"/>
              <a:t>Interpreted to originate from multiple reflections of EM-waves propagating along pulse-generated crustal field-aligned plasma bubbles (waveguides)</a:t>
            </a:r>
          </a:p>
          <a:p>
            <a:pPr>
              <a:spcBef>
                <a:spcPts val="1800"/>
              </a:spcBef>
            </a:pPr>
            <a:r>
              <a:rPr lang="en-US" dirty="0"/>
              <a:t>Highly rare, as it requires a transverse density gradient of zero, which is hard to fulfill at Mars.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0589" y="221182"/>
            <a:ext cx="2878427" cy="64509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477" y="2084581"/>
            <a:ext cx="4661140" cy="28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7892" y="609600"/>
            <a:ext cx="3932237" cy="952837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 induced whistler-mode waves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423616" y="1634591"/>
            <a:ext cx="3932237" cy="488758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Y. Harada, et al., 2016, </a:t>
            </a:r>
            <a:r>
              <a:rPr lang="en-US" i="1" dirty="0"/>
              <a:t>JGR:SP</a:t>
            </a:r>
          </a:p>
          <a:p>
            <a:pPr>
              <a:spcBef>
                <a:spcPts val="1800"/>
              </a:spcBef>
            </a:pPr>
            <a:r>
              <a:rPr lang="en-US" dirty="0"/>
              <a:t>Narrowband waves in whistler regime, observed on </a:t>
            </a:r>
            <a:r>
              <a:rPr lang="en-US" dirty="0" err="1"/>
              <a:t>nightside</a:t>
            </a:r>
            <a:r>
              <a:rPr lang="en-US" dirty="0"/>
              <a:t> of Mars.</a:t>
            </a:r>
          </a:p>
          <a:p>
            <a:pPr>
              <a:spcBef>
                <a:spcPts val="1800"/>
              </a:spcBef>
            </a:pPr>
            <a:r>
              <a:rPr lang="en-US" dirty="0"/>
              <a:t>Observed on both open and closed magnetic field lines.</a:t>
            </a:r>
          </a:p>
          <a:p>
            <a:pPr>
              <a:spcBef>
                <a:spcPts val="1800"/>
              </a:spcBef>
            </a:pPr>
            <a:r>
              <a:rPr lang="en-US" dirty="0"/>
              <a:t>Computed linear growth rates suggest these can be generated by cyclotron resonance with anisotropic electrons, having either one-sided (open field lines) or two-sided (closed) loss cones.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590" y="250853"/>
            <a:ext cx="7149994" cy="6405630"/>
          </a:xfrm>
        </p:spPr>
      </p:pic>
    </p:spTree>
    <p:extLst>
      <p:ext uri="{BB962C8B-B14F-4D97-AF65-F5344CB8AC3E}">
        <p14:creationId xmlns:p14="http://schemas.microsoft.com/office/powerpoint/2010/main" val="2508641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970</TotalTime>
  <Words>880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Rockwell</vt:lpstr>
      <vt:lpstr>Wingdings</vt:lpstr>
      <vt:lpstr>Damask</vt:lpstr>
      <vt:lpstr>New Observations of the martian ionosphere and its variability</vt:lpstr>
      <vt:lpstr>A wealth of continuing science</vt:lpstr>
      <vt:lpstr>Topside layers and currents</vt:lpstr>
      <vt:lpstr>Comparison of ionospheric electron densities</vt:lpstr>
      <vt:lpstr>Suprathermal electron depletions</vt:lpstr>
      <vt:lpstr>Density structure in a vertical mag-field region</vt:lpstr>
      <vt:lpstr>Giant ionospheric flux rope</vt:lpstr>
      <vt:lpstr>Epsilon signature - Ducted EM waves</vt:lpstr>
      <vt:lpstr>Electron induced whistler-mode waves</vt:lpstr>
      <vt:lpstr>Annual variation of bow shock location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Observations of the martian ionosphere and its variability</dc:title>
  <dc:creator>Kopf, Andrew J</dc:creator>
  <cp:lastModifiedBy>Kopf, Andrew J</cp:lastModifiedBy>
  <cp:revision>46</cp:revision>
  <dcterms:created xsi:type="dcterms:W3CDTF">2017-04-21T20:21:32Z</dcterms:created>
  <dcterms:modified xsi:type="dcterms:W3CDTF">2017-04-26T08:49:06Z</dcterms:modified>
</cp:coreProperties>
</file>