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23" r:id="rId3"/>
    <p:sldId id="257" r:id="rId4"/>
    <p:sldId id="277" r:id="rId5"/>
    <p:sldId id="275" r:id="rId6"/>
    <p:sldId id="282" r:id="rId7"/>
    <p:sldId id="276" r:id="rId8"/>
    <p:sldId id="329" r:id="rId9"/>
    <p:sldId id="278" r:id="rId10"/>
    <p:sldId id="320" r:id="rId11"/>
    <p:sldId id="259" r:id="rId12"/>
    <p:sldId id="306" r:id="rId13"/>
    <p:sldId id="308" r:id="rId14"/>
    <p:sldId id="258" r:id="rId15"/>
    <p:sldId id="309" r:id="rId16"/>
    <p:sldId id="289" r:id="rId17"/>
    <p:sldId id="279" r:id="rId18"/>
    <p:sldId id="311" r:id="rId19"/>
    <p:sldId id="307" r:id="rId20"/>
    <p:sldId id="310" r:id="rId21"/>
    <p:sldId id="260" r:id="rId22"/>
    <p:sldId id="261" r:id="rId23"/>
    <p:sldId id="285" r:id="rId24"/>
    <p:sldId id="312" r:id="rId25"/>
    <p:sldId id="315" r:id="rId26"/>
    <p:sldId id="328" r:id="rId27"/>
    <p:sldId id="262" r:id="rId28"/>
    <p:sldId id="324" r:id="rId29"/>
    <p:sldId id="317" r:id="rId30"/>
    <p:sldId id="263" r:id="rId31"/>
    <p:sldId id="286" r:id="rId32"/>
    <p:sldId id="264" r:id="rId33"/>
    <p:sldId id="265" r:id="rId34"/>
    <p:sldId id="290" r:id="rId35"/>
    <p:sldId id="266" r:id="rId36"/>
    <p:sldId id="267" r:id="rId37"/>
    <p:sldId id="296" r:id="rId38"/>
    <p:sldId id="268" r:id="rId39"/>
    <p:sldId id="291" r:id="rId40"/>
    <p:sldId id="292" r:id="rId41"/>
    <p:sldId id="293" r:id="rId42"/>
    <p:sldId id="294" r:id="rId43"/>
    <p:sldId id="297" r:id="rId44"/>
    <p:sldId id="269" r:id="rId45"/>
    <p:sldId id="300" r:id="rId46"/>
    <p:sldId id="321" r:id="rId47"/>
    <p:sldId id="322" r:id="rId48"/>
    <p:sldId id="299" r:id="rId49"/>
    <p:sldId id="298" r:id="rId50"/>
    <p:sldId id="301" r:id="rId51"/>
    <p:sldId id="318" r:id="rId52"/>
    <p:sldId id="271" r:id="rId53"/>
    <p:sldId id="326" r:id="rId54"/>
    <p:sldId id="319" r:id="rId55"/>
    <p:sldId id="327" r:id="rId56"/>
    <p:sldId id="325" r:id="rId57"/>
    <p:sldId id="330" r:id="rId58"/>
    <p:sldId id="302" r:id="rId59"/>
    <p:sldId id="303" r:id="rId60"/>
    <p:sldId id="274" r:id="rId61"/>
    <p:sldId id="313" r:id="rId62"/>
    <p:sldId id="314" r:id="rId63"/>
    <p:sldId id="280" r:id="rId64"/>
    <p:sldId id="316" r:id="rId65"/>
    <p:sldId id="304" r:id="rId66"/>
    <p:sldId id="272" r:id="rId67"/>
    <p:sldId id="284" r:id="rId68"/>
    <p:sldId id="283" r:id="rId69"/>
    <p:sldId id="273" r:id="rId70"/>
    <p:sldId id="305"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824" autoAdjust="0"/>
    <p:restoredTop sz="94660"/>
  </p:normalViewPr>
  <p:slideViewPr>
    <p:cSldViewPr snapToGrid="0">
      <p:cViewPr varScale="1">
        <p:scale>
          <a:sx n="83" d="100"/>
          <a:sy n="83" d="100"/>
        </p:scale>
        <p:origin x="96" y="28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2/8/2016</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gi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gi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7"/>
            <a:ext cx="12191999" cy="6855703"/>
          </a:xfrm>
          <a:prstGeom prst="rect">
            <a:avLst/>
          </a:prstGeom>
        </p:spPr>
      </p:pic>
      <p:sp>
        <p:nvSpPr>
          <p:cNvPr id="2" name="Title 1"/>
          <p:cNvSpPr>
            <a:spLocks noGrp="1"/>
          </p:cNvSpPr>
          <p:nvPr>
            <p:ph type="ctrTitle"/>
          </p:nvPr>
        </p:nvSpPr>
        <p:spPr>
          <a:xfrm>
            <a:off x="1595269" y="1122363"/>
            <a:ext cx="9001462" cy="2701492"/>
          </a:xfrm>
        </p:spPr>
        <p:txBody>
          <a:bodyPr>
            <a:noAutofit/>
          </a:bodyPr>
          <a:lstStyle/>
          <a:p>
            <a:r>
              <a:rPr lang="en-US" sz="6600" dirty="0" smtClean="0">
                <a:solidFill>
                  <a:srgbClr val="002060"/>
                </a:solidFill>
                <a:effectLst/>
              </a:rPr>
              <a:t>CHASING GHOSTS:</a:t>
            </a:r>
            <a:br>
              <a:rPr lang="en-US" sz="6600" dirty="0" smtClean="0">
                <a:solidFill>
                  <a:srgbClr val="002060"/>
                </a:solidFill>
                <a:effectLst/>
              </a:rPr>
            </a:br>
            <a:r>
              <a:rPr lang="en-US" sz="2400" dirty="0" smtClean="0">
                <a:solidFill>
                  <a:srgbClr val="002060"/>
                </a:solidFill>
                <a:effectLst/>
              </a:rPr>
              <a:t> </a:t>
            </a:r>
            <a:r>
              <a:rPr lang="en-US" sz="5400" dirty="0">
                <a:solidFill>
                  <a:srgbClr val="002060"/>
                </a:solidFill>
                <a:effectLst/>
              </a:rPr>
              <a:t/>
            </a:r>
            <a:br>
              <a:rPr lang="en-US" sz="5400" dirty="0">
                <a:solidFill>
                  <a:srgbClr val="002060"/>
                </a:solidFill>
                <a:effectLst/>
              </a:rPr>
            </a:br>
            <a:r>
              <a:rPr lang="en-US" sz="5400" dirty="0" smtClean="0">
                <a:solidFill>
                  <a:srgbClr val="002060"/>
                </a:solidFill>
                <a:effectLst/>
              </a:rPr>
              <a:t>A VARIABLE MARTIAN IONOSPHERE</a:t>
            </a:r>
            <a:endParaRPr lang="en-US" sz="5400" dirty="0">
              <a:solidFill>
                <a:srgbClr val="002060"/>
              </a:solidFill>
              <a:effectLst/>
            </a:endParaRPr>
          </a:p>
        </p:txBody>
      </p:sp>
      <p:sp>
        <p:nvSpPr>
          <p:cNvPr id="3" name="Subtitle 2"/>
          <p:cNvSpPr>
            <a:spLocks noGrp="1"/>
          </p:cNvSpPr>
          <p:nvPr>
            <p:ph type="subTitle" idx="1"/>
          </p:nvPr>
        </p:nvSpPr>
        <p:spPr>
          <a:xfrm>
            <a:off x="1595269" y="5093855"/>
            <a:ext cx="9001462" cy="1714500"/>
          </a:xfrm>
        </p:spPr>
        <p:txBody>
          <a:bodyPr/>
          <a:lstStyle/>
          <a:p>
            <a:pPr>
              <a:lnSpc>
                <a:spcPct val="100000"/>
              </a:lnSpc>
              <a:spcBef>
                <a:spcPts val="0"/>
              </a:spcBef>
            </a:pPr>
            <a:r>
              <a:rPr lang="en-US" dirty="0" smtClean="0">
                <a:solidFill>
                  <a:srgbClr val="C00000"/>
                </a:solidFill>
              </a:rPr>
              <a:t>Andrew J. Kopf</a:t>
            </a:r>
          </a:p>
          <a:p>
            <a:pPr>
              <a:lnSpc>
                <a:spcPct val="100000"/>
              </a:lnSpc>
              <a:spcBef>
                <a:spcPts val="0"/>
              </a:spcBef>
            </a:pPr>
            <a:r>
              <a:rPr lang="en-US" dirty="0" smtClean="0">
                <a:solidFill>
                  <a:srgbClr val="C00000"/>
                </a:solidFill>
              </a:rPr>
              <a:t>The University of Iowa</a:t>
            </a:r>
          </a:p>
          <a:p>
            <a:pPr>
              <a:lnSpc>
                <a:spcPct val="100000"/>
              </a:lnSpc>
              <a:spcBef>
                <a:spcPts val="0"/>
              </a:spcBef>
            </a:pPr>
            <a:r>
              <a:rPr lang="en-US" dirty="0" smtClean="0">
                <a:solidFill>
                  <a:srgbClr val="C00000"/>
                </a:solidFill>
              </a:rPr>
              <a:t>Physics &amp; Astronomy Colloquium</a:t>
            </a:r>
          </a:p>
          <a:p>
            <a:pPr>
              <a:lnSpc>
                <a:spcPct val="100000"/>
              </a:lnSpc>
              <a:spcBef>
                <a:spcPts val="0"/>
              </a:spcBef>
            </a:pPr>
            <a:r>
              <a:rPr lang="en-US" dirty="0" smtClean="0">
                <a:solidFill>
                  <a:srgbClr val="C00000"/>
                </a:solidFill>
              </a:rPr>
              <a:t>February 8, 2016</a:t>
            </a:r>
            <a:endParaRPr lang="en-US" dirty="0">
              <a:solidFill>
                <a:srgbClr val="C00000"/>
              </a:solidFill>
            </a:endParaRPr>
          </a:p>
        </p:txBody>
      </p:sp>
    </p:spTree>
    <p:extLst>
      <p:ext uri="{BB962C8B-B14F-4D97-AF65-F5344CB8AC3E}">
        <p14:creationId xmlns:p14="http://schemas.microsoft.com/office/powerpoint/2010/main" val="969323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t>marsis</a:t>
            </a:r>
            <a:endParaRPr lang="en-US" sz="4400" dirty="0"/>
          </a:p>
        </p:txBody>
      </p:sp>
      <p:sp>
        <p:nvSpPr>
          <p:cNvPr id="3" name="Content Placeholder 2"/>
          <p:cNvSpPr>
            <a:spLocks noGrp="1"/>
          </p:cNvSpPr>
          <p:nvPr>
            <p:ph sz="half" idx="1"/>
          </p:nvPr>
        </p:nvSpPr>
        <p:spPr/>
        <p:txBody>
          <a:bodyPr/>
          <a:lstStyle/>
          <a:p>
            <a:r>
              <a:rPr lang="en-US" b="1" dirty="0"/>
              <a:t>M</a:t>
            </a:r>
            <a:r>
              <a:rPr lang="en-US" dirty="0"/>
              <a:t>ars </a:t>
            </a:r>
            <a:r>
              <a:rPr lang="en-US" b="1" dirty="0"/>
              <a:t>A</a:t>
            </a:r>
            <a:r>
              <a:rPr lang="en-US" dirty="0"/>
              <a:t>dvanced </a:t>
            </a:r>
            <a:r>
              <a:rPr lang="en-US" b="1" dirty="0"/>
              <a:t>R</a:t>
            </a:r>
            <a:r>
              <a:rPr lang="en-US" dirty="0"/>
              <a:t>adar for </a:t>
            </a:r>
            <a:r>
              <a:rPr lang="en-US" b="1" dirty="0"/>
              <a:t>S</a:t>
            </a:r>
            <a:r>
              <a:rPr lang="en-US" dirty="0"/>
              <a:t>ubsurface and </a:t>
            </a:r>
            <a:r>
              <a:rPr lang="en-US" b="1" dirty="0"/>
              <a:t>I</a:t>
            </a:r>
            <a:r>
              <a:rPr lang="en-US" dirty="0"/>
              <a:t>onosphere </a:t>
            </a:r>
            <a:r>
              <a:rPr lang="en-US" b="1" dirty="0"/>
              <a:t>S</a:t>
            </a:r>
            <a:r>
              <a:rPr lang="en-US" dirty="0"/>
              <a:t>ounding</a:t>
            </a:r>
          </a:p>
          <a:p>
            <a:r>
              <a:rPr lang="en-US" dirty="0"/>
              <a:t>Twin 20-meter dipole </a:t>
            </a:r>
            <a:r>
              <a:rPr lang="en-US" dirty="0" smtClean="0"/>
              <a:t>antennae</a:t>
            </a:r>
          </a:p>
          <a:p>
            <a:r>
              <a:rPr lang="en-US" dirty="0" smtClean="0"/>
              <a:t>7 </a:t>
            </a:r>
            <a:r>
              <a:rPr lang="en-US" dirty="0"/>
              <a:t>meter </a:t>
            </a:r>
            <a:r>
              <a:rPr lang="en-US" dirty="0" smtClean="0"/>
              <a:t>monopole</a:t>
            </a:r>
          </a:p>
          <a:p>
            <a:r>
              <a:rPr lang="en-US" dirty="0" smtClean="0"/>
              <a:t>Capable of operating in two main modes, one for ionospheric science, the other for subsurface radar sounding</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81355" y="1645949"/>
            <a:ext cx="5008418" cy="5008418"/>
          </a:xfrm>
        </p:spPr>
      </p:pic>
    </p:spTree>
    <p:extLst>
      <p:ext uri="{BB962C8B-B14F-4D97-AF65-F5344CB8AC3E}">
        <p14:creationId xmlns:p14="http://schemas.microsoft.com/office/powerpoint/2010/main" val="41677403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7304810" cy="1326321"/>
          </a:xfrm>
        </p:spPr>
        <p:txBody>
          <a:bodyPr>
            <a:normAutofit/>
          </a:bodyPr>
          <a:lstStyle/>
          <a:p>
            <a:r>
              <a:rPr lang="en-US" sz="4400" dirty="0" smtClean="0"/>
              <a:t>Testing MARSIS</a:t>
            </a:r>
            <a:endParaRPr lang="en-US" sz="4400" dirty="0"/>
          </a:p>
        </p:txBody>
      </p:sp>
      <p:sp>
        <p:nvSpPr>
          <p:cNvPr id="4" name="Content Placeholder 3"/>
          <p:cNvSpPr>
            <a:spLocks noGrp="1"/>
          </p:cNvSpPr>
          <p:nvPr>
            <p:ph sz="half" idx="1"/>
          </p:nvPr>
        </p:nvSpPr>
        <p:spPr>
          <a:xfrm>
            <a:off x="717630" y="1707319"/>
            <a:ext cx="6586025" cy="3702881"/>
          </a:xfrm>
        </p:spPr>
        <p:txBody>
          <a:bodyPr/>
          <a:lstStyle/>
          <a:p>
            <a:r>
              <a:rPr lang="en-US" dirty="0" smtClean="0"/>
              <a:t>Instrument was attached to a large box-shaped structure, lifted into the air by a helicopter</a:t>
            </a:r>
          </a:p>
          <a:p>
            <a:r>
              <a:rPr lang="en-US" dirty="0" smtClean="0"/>
              <a:t>Tested by targeting the Rocky Mountains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52990" y="3033641"/>
            <a:ext cx="5650665" cy="3735664"/>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809" y="87698"/>
            <a:ext cx="4793672" cy="6684693"/>
          </a:xfrm>
          <a:prstGeom prst="rect">
            <a:avLst/>
          </a:prstGeom>
        </p:spPr>
      </p:pic>
    </p:spTree>
    <p:extLst>
      <p:ext uri="{BB962C8B-B14F-4D97-AF65-F5344CB8AC3E}">
        <p14:creationId xmlns:p14="http://schemas.microsoft.com/office/powerpoint/2010/main" val="887265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Making it fit</a:t>
            </a:r>
            <a:endParaRPr lang="en-US" sz="44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33945" y="1747831"/>
            <a:ext cx="3279209" cy="4873384"/>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96791" y="1749028"/>
            <a:ext cx="5860473" cy="4869077"/>
          </a:xfrm>
        </p:spPr>
      </p:pic>
    </p:spTree>
    <p:extLst>
      <p:ext uri="{BB962C8B-B14F-4D97-AF65-F5344CB8AC3E}">
        <p14:creationId xmlns:p14="http://schemas.microsoft.com/office/powerpoint/2010/main" val="3734691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installation</a:t>
            </a:r>
            <a:endParaRPr lang="en-US" sz="4400"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1329" y="1775097"/>
            <a:ext cx="4717589" cy="4717589"/>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18917" y="1775097"/>
            <a:ext cx="6287727" cy="4715796"/>
          </a:xfrm>
        </p:spPr>
      </p:pic>
    </p:spTree>
    <p:extLst>
      <p:ext uri="{BB962C8B-B14F-4D97-AF65-F5344CB8AC3E}">
        <p14:creationId xmlns:p14="http://schemas.microsoft.com/office/powerpoint/2010/main" val="11295513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Mars express</a:t>
            </a:r>
            <a:endParaRPr lang="en-US" sz="4400" dirty="0"/>
          </a:p>
        </p:txBody>
      </p:sp>
      <p:sp>
        <p:nvSpPr>
          <p:cNvPr id="4" name="Content Placeholder 3"/>
          <p:cNvSpPr>
            <a:spLocks noGrp="1"/>
          </p:cNvSpPr>
          <p:nvPr>
            <p:ph sz="half" idx="1"/>
          </p:nvPr>
        </p:nvSpPr>
        <p:spPr/>
        <p:txBody>
          <a:bodyPr/>
          <a:lstStyle/>
          <a:p>
            <a:r>
              <a:rPr lang="en-US" dirty="0" smtClean="0"/>
              <a:t>Operated by European Space Agency</a:t>
            </a:r>
          </a:p>
          <a:p>
            <a:r>
              <a:rPr lang="en-US" dirty="0" smtClean="0"/>
              <a:t>Launched: June 2, 2003</a:t>
            </a:r>
          </a:p>
          <a:p>
            <a:r>
              <a:rPr lang="en-US" dirty="0" smtClean="0"/>
              <a:t>Mars Arrival: December 25, 2003</a:t>
            </a:r>
          </a:p>
          <a:p>
            <a:r>
              <a:rPr lang="en-US" dirty="0" smtClean="0"/>
              <a:t>Carried </a:t>
            </a:r>
            <a:r>
              <a:rPr lang="en-US" b="1" i="1" dirty="0" smtClean="0"/>
              <a:t>Beagle 2</a:t>
            </a:r>
            <a:r>
              <a:rPr lang="en-US" dirty="0" smtClean="0"/>
              <a:t> lander, which landed but failed to communicate.</a:t>
            </a:r>
          </a:p>
          <a:p>
            <a:r>
              <a:rPr lang="en-US" dirty="0" smtClean="0"/>
              <a:t>MARSIS Deployed: May 4 – June 10, 2005</a:t>
            </a:r>
          </a:p>
          <a:p>
            <a:r>
              <a:rPr lang="en-US" dirty="0" smtClean="0"/>
              <a:t>MARSIS Science: July 2005 – Present</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71002" y="2087563"/>
            <a:ext cx="4499858" cy="3703637"/>
          </a:xfrm>
        </p:spPr>
      </p:pic>
    </p:spTree>
    <p:extLst>
      <p:ext uri="{BB962C8B-B14F-4D97-AF65-F5344CB8AC3E}">
        <p14:creationId xmlns:p14="http://schemas.microsoft.com/office/powerpoint/2010/main" val="38230170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smtClean="0"/>
              <a:t>Deploying the antennae</a:t>
            </a:r>
            <a:endParaRPr lang="en-US" sz="44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8232" y="1689010"/>
            <a:ext cx="8924886" cy="4888436"/>
          </a:xfrm>
        </p:spPr>
      </p:pic>
    </p:spTree>
    <p:extLst>
      <p:ext uri="{BB962C8B-B14F-4D97-AF65-F5344CB8AC3E}">
        <p14:creationId xmlns:p14="http://schemas.microsoft.com/office/powerpoint/2010/main" val="248445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ORBIT PARAMETERS</a:t>
            </a:r>
            <a:endParaRPr lang="en-US" sz="4400" dirty="0"/>
          </a:p>
        </p:txBody>
      </p:sp>
      <p:sp>
        <p:nvSpPr>
          <p:cNvPr id="3" name="Content Placeholder 2"/>
          <p:cNvSpPr>
            <a:spLocks noGrp="1"/>
          </p:cNvSpPr>
          <p:nvPr>
            <p:ph sz="half" idx="1"/>
          </p:nvPr>
        </p:nvSpPr>
        <p:spPr/>
        <p:txBody>
          <a:bodyPr/>
          <a:lstStyle/>
          <a:p>
            <a:r>
              <a:rPr lang="en-US" dirty="0" err="1" smtClean="0"/>
              <a:t>Periareion</a:t>
            </a:r>
            <a:r>
              <a:rPr lang="en-US" dirty="0" smtClean="0"/>
              <a:t> – 298 km</a:t>
            </a:r>
          </a:p>
          <a:p>
            <a:r>
              <a:rPr lang="en-US" dirty="0" err="1" smtClean="0"/>
              <a:t>Apoareion</a:t>
            </a:r>
            <a:r>
              <a:rPr lang="en-US" dirty="0" smtClean="0"/>
              <a:t> – 10107 km</a:t>
            </a:r>
          </a:p>
          <a:p>
            <a:r>
              <a:rPr lang="en-US" dirty="0" smtClean="0"/>
              <a:t>Inclination – 86.3 degrees</a:t>
            </a:r>
          </a:p>
          <a:p>
            <a:r>
              <a:rPr lang="en-US" dirty="0" smtClean="0"/>
              <a:t>Period – 7.5 hours</a:t>
            </a:r>
          </a:p>
          <a:p>
            <a:r>
              <a:rPr lang="en-US" dirty="0" smtClean="0"/>
              <a:t>Orbit drifts gradually, to allow for better planetary coverage along with low-altitude passes of different regions</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73143" y="2087563"/>
            <a:ext cx="4695577" cy="3703637"/>
          </a:xfrm>
        </p:spPr>
      </p:pic>
    </p:spTree>
    <p:extLst>
      <p:ext uri="{BB962C8B-B14F-4D97-AF65-F5344CB8AC3E}">
        <p14:creationId xmlns:p14="http://schemas.microsoft.com/office/powerpoint/2010/main" val="16796270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orbit</a:t>
            </a:r>
            <a:endParaRPr lang="en-US" sz="4400" dirty="0"/>
          </a:p>
        </p:txBody>
      </p:sp>
      <p:pic>
        <p:nvPicPr>
          <p:cNvPr id="4" name="Mars Express' shifting orb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75976" y="1569746"/>
            <a:ext cx="8829397" cy="4966136"/>
          </a:xfrm>
        </p:spPr>
      </p:pic>
    </p:spTree>
    <p:extLst>
      <p:ext uri="{BB962C8B-B14F-4D97-AF65-F5344CB8AC3E}">
        <p14:creationId xmlns:p14="http://schemas.microsoft.com/office/powerpoint/2010/main" val="1382270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Why is precession good?</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6215" y="1488425"/>
            <a:ext cx="9008919" cy="5279371"/>
          </a:xfrm>
        </p:spPr>
      </p:pic>
    </p:spTree>
    <p:extLst>
      <p:ext uri="{BB962C8B-B14F-4D97-AF65-F5344CB8AC3E}">
        <p14:creationId xmlns:p14="http://schemas.microsoft.com/office/powerpoint/2010/main" val="844837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How </a:t>
            </a:r>
            <a:r>
              <a:rPr lang="en-US" sz="4400" dirty="0" err="1" smtClean="0"/>
              <a:t>marsis</a:t>
            </a:r>
            <a:r>
              <a:rPr lang="en-US" sz="4400" dirty="0" smtClean="0"/>
              <a:t> works</a:t>
            </a:r>
            <a:endParaRPr lang="en-US" sz="4400" dirty="0"/>
          </a:p>
        </p:txBody>
      </p:sp>
      <p:sp>
        <p:nvSpPr>
          <p:cNvPr id="4" name="Content Placeholder 3"/>
          <p:cNvSpPr>
            <a:spLocks noGrp="1"/>
          </p:cNvSpPr>
          <p:nvPr>
            <p:ph sz="half" idx="1"/>
          </p:nvPr>
        </p:nvSpPr>
        <p:spPr>
          <a:xfrm>
            <a:off x="581891" y="2088319"/>
            <a:ext cx="4874758" cy="3702881"/>
          </a:xfrm>
        </p:spPr>
        <p:txBody>
          <a:bodyPr/>
          <a:lstStyle/>
          <a:p>
            <a:r>
              <a:rPr lang="en-US" dirty="0" smtClean="0"/>
              <a:t>Studies ionosphere at 160 frequencies between 0.1 and 5.4 MHz</a:t>
            </a:r>
          </a:p>
          <a:p>
            <a:r>
              <a:rPr lang="en-US" dirty="0" smtClean="0"/>
              <a:t>Observation cycle of 7.54 seconds</a:t>
            </a:r>
          </a:p>
          <a:p>
            <a:r>
              <a:rPr lang="en-US" dirty="0" smtClean="0"/>
              <a:t>MARSIS can sound for about 45 minutes out of each orbit, when Mars Express is at altitudes low enough to get a response from the ionosphere</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56649" y="1935921"/>
            <a:ext cx="5955310" cy="4433706"/>
          </a:xfrm>
        </p:spPr>
      </p:pic>
    </p:spTree>
    <p:extLst>
      <p:ext uri="{BB962C8B-B14F-4D97-AF65-F5344CB8AC3E}">
        <p14:creationId xmlns:p14="http://schemas.microsoft.com/office/powerpoint/2010/main" val="1565432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A brief outline</a:t>
            </a:r>
            <a:endParaRPr lang="en-US" sz="4400"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3200" dirty="0" smtClean="0"/>
              <a:t>Earth v. Mars Comparison</a:t>
            </a:r>
          </a:p>
          <a:p>
            <a:pPr marL="457200" indent="-457200">
              <a:buFont typeface="+mj-lt"/>
              <a:buAutoNum type="arabicPeriod"/>
            </a:pPr>
            <a:r>
              <a:rPr lang="en-US" sz="3200" dirty="0" smtClean="0"/>
              <a:t>MARSIS and Mars Express</a:t>
            </a:r>
          </a:p>
          <a:p>
            <a:pPr marL="457200" indent="-457200">
              <a:buFont typeface="+mj-lt"/>
              <a:buAutoNum type="arabicPeriod"/>
            </a:pPr>
            <a:r>
              <a:rPr lang="en-US" sz="3200" dirty="0" smtClean="0"/>
              <a:t>Ionospheric Structure – Previous Results</a:t>
            </a:r>
          </a:p>
          <a:p>
            <a:pPr marL="457200" indent="-457200">
              <a:buFont typeface="+mj-lt"/>
              <a:buAutoNum type="arabicPeriod"/>
            </a:pPr>
            <a:r>
              <a:rPr lang="en-US" sz="3200" dirty="0" smtClean="0"/>
              <a:t>Ionospheric Structure – New Results with MAVEN</a:t>
            </a:r>
          </a:p>
          <a:p>
            <a:pPr marL="457200" indent="-457200">
              <a:buFont typeface="+mj-lt"/>
              <a:buAutoNum type="arabicPeriod"/>
            </a:pPr>
            <a:r>
              <a:rPr lang="en-US" sz="3200" dirty="0" smtClean="0"/>
              <a:t>Other MARSIS Findings (Time Permitting)</a:t>
            </a:r>
            <a:endParaRPr lang="en-US" sz="3200" dirty="0"/>
          </a:p>
        </p:txBody>
      </p:sp>
    </p:spTree>
    <p:extLst>
      <p:ext uri="{BB962C8B-B14F-4D97-AF65-F5344CB8AC3E}">
        <p14:creationId xmlns:p14="http://schemas.microsoft.com/office/powerpoint/2010/main" val="1484808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Sounding with </a:t>
            </a:r>
            <a:r>
              <a:rPr lang="en-US" sz="4400" dirty="0" err="1" smtClean="0"/>
              <a:t>marsis</a:t>
            </a:r>
            <a:endParaRPr lang="en-US" sz="4400" dirty="0"/>
          </a:p>
        </p:txBody>
      </p:sp>
      <p:sp>
        <p:nvSpPr>
          <p:cNvPr id="3" name="Content Placeholder 2"/>
          <p:cNvSpPr>
            <a:spLocks noGrp="1"/>
          </p:cNvSpPr>
          <p:nvPr>
            <p:ph sz="half" idx="1"/>
          </p:nvPr>
        </p:nvSpPr>
        <p:spPr>
          <a:xfrm>
            <a:off x="716974" y="2088319"/>
            <a:ext cx="4540826" cy="3702881"/>
          </a:xfrm>
        </p:spPr>
        <p:txBody>
          <a:bodyPr/>
          <a:lstStyle/>
          <a:p>
            <a:r>
              <a:rPr lang="en-US" dirty="0"/>
              <a:t>MARSIS emits a multi-frequency “chirp”, and </a:t>
            </a:r>
            <a:r>
              <a:rPr lang="en-US" dirty="0" smtClean="0"/>
              <a:t>listens </a:t>
            </a:r>
            <a:r>
              <a:rPr lang="en-US" dirty="0"/>
              <a:t>for the reflected echo from the </a:t>
            </a:r>
            <a:r>
              <a:rPr lang="en-US" dirty="0" smtClean="0"/>
              <a:t>ionosphere</a:t>
            </a:r>
          </a:p>
          <a:p>
            <a:r>
              <a:rPr lang="en-US" dirty="0" smtClean="0"/>
              <a:t>The main echo will come from the horizontally stratified ionosphere</a:t>
            </a:r>
          </a:p>
          <a:p>
            <a:r>
              <a:rPr lang="en-US" dirty="0" smtClean="0"/>
              <a:t>MARSIS may (and does) see other echoes, in places where the ionosphere is not smooth, or in certain plasma conditions</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57800" y="2087563"/>
            <a:ext cx="5799319" cy="4596927"/>
          </a:xfrm>
        </p:spPr>
      </p:pic>
    </p:spTree>
    <p:extLst>
      <p:ext uri="{BB962C8B-B14F-4D97-AF65-F5344CB8AC3E}">
        <p14:creationId xmlns:p14="http://schemas.microsoft.com/office/powerpoint/2010/main" val="3600199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Sounding principles</a:t>
            </a:r>
            <a:endParaRPr lang="en-US" sz="4400" dirty="0"/>
          </a:p>
        </p:txBody>
      </p:sp>
      <p:sp>
        <p:nvSpPr>
          <p:cNvPr id="4" name="Content Placeholder 3"/>
          <p:cNvSpPr>
            <a:spLocks noGrp="1"/>
          </p:cNvSpPr>
          <p:nvPr>
            <p:ph sz="half" idx="1"/>
          </p:nvPr>
        </p:nvSpPr>
        <p:spPr>
          <a:xfrm>
            <a:off x="498764" y="2109355"/>
            <a:ext cx="5521035" cy="4510057"/>
          </a:xfrm>
        </p:spPr>
        <p:txBody>
          <a:bodyPr>
            <a:normAutofit/>
          </a:bodyPr>
          <a:lstStyle/>
          <a:p>
            <a:r>
              <a:rPr lang="en-US" dirty="0" smtClean="0"/>
              <a:t>Radio signal can propagate freely through space (and the ionosphere) at frequencies above the local plasma frequency</a:t>
            </a:r>
          </a:p>
          <a:p>
            <a:r>
              <a:rPr lang="en-US" dirty="0" smtClean="0"/>
              <a:t>Reflection occurs when the pulse frequency equals the ionospheric plasma frequency.  This gives the density (in cm</a:t>
            </a:r>
            <a:r>
              <a:rPr lang="en-US" baseline="30000" dirty="0" smtClean="0"/>
              <a:t>-3</a:t>
            </a:r>
            <a:r>
              <a:rPr lang="en-US" dirty="0" smtClean="0"/>
              <a:t>), where:</a:t>
            </a:r>
          </a:p>
          <a:p>
            <a:pPr marL="0" indent="0">
              <a:buNone/>
            </a:pPr>
            <a:endParaRPr lang="en-US" dirty="0"/>
          </a:p>
          <a:p>
            <a:r>
              <a:rPr lang="en-US" dirty="0" smtClean="0"/>
              <a:t>Cusps appear at density profile maximums, since the group velocity approaches zero there.</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839191"/>
            <a:ext cx="4817860" cy="4780221"/>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06" y="4575265"/>
            <a:ext cx="2517422" cy="457200"/>
          </a:xfrm>
          <a:prstGeom prst="rect">
            <a:avLst/>
          </a:prstGeom>
        </p:spPr>
      </p:pic>
    </p:spTree>
    <p:extLst>
      <p:ext uri="{BB962C8B-B14F-4D97-AF65-F5344CB8AC3E}">
        <p14:creationId xmlns:p14="http://schemas.microsoft.com/office/powerpoint/2010/main" val="6402485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General observations</a:t>
            </a:r>
            <a:endParaRPr lang="en-US" sz="4400" dirty="0"/>
          </a:p>
        </p:txBody>
      </p:sp>
      <p:sp>
        <p:nvSpPr>
          <p:cNvPr id="4" name="Content Placeholder 3"/>
          <p:cNvSpPr>
            <a:spLocks noGrp="1"/>
          </p:cNvSpPr>
          <p:nvPr>
            <p:ph sz="half" idx="1"/>
          </p:nvPr>
        </p:nvSpPr>
        <p:spPr>
          <a:xfrm>
            <a:off x="913795" y="2088319"/>
            <a:ext cx="4406350" cy="3702881"/>
          </a:xfrm>
        </p:spPr>
        <p:txBody>
          <a:bodyPr/>
          <a:lstStyle/>
          <a:p>
            <a:r>
              <a:rPr lang="en-US" dirty="0" smtClean="0"/>
              <a:t>Ionospheric echo shows altitude profile of the ionosphere</a:t>
            </a:r>
          </a:p>
          <a:p>
            <a:r>
              <a:rPr lang="en-US" dirty="0" smtClean="0"/>
              <a:t>Surface reflection can appear at frequencies above maximum plasma frequency of ionosphere</a:t>
            </a:r>
          </a:p>
          <a:p>
            <a:r>
              <a:rPr lang="en-US" dirty="0" smtClean="0"/>
              <a:t>Other features, such as plasma harmonics, cyclotron harmonics, and oblique echoes are frequently present as well.</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54295" y="1660429"/>
            <a:ext cx="6204305" cy="4813107"/>
          </a:xfrm>
        </p:spPr>
      </p:pic>
    </p:spTree>
    <p:extLst>
      <p:ext uri="{BB962C8B-B14F-4D97-AF65-F5344CB8AC3E}">
        <p14:creationId xmlns:p14="http://schemas.microsoft.com/office/powerpoint/2010/main" val="2638026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smtClean="0"/>
              <a:t>And then we do math…</a:t>
            </a:r>
            <a:endParaRPr lang="en-US" sz="4400" dirty="0"/>
          </a:p>
        </p:txBody>
      </p:sp>
      <p:sp>
        <p:nvSpPr>
          <p:cNvPr id="6" name="Content Placeholder 5"/>
          <p:cNvSpPr>
            <a:spLocks noGrp="1"/>
          </p:cNvSpPr>
          <p:nvPr>
            <p:ph idx="1"/>
          </p:nvPr>
        </p:nvSpPr>
        <p:spPr/>
        <p:txBody>
          <a:bodyPr/>
          <a:lstStyle/>
          <a:p>
            <a:r>
              <a:rPr lang="en-US" dirty="0" smtClean="0"/>
              <a:t>The apparent range gives an estimate for the altitudes of the ionospheric reflection.  However, to be accurate, we must correct for plasma dispersion.</a:t>
            </a:r>
          </a:p>
          <a:p>
            <a:r>
              <a:rPr lang="en-US" dirty="0" smtClean="0"/>
              <a:t>Assuming vertical reflection from a horizontally stratified ionosphere, we find that the time delay (as a function of frequency) is:</a:t>
            </a:r>
          </a:p>
          <a:p>
            <a:endParaRPr lang="en-US" dirty="0"/>
          </a:p>
          <a:p>
            <a:endParaRPr lang="en-US" dirty="0" smtClean="0"/>
          </a:p>
          <a:p>
            <a:r>
              <a:rPr lang="en-US" dirty="0" smtClean="0"/>
              <a:t>This can then be inverted to give the frequency/density as a function of altitude: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736" y="3818941"/>
            <a:ext cx="3645877" cy="914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498" y="5334000"/>
            <a:ext cx="6134352" cy="914400"/>
          </a:xfrm>
          <a:prstGeom prst="rect">
            <a:avLst/>
          </a:prstGeom>
        </p:spPr>
      </p:pic>
    </p:spTree>
    <p:extLst>
      <p:ext uri="{BB962C8B-B14F-4D97-AF65-F5344CB8AC3E}">
        <p14:creationId xmlns:p14="http://schemas.microsoft.com/office/powerpoint/2010/main" val="8913704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Fitting the ionosphere</a:t>
            </a:r>
            <a:endParaRPr lang="en-US" sz="4400" dirty="0"/>
          </a:p>
        </p:txBody>
      </p:sp>
      <p:sp>
        <p:nvSpPr>
          <p:cNvPr id="4" name="Content Placeholder 3"/>
          <p:cNvSpPr>
            <a:spLocks noGrp="1"/>
          </p:cNvSpPr>
          <p:nvPr>
            <p:ph sz="half" idx="1"/>
          </p:nvPr>
        </p:nvSpPr>
        <p:spPr/>
        <p:txBody>
          <a:bodyPr/>
          <a:lstStyle/>
          <a:p>
            <a:r>
              <a:rPr lang="en-US" dirty="0" smtClean="0"/>
              <a:t>Once the altitudes of the traced points have been corrected for dispersion, we can then fit the profile with a Chapman model function to obtain:</a:t>
            </a:r>
          </a:p>
          <a:p>
            <a:pPr lvl="1"/>
            <a:r>
              <a:rPr lang="en-US" dirty="0" smtClean="0"/>
              <a:t>Altitude of the density maximum</a:t>
            </a:r>
          </a:p>
          <a:p>
            <a:pPr lvl="1"/>
            <a:r>
              <a:rPr lang="en-US" dirty="0" smtClean="0"/>
              <a:t>Maximum density of the ionosphere</a:t>
            </a:r>
          </a:p>
          <a:p>
            <a:r>
              <a:rPr lang="en-US" dirty="0" smtClean="0"/>
              <a:t>Both values, but especially the density, are dependent on the solar zenith angle </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49168" y="1733727"/>
            <a:ext cx="4927541" cy="4935122"/>
          </a:xfrm>
        </p:spPr>
      </p:pic>
    </p:spTree>
    <p:extLst>
      <p:ext uri="{BB962C8B-B14F-4D97-AF65-F5344CB8AC3E}">
        <p14:creationId xmlns:p14="http://schemas.microsoft.com/office/powerpoint/2010/main" val="21618177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2191999" cy="1326321"/>
          </a:xfrm>
        </p:spPr>
        <p:txBody>
          <a:bodyPr>
            <a:normAutofit/>
          </a:bodyPr>
          <a:lstStyle/>
          <a:p>
            <a:r>
              <a:rPr lang="en-US" sz="4400" dirty="0" smtClean="0"/>
              <a:t>Solar zenith angle dependent</a:t>
            </a:r>
            <a:endParaRPr lang="en-US" sz="4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385" y="1503642"/>
            <a:ext cx="10027227" cy="5238675"/>
          </a:xfrm>
        </p:spPr>
      </p:pic>
    </p:spTree>
    <p:extLst>
      <p:ext uri="{BB962C8B-B14F-4D97-AF65-F5344CB8AC3E}">
        <p14:creationId xmlns:p14="http://schemas.microsoft.com/office/powerpoint/2010/main" val="287845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6615" y="1930983"/>
            <a:ext cx="6518331" cy="4818170"/>
          </a:xfrm>
        </p:spPr>
      </p:pic>
      <p:sp>
        <p:nvSpPr>
          <p:cNvPr id="2" name="Title 1"/>
          <p:cNvSpPr>
            <a:spLocks noGrp="1"/>
          </p:cNvSpPr>
          <p:nvPr>
            <p:ph type="title"/>
          </p:nvPr>
        </p:nvSpPr>
        <p:spPr/>
        <p:txBody>
          <a:bodyPr>
            <a:normAutofit/>
          </a:bodyPr>
          <a:lstStyle/>
          <a:p>
            <a:r>
              <a:rPr lang="en-US" sz="4400" dirty="0" smtClean="0"/>
              <a:t>A “ghost” appears</a:t>
            </a:r>
            <a:endParaRPr lang="en-US" sz="4400"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569725" y="1930983"/>
            <a:ext cx="6525011" cy="4823108"/>
          </a:xfrm>
        </p:spPr>
      </p:pic>
    </p:spTree>
    <p:extLst>
      <p:ext uri="{BB962C8B-B14F-4D97-AF65-F5344CB8AC3E}">
        <p14:creationId xmlns:p14="http://schemas.microsoft.com/office/powerpoint/2010/main" val="31984251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Transient Upper </a:t>
            </a:r>
            <a:r>
              <a:rPr lang="en-US" sz="4400" dirty="0" smtClean="0"/>
              <a:t>layers</a:t>
            </a:r>
            <a:endParaRPr lang="en-US" sz="4400" dirty="0"/>
          </a:p>
        </p:txBody>
      </p:sp>
      <p:sp>
        <p:nvSpPr>
          <p:cNvPr id="4" name="Content Placeholder 3"/>
          <p:cNvSpPr>
            <a:spLocks noGrp="1"/>
          </p:cNvSpPr>
          <p:nvPr>
            <p:ph sz="half" idx="1"/>
          </p:nvPr>
        </p:nvSpPr>
        <p:spPr>
          <a:xfrm>
            <a:off x="913795" y="2088319"/>
            <a:ext cx="4260878" cy="3702881"/>
          </a:xfrm>
        </p:spPr>
        <p:txBody>
          <a:bodyPr/>
          <a:lstStyle/>
          <a:p>
            <a:r>
              <a:rPr lang="en-US" dirty="0" smtClean="0"/>
              <a:t>An additional cusp is frequently observed at lower frequencies than the cusp of the main layer</a:t>
            </a:r>
          </a:p>
          <a:p>
            <a:r>
              <a:rPr lang="en-US" dirty="0" smtClean="0"/>
              <a:t>This appearance of this feature implies the presence of an additional peak in the density profile at a lower density, and therefore at a higher altitude</a:t>
            </a:r>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21305" y="1741794"/>
            <a:ext cx="6284357" cy="4713269"/>
          </a:xfrm>
        </p:spPr>
      </p:pic>
    </p:spTree>
    <p:extLst>
      <p:ext uri="{BB962C8B-B14F-4D97-AF65-F5344CB8AC3E}">
        <p14:creationId xmlns:p14="http://schemas.microsoft.com/office/powerpoint/2010/main" val="38061353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HOW DOES THIS HAPPEN?</a:t>
            </a:r>
            <a:endParaRPr lang="en-US" sz="4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729" y="1652155"/>
            <a:ext cx="9517891" cy="4955857"/>
          </a:xfrm>
        </p:spPr>
      </p:pic>
    </p:spTree>
    <p:extLst>
      <p:ext uri="{BB962C8B-B14F-4D97-AF65-F5344CB8AC3E}">
        <p14:creationId xmlns:p14="http://schemas.microsoft.com/office/powerpoint/2010/main" val="14693777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77982"/>
            <a:ext cx="3138055" cy="2150918"/>
          </a:xfrm>
        </p:spPr>
        <p:txBody>
          <a:bodyPr>
            <a:normAutofit/>
          </a:bodyPr>
          <a:lstStyle/>
          <a:p>
            <a:r>
              <a:rPr lang="en-US" sz="4400" dirty="0" smtClean="0"/>
              <a:t>More than one…</a:t>
            </a:r>
            <a:endParaRPr lang="en-US" sz="44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3918" y="135083"/>
            <a:ext cx="8758237" cy="6568678"/>
          </a:xfrm>
        </p:spPr>
      </p:pic>
    </p:spTree>
    <p:extLst>
      <p:ext uri="{BB962C8B-B14F-4D97-AF65-F5344CB8AC3E}">
        <p14:creationId xmlns:p14="http://schemas.microsoft.com/office/powerpoint/2010/main" val="2808261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186" y="619991"/>
            <a:ext cx="10353761" cy="1326321"/>
          </a:xfrm>
        </p:spPr>
        <p:txBody>
          <a:bodyPr>
            <a:normAutofit/>
          </a:bodyPr>
          <a:lstStyle/>
          <a:p>
            <a:r>
              <a:rPr lang="en-US" sz="4400" dirty="0" smtClean="0"/>
              <a:t>EARTH VS. MARS</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83" y="1610592"/>
            <a:ext cx="11365766" cy="4883728"/>
          </a:xfrm>
        </p:spPr>
      </p:pic>
    </p:spTree>
    <p:extLst>
      <p:ext uri="{BB962C8B-B14F-4D97-AF65-F5344CB8AC3E}">
        <p14:creationId xmlns:p14="http://schemas.microsoft.com/office/powerpoint/2010/main" val="32761069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609600"/>
            <a:ext cx="11845636" cy="1326321"/>
          </a:xfrm>
        </p:spPr>
        <p:txBody>
          <a:bodyPr>
            <a:normAutofit/>
          </a:bodyPr>
          <a:lstStyle/>
          <a:p>
            <a:r>
              <a:rPr lang="en-US" sz="4400" dirty="0" smtClean="0"/>
              <a:t>IDENTIFYING THE DISCONTINUITY</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5660" y="1600343"/>
            <a:ext cx="6826826" cy="5157522"/>
          </a:xfrm>
        </p:spPr>
      </p:pic>
    </p:spTree>
    <p:extLst>
      <p:ext uri="{BB962C8B-B14F-4D97-AF65-F5344CB8AC3E}">
        <p14:creationId xmlns:p14="http://schemas.microsoft.com/office/powerpoint/2010/main" val="38281888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736" y="609600"/>
            <a:ext cx="6279464" cy="1326321"/>
          </a:xfrm>
        </p:spPr>
        <p:txBody>
          <a:bodyPr>
            <a:normAutofit/>
          </a:bodyPr>
          <a:lstStyle/>
          <a:p>
            <a:r>
              <a:rPr lang="en-US" sz="4400" dirty="0" smtClean="0"/>
              <a:t>ORIGINAL STUDY (2008)</a:t>
            </a:r>
            <a:endParaRPr lang="en-US" sz="4400" dirty="0"/>
          </a:p>
        </p:txBody>
      </p:sp>
      <p:sp>
        <p:nvSpPr>
          <p:cNvPr id="5" name="Content Placeholder 4"/>
          <p:cNvSpPr>
            <a:spLocks noGrp="1"/>
          </p:cNvSpPr>
          <p:nvPr>
            <p:ph sz="half" idx="1"/>
          </p:nvPr>
        </p:nvSpPr>
        <p:spPr>
          <a:xfrm>
            <a:off x="913795" y="2088319"/>
            <a:ext cx="5106004" cy="4146226"/>
          </a:xfrm>
        </p:spPr>
        <p:txBody>
          <a:bodyPr>
            <a:normAutofit/>
          </a:bodyPr>
          <a:lstStyle/>
          <a:p>
            <a:r>
              <a:rPr lang="en-US" dirty="0" smtClean="0"/>
              <a:t>All data sets were from fall of 2005</a:t>
            </a:r>
          </a:p>
          <a:p>
            <a:r>
              <a:rPr lang="en-US" dirty="0" smtClean="0"/>
              <a:t>These layers are highly transient – they are present roughly 50% of the time for most SZAs, and less near the terminator</a:t>
            </a:r>
          </a:p>
          <a:p>
            <a:r>
              <a:rPr lang="en-US" dirty="0" smtClean="0"/>
              <a:t>Peak density is fairly consistent, but does also drop slightly at high SZAs.  Consistently around 4-6 x 10</a:t>
            </a:r>
            <a:r>
              <a:rPr lang="en-US" baseline="30000" dirty="0" smtClean="0"/>
              <a:t>4</a:t>
            </a:r>
            <a:r>
              <a:rPr lang="en-US" dirty="0" smtClean="0"/>
              <a:t> cm</a:t>
            </a:r>
            <a:r>
              <a:rPr lang="en-US" baseline="30000" dirty="0" smtClean="0"/>
              <a:t>-3</a:t>
            </a:r>
            <a:endParaRPr lang="en-US" dirty="0" smtClean="0"/>
          </a:p>
          <a:p>
            <a:r>
              <a:rPr lang="en-US" dirty="0" smtClean="0"/>
              <a:t>Altitude has an small upward trend with SZA, getting higher near the terminator, but always near 200 km</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52200" y="238992"/>
            <a:ext cx="5602180" cy="6411190"/>
          </a:xfrm>
        </p:spPr>
      </p:pic>
    </p:spTree>
    <p:extLst>
      <p:ext uri="{BB962C8B-B14F-4D97-AF65-F5344CB8AC3E}">
        <p14:creationId xmlns:p14="http://schemas.microsoft.com/office/powerpoint/2010/main" val="30715357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But why? – dead ends</a:t>
            </a:r>
            <a:endParaRPr lang="en-US" sz="4400" dirty="0"/>
          </a:p>
        </p:txBody>
      </p:sp>
      <p:sp>
        <p:nvSpPr>
          <p:cNvPr id="3" name="Content Placeholder 2"/>
          <p:cNvSpPr>
            <a:spLocks noGrp="1"/>
          </p:cNvSpPr>
          <p:nvPr>
            <p:ph idx="1"/>
          </p:nvPr>
        </p:nvSpPr>
        <p:spPr/>
        <p:txBody>
          <a:bodyPr/>
          <a:lstStyle/>
          <a:p>
            <a:r>
              <a:rPr lang="en-US" dirty="0" smtClean="0"/>
              <a:t>Enhancement/</a:t>
            </a:r>
            <a:r>
              <a:rPr lang="en-US" dirty="0" err="1" smtClean="0"/>
              <a:t>Biteout</a:t>
            </a:r>
            <a:r>
              <a:rPr lang="en-US" dirty="0" smtClean="0"/>
              <a:t> in the particle density? – Mars Express doesn’t dip low enough into the ionosphere to directly pass through this region and measure.</a:t>
            </a:r>
          </a:p>
          <a:p>
            <a:r>
              <a:rPr lang="en-US" dirty="0" smtClean="0"/>
              <a:t>MHD Waves from Solar Wind fluctuations? – Onboard instruments can give solar wind moments, but are orbit averages, not short-term enough to use here.</a:t>
            </a:r>
          </a:p>
          <a:p>
            <a:r>
              <a:rPr lang="en-US" dirty="0" smtClean="0"/>
              <a:t>Kelvin-Helmholtz Instability? – Effects would likely become more prominent toward the terminator, where these features are less-frequently observed.</a:t>
            </a:r>
          </a:p>
          <a:p>
            <a:r>
              <a:rPr lang="en-US" dirty="0" smtClean="0"/>
              <a:t>Magnetic Reconnection and Transport? – No magnetometer on Mars Express.</a:t>
            </a:r>
            <a:endParaRPr lang="en-US" dirty="0"/>
          </a:p>
        </p:txBody>
      </p:sp>
    </p:spTree>
    <p:extLst>
      <p:ext uri="{BB962C8B-B14F-4D97-AF65-F5344CB8AC3E}">
        <p14:creationId xmlns:p14="http://schemas.microsoft.com/office/powerpoint/2010/main" val="55637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maven</a:t>
            </a:r>
            <a:endParaRPr lang="en-US" sz="4400" dirty="0"/>
          </a:p>
        </p:txBody>
      </p:sp>
      <p:sp>
        <p:nvSpPr>
          <p:cNvPr id="4" name="Content Placeholder 3"/>
          <p:cNvSpPr>
            <a:spLocks noGrp="1"/>
          </p:cNvSpPr>
          <p:nvPr>
            <p:ph sz="half" idx="1"/>
          </p:nvPr>
        </p:nvSpPr>
        <p:spPr>
          <a:xfrm>
            <a:off x="913795" y="2088319"/>
            <a:ext cx="4515013" cy="3702881"/>
          </a:xfrm>
        </p:spPr>
        <p:txBody>
          <a:bodyPr/>
          <a:lstStyle/>
          <a:p>
            <a:r>
              <a:rPr lang="en-US" dirty="0" smtClean="0"/>
              <a:t>Operated by NASA</a:t>
            </a:r>
          </a:p>
          <a:p>
            <a:r>
              <a:rPr lang="en-US" dirty="0" smtClean="0"/>
              <a:t>Launched: November 18, 2013</a:t>
            </a:r>
          </a:p>
          <a:p>
            <a:r>
              <a:rPr lang="en-US" dirty="0" smtClean="0"/>
              <a:t>Mars Arrival: September 22, 2014</a:t>
            </a:r>
          </a:p>
          <a:p>
            <a:r>
              <a:rPr lang="en-US" dirty="0" smtClean="0"/>
              <a:t>Full Science </a:t>
            </a:r>
            <a:r>
              <a:rPr lang="en-US" dirty="0" smtClean="0"/>
              <a:t>Operations began in early November 2014</a:t>
            </a:r>
          </a:p>
          <a:p>
            <a:r>
              <a:rPr lang="en-US" dirty="0" smtClean="0"/>
              <a:t>Diverse instrument suite, including some not found on Mars Express</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28808" y="2088318"/>
            <a:ext cx="6582901" cy="3702881"/>
          </a:xfrm>
        </p:spPr>
      </p:pic>
    </p:spTree>
    <p:extLst>
      <p:ext uri="{BB962C8B-B14F-4D97-AF65-F5344CB8AC3E}">
        <p14:creationId xmlns:p14="http://schemas.microsoft.com/office/powerpoint/2010/main" val="474711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ORBIT PARAMETERS</a:t>
            </a:r>
            <a:endParaRPr lang="en-US" sz="4400" dirty="0"/>
          </a:p>
        </p:txBody>
      </p:sp>
      <p:sp>
        <p:nvSpPr>
          <p:cNvPr id="3" name="Content Placeholder 2"/>
          <p:cNvSpPr>
            <a:spLocks noGrp="1"/>
          </p:cNvSpPr>
          <p:nvPr>
            <p:ph sz="half" idx="1"/>
          </p:nvPr>
        </p:nvSpPr>
        <p:spPr/>
        <p:txBody>
          <a:bodyPr/>
          <a:lstStyle/>
          <a:p>
            <a:r>
              <a:rPr lang="en-US" dirty="0" err="1" smtClean="0"/>
              <a:t>Periareion</a:t>
            </a:r>
            <a:r>
              <a:rPr lang="en-US" dirty="0" smtClean="0"/>
              <a:t> – 150 km</a:t>
            </a:r>
          </a:p>
          <a:p>
            <a:r>
              <a:rPr lang="en-US" dirty="0" err="1" smtClean="0"/>
              <a:t>Apoareion</a:t>
            </a:r>
            <a:r>
              <a:rPr lang="en-US" dirty="0" smtClean="0"/>
              <a:t> – 6200 km</a:t>
            </a:r>
          </a:p>
          <a:p>
            <a:r>
              <a:rPr lang="en-US" dirty="0" smtClean="0"/>
              <a:t>Inclination – 75 degrees</a:t>
            </a:r>
          </a:p>
          <a:p>
            <a:r>
              <a:rPr lang="en-US" dirty="0" smtClean="0"/>
              <a:t>Period – 4.5 hours</a:t>
            </a:r>
          </a:p>
          <a:p>
            <a:r>
              <a:rPr lang="en-US" dirty="0" smtClean="0"/>
              <a:t>Orbit is occasionally adjusted to allow for week-long “Deep Dip” configuration that sends MAVEN down to near 125 km</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02137" y="2087563"/>
            <a:ext cx="3500250" cy="4375313"/>
          </a:xfrm>
        </p:spPr>
      </p:pic>
    </p:spTree>
    <p:extLst>
      <p:ext uri="{BB962C8B-B14F-4D97-AF65-F5344CB8AC3E}">
        <p14:creationId xmlns:p14="http://schemas.microsoft.com/office/powerpoint/2010/main" val="37424885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Mars express vs. maven</a:t>
            </a:r>
            <a:endParaRPr lang="en-US" sz="4400" dirty="0"/>
          </a:p>
        </p:txBody>
      </p:sp>
      <p:sp>
        <p:nvSpPr>
          <p:cNvPr id="4" name="Content Placeholder 3"/>
          <p:cNvSpPr>
            <a:spLocks noGrp="1"/>
          </p:cNvSpPr>
          <p:nvPr>
            <p:ph sz="half" idx="1"/>
          </p:nvPr>
        </p:nvSpPr>
        <p:spPr/>
        <p:txBody>
          <a:bodyPr/>
          <a:lstStyle/>
          <a:p>
            <a:pPr marL="0" indent="0" algn="ctr">
              <a:buNone/>
            </a:pPr>
            <a:r>
              <a:rPr lang="en-US" sz="3200" b="1" dirty="0" smtClean="0"/>
              <a:t>MARS EXPRESS</a:t>
            </a:r>
          </a:p>
          <a:p>
            <a:r>
              <a:rPr lang="en-US" dirty="0" smtClean="0"/>
              <a:t>MUCH longer duration in orbit, yielding many more data sets with which to work</a:t>
            </a:r>
          </a:p>
          <a:p>
            <a:r>
              <a:rPr lang="en-US" dirty="0" smtClean="0"/>
              <a:t>Constant sounding while above this region gives large-scale spatial overview of these features</a:t>
            </a:r>
          </a:p>
          <a:p>
            <a:r>
              <a:rPr lang="en-US" dirty="0" smtClean="0"/>
              <a:t>Can not determine inner workings due to higher altitude orbit</a:t>
            </a:r>
            <a:endParaRPr lang="en-US" dirty="0"/>
          </a:p>
        </p:txBody>
      </p:sp>
      <p:sp>
        <p:nvSpPr>
          <p:cNvPr id="5" name="Content Placeholder 4"/>
          <p:cNvSpPr>
            <a:spLocks noGrp="1"/>
          </p:cNvSpPr>
          <p:nvPr>
            <p:ph sz="half" idx="2"/>
          </p:nvPr>
        </p:nvSpPr>
        <p:spPr>
          <a:xfrm>
            <a:off x="6173403" y="2088319"/>
            <a:ext cx="5094154" cy="4354045"/>
          </a:xfrm>
        </p:spPr>
        <p:txBody>
          <a:bodyPr/>
          <a:lstStyle/>
          <a:p>
            <a:pPr marL="0" indent="0" algn="ctr">
              <a:buNone/>
            </a:pPr>
            <a:r>
              <a:rPr lang="en-US" sz="3200" b="1" dirty="0" smtClean="0"/>
              <a:t>MAVEN</a:t>
            </a:r>
          </a:p>
          <a:p>
            <a:r>
              <a:rPr lang="en-US" dirty="0" smtClean="0"/>
              <a:t>Flies directly through this region, giving direct measurement of properties, including vertical profile and depth</a:t>
            </a:r>
          </a:p>
          <a:p>
            <a:r>
              <a:rPr lang="en-US" dirty="0" smtClean="0"/>
              <a:t>On-board instruments give particle counts, magnetic field measurements, and solar wind parameters</a:t>
            </a:r>
          </a:p>
          <a:p>
            <a:r>
              <a:rPr lang="en-US" dirty="0" smtClean="0"/>
              <a:t>Only two chances per orbit, via quick pass-through, limits chances to observe</a:t>
            </a:r>
            <a:endParaRPr lang="en-US" dirty="0"/>
          </a:p>
        </p:txBody>
      </p:sp>
    </p:spTree>
    <p:extLst>
      <p:ext uri="{BB962C8B-B14F-4D97-AF65-F5344CB8AC3E}">
        <p14:creationId xmlns:p14="http://schemas.microsoft.com/office/powerpoint/2010/main" val="8852447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Two-part joint study</a:t>
            </a:r>
            <a:endParaRPr lang="en-US" sz="4400" dirty="0"/>
          </a:p>
        </p:txBody>
      </p:sp>
      <p:sp>
        <p:nvSpPr>
          <p:cNvPr id="4" name="Content Placeholder 3"/>
          <p:cNvSpPr>
            <a:spLocks noGrp="1"/>
          </p:cNvSpPr>
          <p:nvPr>
            <p:ph sz="half" idx="1"/>
          </p:nvPr>
        </p:nvSpPr>
        <p:spPr>
          <a:xfrm>
            <a:off x="913795" y="2088319"/>
            <a:ext cx="5106004" cy="4073490"/>
          </a:xfrm>
        </p:spPr>
        <p:txBody>
          <a:bodyPr>
            <a:normAutofit/>
          </a:bodyPr>
          <a:lstStyle/>
          <a:p>
            <a:pPr marL="0" indent="0" algn="ctr">
              <a:buNone/>
            </a:pPr>
            <a:r>
              <a:rPr lang="en-US" sz="2800" b="1" u="sng" dirty="0" smtClean="0"/>
              <a:t>SOLAR WIND STUDY</a:t>
            </a:r>
          </a:p>
          <a:p>
            <a:r>
              <a:rPr lang="en-US" dirty="0" smtClean="0"/>
              <a:t>Mars Express low, MAVEN high</a:t>
            </a:r>
          </a:p>
          <a:p>
            <a:r>
              <a:rPr lang="en-US" dirty="0" smtClean="0"/>
              <a:t>Solar Wind Ion Analyzer (SWIA) on MAVEN tracks solar wind density, three-component velocity, and temperature at high (4-second) resolution</a:t>
            </a:r>
          </a:p>
          <a:p>
            <a:r>
              <a:rPr lang="en-US" dirty="0" smtClean="0"/>
              <a:t>Correlate variations in the solar wind with variations in the observation of upper layers by Mars Express (MARSIS)</a:t>
            </a:r>
          </a:p>
        </p:txBody>
      </p:sp>
      <p:sp>
        <p:nvSpPr>
          <p:cNvPr id="5" name="Content Placeholder 4"/>
          <p:cNvSpPr>
            <a:spLocks noGrp="1"/>
          </p:cNvSpPr>
          <p:nvPr>
            <p:ph sz="half" idx="2"/>
          </p:nvPr>
        </p:nvSpPr>
        <p:spPr/>
        <p:txBody>
          <a:bodyPr>
            <a:normAutofit/>
          </a:bodyPr>
          <a:lstStyle/>
          <a:p>
            <a:pPr marL="0" indent="0" algn="ctr">
              <a:buNone/>
            </a:pPr>
            <a:r>
              <a:rPr lang="en-US" sz="2800" b="1" u="sng" dirty="0" smtClean="0"/>
              <a:t>PARTICLE DENSITY STUDY</a:t>
            </a:r>
          </a:p>
          <a:p>
            <a:r>
              <a:rPr lang="en-US" dirty="0" smtClean="0"/>
              <a:t>Mars Express </a:t>
            </a:r>
            <a:r>
              <a:rPr lang="en-US" dirty="0" smtClean="0"/>
              <a:t>high(</a:t>
            </a:r>
            <a:r>
              <a:rPr lang="en-US" dirty="0" err="1" smtClean="0"/>
              <a:t>er</a:t>
            </a:r>
            <a:r>
              <a:rPr lang="en-US" dirty="0" smtClean="0"/>
              <a:t>), </a:t>
            </a:r>
            <a:r>
              <a:rPr lang="en-US" dirty="0" smtClean="0"/>
              <a:t>MAVEN low</a:t>
            </a:r>
          </a:p>
          <a:p>
            <a:r>
              <a:rPr lang="en-US" dirty="0" smtClean="0"/>
              <a:t>Neutral Gas and Ion Mass Spectrometer (NGIMS) on MAVEN measures densities of many individual ion species</a:t>
            </a:r>
          </a:p>
          <a:p>
            <a:r>
              <a:rPr lang="en-US" dirty="0" smtClean="0"/>
              <a:t>Spike in density expected </a:t>
            </a:r>
            <a:r>
              <a:rPr lang="en-US" dirty="0" smtClean="0"/>
              <a:t>near 200 </a:t>
            </a:r>
            <a:r>
              <a:rPr lang="en-US" dirty="0" smtClean="0"/>
              <a:t>km</a:t>
            </a:r>
          </a:p>
          <a:p>
            <a:r>
              <a:rPr lang="en-US" dirty="0" smtClean="0"/>
              <a:t>Correlate observations of layers with MARSIS layer detections</a:t>
            </a:r>
            <a:endParaRPr lang="en-US" dirty="0"/>
          </a:p>
        </p:txBody>
      </p:sp>
    </p:spTree>
    <p:extLst>
      <p:ext uri="{BB962C8B-B14F-4D97-AF65-F5344CB8AC3E}">
        <p14:creationId xmlns:p14="http://schemas.microsoft.com/office/powerpoint/2010/main" val="96881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Solar wind – data selection</a:t>
            </a:r>
            <a:endParaRPr lang="en-US" sz="4400" dirty="0"/>
          </a:p>
        </p:txBody>
      </p:sp>
      <p:sp>
        <p:nvSpPr>
          <p:cNvPr id="5" name="Content Placeholder 4"/>
          <p:cNvSpPr>
            <a:spLocks noGrp="1"/>
          </p:cNvSpPr>
          <p:nvPr>
            <p:ph idx="1"/>
          </p:nvPr>
        </p:nvSpPr>
        <p:spPr>
          <a:xfrm>
            <a:off x="913795" y="2096063"/>
            <a:ext cx="10353762" cy="4024181"/>
          </a:xfrm>
        </p:spPr>
        <p:txBody>
          <a:bodyPr/>
          <a:lstStyle/>
          <a:p>
            <a:r>
              <a:rPr lang="en-US" dirty="0" smtClean="0"/>
              <a:t>To minimize the possible variables, that data desired included:</a:t>
            </a:r>
          </a:p>
          <a:p>
            <a:pPr lvl="1"/>
            <a:r>
              <a:rPr lang="en-US" dirty="0" smtClean="0"/>
              <a:t>A period of Mars Express orbits where MARSIS consistently had full sounding passes</a:t>
            </a:r>
          </a:p>
          <a:p>
            <a:pPr lvl="1"/>
            <a:r>
              <a:rPr lang="en-US" dirty="0" smtClean="0"/>
              <a:t>MAVEN should be oriented so as to regularly enter the solar wind (not behind Mars)</a:t>
            </a:r>
          </a:p>
          <a:p>
            <a:pPr lvl="1"/>
            <a:r>
              <a:rPr lang="en-US" dirty="0" smtClean="0"/>
              <a:t>The above two happen simultaneously</a:t>
            </a:r>
          </a:p>
          <a:p>
            <a:r>
              <a:rPr lang="en-US" dirty="0" smtClean="0"/>
              <a:t>A period in early December of 2014 included roughly ten consecutive orbits where Mars Express was in full ionospheric-sounding mode.  MAVEN was aligned properly to measure the solar wind as well in this time.</a:t>
            </a:r>
          </a:p>
          <a:p>
            <a:r>
              <a:rPr lang="en-US" dirty="0" smtClean="0"/>
              <a:t>The two overlapped every other Mars Express orbit for a total of five observations.  </a:t>
            </a:r>
          </a:p>
          <a:p>
            <a:r>
              <a:rPr lang="en-US" dirty="0" smtClean="0"/>
              <a:t>Both spacecraft moved to the night-side shortly later, preventing an expanded study</a:t>
            </a:r>
            <a:endParaRPr lang="en-US" dirty="0"/>
          </a:p>
        </p:txBody>
      </p:sp>
    </p:spTree>
    <p:extLst>
      <p:ext uri="{BB962C8B-B14F-4D97-AF65-F5344CB8AC3E}">
        <p14:creationId xmlns:p14="http://schemas.microsoft.com/office/powerpoint/2010/main" val="41523068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Solar wind study – Density</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3897" y="1588512"/>
            <a:ext cx="8753556" cy="5092842"/>
          </a:xfrm>
        </p:spPr>
      </p:pic>
    </p:spTree>
    <p:extLst>
      <p:ext uri="{BB962C8B-B14F-4D97-AF65-F5344CB8AC3E}">
        <p14:creationId xmlns:p14="http://schemas.microsoft.com/office/powerpoint/2010/main" val="9736223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Solar wind study – velocity</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3006" y="1590821"/>
            <a:ext cx="8775337" cy="5092842"/>
          </a:xfrm>
        </p:spPr>
      </p:pic>
    </p:spTree>
    <p:extLst>
      <p:ext uri="{BB962C8B-B14F-4D97-AF65-F5344CB8AC3E}">
        <p14:creationId xmlns:p14="http://schemas.microsoft.com/office/powerpoint/2010/main" val="1034897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Atmospheric density</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7125" y="1611107"/>
            <a:ext cx="7667099" cy="5071467"/>
          </a:xfrm>
        </p:spPr>
      </p:pic>
    </p:spTree>
    <p:extLst>
      <p:ext uri="{BB962C8B-B14F-4D97-AF65-F5344CB8AC3E}">
        <p14:creationId xmlns:p14="http://schemas.microsoft.com/office/powerpoint/2010/main" val="35363169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Solar wind – orbit 13864</a:t>
            </a:r>
            <a:endParaRPr lang="en-US" sz="4400"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518675" y="1527812"/>
            <a:ext cx="9144000" cy="5207297"/>
          </a:xfrm>
        </p:spPr>
      </p:pic>
    </p:spTree>
    <p:extLst>
      <p:ext uri="{BB962C8B-B14F-4D97-AF65-F5344CB8AC3E}">
        <p14:creationId xmlns:p14="http://schemas.microsoft.com/office/powerpoint/2010/main" val="10242907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Solar wind – orbit 13866</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8675" y="1527812"/>
            <a:ext cx="9144000" cy="5207297"/>
          </a:xfrm>
        </p:spPr>
      </p:pic>
    </p:spTree>
    <p:extLst>
      <p:ext uri="{BB962C8B-B14F-4D97-AF65-F5344CB8AC3E}">
        <p14:creationId xmlns:p14="http://schemas.microsoft.com/office/powerpoint/2010/main" val="28409632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Solar wind – orbit 13868</a:t>
            </a:r>
            <a:endParaRPr lang="en-US" sz="4400"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518675" y="1527812"/>
            <a:ext cx="9144000" cy="5207297"/>
          </a:xfrm>
        </p:spPr>
      </p:pic>
    </p:spTree>
    <p:extLst>
      <p:ext uri="{BB962C8B-B14F-4D97-AF65-F5344CB8AC3E}">
        <p14:creationId xmlns:p14="http://schemas.microsoft.com/office/powerpoint/2010/main" val="4422170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Solar wind - takeaways</a:t>
            </a:r>
            <a:endParaRPr lang="en-US" sz="4400" dirty="0"/>
          </a:p>
        </p:txBody>
      </p:sp>
      <p:sp>
        <p:nvSpPr>
          <p:cNvPr id="3" name="Content Placeholder 2"/>
          <p:cNvSpPr>
            <a:spLocks noGrp="1"/>
          </p:cNvSpPr>
          <p:nvPr>
            <p:ph idx="1"/>
          </p:nvPr>
        </p:nvSpPr>
        <p:spPr/>
        <p:txBody>
          <a:bodyPr/>
          <a:lstStyle/>
          <a:p>
            <a:r>
              <a:rPr lang="en-US" dirty="0" smtClean="0"/>
              <a:t>Variations in the solar wind do NOT cause the appearance of these features – rather, large-scale dynamics in the solar wind actually eliminate their presence.</a:t>
            </a:r>
          </a:p>
          <a:p>
            <a:r>
              <a:rPr lang="en-US" dirty="0" smtClean="0"/>
              <a:t>In steady solar wind conditions, the layers are present at a roughly 50% rate, with some variation for the location in terms of solar zenith angle.</a:t>
            </a:r>
          </a:p>
          <a:p>
            <a:pPr marL="0" indent="0">
              <a:buNone/>
            </a:pPr>
            <a:endParaRPr lang="en-US" dirty="0">
              <a:sym typeface="Wingdings" panose="05000000000000000000" pitchFamily="2" charset="2"/>
            </a:endParaRPr>
          </a:p>
          <a:p>
            <a:pPr marL="0" indent="0">
              <a:buNone/>
            </a:pPr>
            <a:r>
              <a:rPr lang="en-US" dirty="0" smtClean="0">
                <a:sym typeface="Wingdings" panose="05000000000000000000" pitchFamily="2" charset="2"/>
              </a:rPr>
              <a:t> </a:t>
            </a:r>
            <a:r>
              <a:rPr lang="en-US" b="1" dirty="0" smtClean="0">
                <a:sym typeface="Wingdings" panose="05000000000000000000" pitchFamily="2" charset="2"/>
              </a:rPr>
              <a:t>“Upper layers” are a natural part of the Martian environment, due either to    (1) an interaction with a steady solar wind, or (2) a Mars-based phenomenon.</a:t>
            </a:r>
            <a:endParaRPr lang="en-US" b="1" dirty="0"/>
          </a:p>
        </p:txBody>
      </p:sp>
    </p:spTree>
    <p:extLst>
      <p:ext uri="{BB962C8B-B14F-4D97-AF65-F5344CB8AC3E}">
        <p14:creationId xmlns:p14="http://schemas.microsoft.com/office/powerpoint/2010/main" val="29189700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Particle density study</a:t>
            </a:r>
            <a:endParaRPr lang="en-US" sz="4400" dirty="0"/>
          </a:p>
        </p:txBody>
      </p:sp>
      <p:sp>
        <p:nvSpPr>
          <p:cNvPr id="3" name="Content Placeholder 2"/>
          <p:cNvSpPr>
            <a:spLocks noGrp="1"/>
          </p:cNvSpPr>
          <p:nvPr>
            <p:ph idx="1"/>
          </p:nvPr>
        </p:nvSpPr>
        <p:spPr>
          <a:xfrm>
            <a:off x="913795" y="1842062"/>
            <a:ext cx="10353762" cy="4693819"/>
          </a:xfrm>
        </p:spPr>
        <p:txBody>
          <a:bodyPr>
            <a:normAutofit/>
          </a:bodyPr>
          <a:lstStyle/>
          <a:p>
            <a:r>
              <a:rPr lang="en-US" dirty="0" smtClean="0"/>
              <a:t>Identify “crossing orbit” times, where the two spacecraft orbits intersect.  To limit the useable sets, the following basic conditions were applied:</a:t>
            </a:r>
          </a:p>
          <a:p>
            <a:pPr lvl="1"/>
            <a:r>
              <a:rPr lang="en-US" dirty="0" smtClean="0"/>
              <a:t>MAVEN must be in the ionosphere to study the region within a short time of intersect.</a:t>
            </a:r>
          </a:p>
          <a:p>
            <a:pPr lvl="1"/>
            <a:r>
              <a:rPr lang="en-US" dirty="0" smtClean="0"/>
              <a:t>The two spacecraft should reach this point within a few minutes of each other.</a:t>
            </a:r>
          </a:p>
          <a:p>
            <a:pPr lvl="1"/>
            <a:r>
              <a:rPr lang="en-US" dirty="0" smtClean="0"/>
              <a:t>The crossing point must be on the day side of the planet.</a:t>
            </a:r>
          </a:p>
          <a:p>
            <a:r>
              <a:rPr lang="en-US" dirty="0" smtClean="0"/>
              <a:t>In the first three MAVEN data releases (data thru 8/15), there are 41 candidate orbits.</a:t>
            </a:r>
          </a:p>
          <a:p>
            <a:pPr lvl="1"/>
            <a:r>
              <a:rPr lang="en-US" dirty="0" smtClean="0"/>
              <a:t>23 have no MARSIS ionospheric data (instrument off or in subsurface sounding mode)</a:t>
            </a:r>
          </a:p>
          <a:p>
            <a:pPr lvl="1"/>
            <a:r>
              <a:rPr lang="en-US" dirty="0" smtClean="0"/>
              <a:t>18 have MARSIS data but cross deep on the night side (no ionospheric signal)</a:t>
            </a:r>
          </a:p>
          <a:p>
            <a:pPr lvl="1"/>
            <a:r>
              <a:rPr lang="en-US" dirty="0" smtClean="0"/>
              <a:t>This leaves </a:t>
            </a:r>
            <a:r>
              <a:rPr lang="en-US" b="1" dirty="0" smtClean="0"/>
              <a:t>0</a:t>
            </a:r>
            <a:r>
              <a:rPr lang="en-US" dirty="0" smtClean="0"/>
              <a:t> useable orbits</a:t>
            </a:r>
          </a:p>
          <a:p>
            <a:r>
              <a:rPr lang="en-US" dirty="0" smtClean="0"/>
              <a:t>Next MAVEN release (thru 11/15) is on February 15, has ONE optimistically useable orbit, and six others with only partial MARSIS coverage, making them unlikely.</a:t>
            </a:r>
          </a:p>
        </p:txBody>
      </p:sp>
    </p:spTree>
    <p:extLst>
      <p:ext uri="{BB962C8B-B14F-4D97-AF65-F5344CB8AC3E}">
        <p14:creationId xmlns:p14="http://schemas.microsoft.com/office/powerpoint/2010/main" val="7389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PARTICLE DATA (NGIMS)</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7800" y="1610590"/>
            <a:ext cx="7485750" cy="5052571"/>
          </a:xfrm>
        </p:spPr>
      </p:pic>
      <p:sp>
        <p:nvSpPr>
          <p:cNvPr id="5" name="TextBox 4"/>
          <p:cNvSpPr txBox="1"/>
          <p:nvPr/>
        </p:nvSpPr>
        <p:spPr>
          <a:xfrm>
            <a:off x="9933709" y="1724891"/>
            <a:ext cx="2235035" cy="646331"/>
          </a:xfrm>
          <a:prstGeom prst="rect">
            <a:avLst/>
          </a:prstGeom>
          <a:noFill/>
        </p:spPr>
        <p:txBody>
          <a:bodyPr wrap="none" rtlCol="0">
            <a:spAutoFit/>
          </a:bodyPr>
          <a:lstStyle/>
          <a:p>
            <a:r>
              <a:rPr lang="en-US" dirty="0" smtClean="0"/>
              <a:t>From </a:t>
            </a:r>
            <a:r>
              <a:rPr lang="en-US" dirty="0" err="1" smtClean="0"/>
              <a:t>Bougher</a:t>
            </a:r>
            <a:r>
              <a:rPr lang="en-US" dirty="0" smtClean="0"/>
              <a:t>, et al</a:t>
            </a:r>
          </a:p>
          <a:p>
            <a:r>
              <a:rPr lang="en-US" dirty="0" smtClean="0"/>
              <a:t>(2015)</a:t>
            </a:r>
            <a:endParaRPr lang="en-US" dirty="0"/>
          </a:p>
        </p:txBody>
      </p:sp>
    </p:spTree>
    <p:extLst>
      <p:ext uri="{BB962C8B-B14F-4D97-AF65-F5344CB8AC3E}">
        <p14:creationId xmlns:p14="http://schemas.microsoft.com/office/powerpoint/2010/main" val="364557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Altitude via mars express</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475" y="1906756"/>
            <a:ext cx="10058400" cy="4310761"/>
          </a:xfrm>
        </p:spPr>
      </p:pic>
    </p:spTree>
    <p:extLst>
      <p:ext uri="{BB962C8B-B14F-4D97-AF65-F5344CB8AC3E}">
        <p14:creationId xmlns:p14="http://schemas.microsoft.com/office/powerpoint/2010/main" val="37137995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Altitude via maven</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475" y="1906765"/>
            <a:ext cx="10058400" cy="4310742"/>
          </a:xfrm>
        </p:spPr>
      </p:pic>
    </p:spTree>
    <p:extLst>
      <p:ext uri="{BB962C8B-B14F-4D97-AF65-F5344CB8AC3E}">
        <p14:creationId xmlns:p14="http://schemas.microsoft.com/office/powerpoint/2010/main" val="9218159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PARTICLE DATA (NGIMS)</a:t>
            </a:r>
            <a:endParaRPr lang="en-US" sz="4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344" y="1787236"/>
            <a:ext cx="11935786" cy="4946073"/>
          </a:xfrm>
        </p:spPr>
      </p:pic>
    </p:spTree>
    <p:extLst>
      <p:ext uri="{BB962C8B-B14F-4D97-AF65-F5344CB8AC3E}">
        <p14:creationId xmlns:p14="http://schemas.microsoft.com/office/powerpoint/2010/main" val="35389548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NGIMS &amp; MAGNETOMETER DATA</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131" y="1579418"/>
            <a:ext cx="11407087" cy="5153891"/>
          </a:xfrm>
        </p:spPr>
      </p:pic>
    </p:spTree>
    <p:extLst>
      <p:ext uri="{BB962C8B-B14F-4D97-AF65-F5344CB8AC3E}">
        <p14:creationId xmlns:p14="http://schemas.microsoft.com/office/powerpoint/2010/main" val="3535467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MAGNETIC FIELDS</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4172" y="2089466"/>
            <a:ext cx="9863241" cy="3822962"/>
          </a:xfrm>
        </p:spPr>
      </p:pic>
    </p:spTree>
    <p:extLst>
      <p:ext uri="{BB962C8B-B14F-4D97-AF65-F5344CB8AC3E}">
        <p14:creationId xmlns:p14="http://schemas.microsoft.com/office/powerpoint/2010/main" val="1438276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7096992" cy="1326321"/>
          </a:xfrm>
        </p:spPr>
        <p:txBody>
          <a:bodyPr>
            <a:normAutofit/>
          </a:bodyPr>
          <a:lstStyle/>
          <a:p>
            <a:r>
              <a:rPr lang="en-US" sz="4400" dirty="0" smtClean="0"/>
              <a:t>A closer look</a:t>
            </a:r>
            <a:endParaRPr lang="en-US" sz="4400" dirty="0"/>
          </a:p>
        </p:txBody>
      </p:sp>
      <p:sp>
        <p:nvSpPr>
          <p:cNvPr id="6" name="Content Placeholder 5"/>
          <p:cNvSpPr>
            <a:spLocks noGrp="1"/>
          </p:cNvSpPr>
          <p:nvPr>
            <p:ph sz="half" idx="1"/>
          </p:nvPr>
        </p:nvSpPr>
        <p:spPr>
          <a:xfrm>
            <a:off x="913795" y="2088319"/>
            <a:ext cx="5106004" cy="4260526"/>
          </a:xfrm>
        </p:spPr>
        <p:txBody>
          <a:bodyPr/>
          <a:lstStyle/>
          <a:p>
            <a:r>
              <a:rPr lang="en-US" dirty="0" smtClean="0"/>
              <a:t>NGIMS instrument frequently shows a jump up in density by a factor of 2-3 in the region near 200 km in altitude.</a:t>
            </a:r>
          </a:p>
          <a:p>
            <a:r>
              <a:rPr lang="en-US" dirty="0" smtClean="0"/>
              <a:t>Density jump is the result of nearly all ion components increasing in density.</a:t>
            </a:r>
          </a:p>
          <a:p>
            <a:r>
              <a:rPr lang="en-US" dirty="0" smtClean="0"/>
              <a:t>Magnetometer almost always shows a kink in the magnetic field magnitude at the same place, and generally also has one or more field components flip direction at the same time.</a:t>
            </a:r>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96992" y="149857"/>
            <a:ext cx="4859370" cy="6598128"/>
          </a:xfrm>
        </p:spPr>
      </p:pic>
    </p:spTree>
    <p:extLst>
      <p:ext uri="{BB962C8B-B14F-4D97-AF65-F5344CB8AC3E}">
        <p14:creationId xmlns:p14="http://schemas.microsoft.com/office/powerpoint/2010/main" val="18544263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0155" y="371763"/>
            <a:ext cx="4546309" cy="6173048"/>
          </a:xfrm>
        </p:spPr>
      </p:pic>
      <p:pic>
        <p:nvPicPr>
          <p:cNvPr id="27" name="Content Placeholder 2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91758" y="371763"/>
            <a:ext cx="4545660" cy="6172167"/>
          </a:xfr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2673" y="371764"/>
            <a:ext cx="4544496" cy="6170587"/>
          </a:xfrm>
          <a:prstGeom prst="rect">
            <a:avLst/>
          </a:prstGeom>
        </p:spPr>
      </p:pic>
    </p:spTree>
    <p:extLst>
      <p:ext uri="{BB962C8B-B14F-4D97-AF65-F5344CB8AC3E}">
        <p14:creationId xmlns:p14="http://schemas.microsoft.com/office/powerpoint/2010/main" val="11265650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The big dip</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779" y="1620982"/>
            <a:ext cx="11211792" cy="5105046"/>
          </a:xfrm>
        </p:spPr>
      </p:pic>
    </p:spTree>
    <p:extLst>
      <p:ext uri="{BB962C8B-B14F-4D97-AF65-F5344CB8AC3E}">
        <p14:creationId xmlns:p14="http://schemas.microsoft.com/office/powerpoint/2010/main" val="1003190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t>SOLAR WIND CLOCK ANGLE</a:t>
            </a:r>
            <a:endParaRPr lang="en-US" sz="4400" dirty="0"/>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0461" y="2015836"/>
            <a:ext cx="6032514" cy="4364182"/>
          </a:xfrm>
        </p:spPr>
      </p:pic>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41011" y="2015836"/>
            <a:ext cx="5837950" cy="4364182"/>
          </a:xfrm>
        </p:spPr>
      </p:pic>
    </p:spTree>
    <p:extLst>
      <p:ext uri="{BB962C8B-B14F-4D97-AF65-F5344CB8AC3E}">
        <p14:creationId xmlns:p14="http://schemas.microsoft.com/office/powerpoint/2010/main" val="19645234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7737" y="61515"/>
            <a:ext cx="10868890" cy="6720197"/>
          </a:xfrm>
        </p:spPr>
      </p:pic>
    </p:spTree>
    <p:extLst>
      <p:ext uri="{BB962C8B-B14F-4D97-AF65-F5344CB8AC3E}">
        <p14:creationId xmlns:p14="http://schemas.microsoft.com/office/powerpoint/2010/main" val="27978001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1015" y="3377045"/>
            <a:ext cx="10587093" cy="3476487"/>
          </a:xfrm>
        </p:spPr>
      </p:pic>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14399" y="-11451"/>
            <a:ext cx="10583709" cy="3660654"/>
          </a:xfrm>
        </p:spPr>
      </p:pic>
    </p:spTree>
    <p:extLst>
      <p:ext uri="{BB962C8B-B14F-4D97-AF65-F5344CB8AC3E}">
        <p14:creationId xmlns:p14="http://schemas.microsoft.com/office/powerpoint/2010/main" val="3103091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7094451" cy="1326321"/>
          </a:xfrm>
        </p:spPr>
        <p:txBody>
          <a:bodyPr>
            <a:normAutofit/>
          </a:bodyPr>
          <a:lstStyle/>
          <a:p>
            <a:r>
              <a:rPr lang="en-US" sz="4400" dirty="0" smtClean="0"/>
              <a:t>Field draping</a:t>
            </a:r>
            <a:endParaRPr lang="en-US" sz="4400"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5082" y="1882965"/>
            <a:ext cx="7251611" cy="4825319"/>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86693" y="190954"/>
            <a:ext cx="4524262" cy="6517330"/>
          </a:xfrm>
        </p:spPr>
      </p:pic>
      <p:sp>
        <p:nvSpPr>
          <p:cNvPr id="5" name="TextBox 4"/>
          <p:cNvSpPr txBox="1"/>
          <p:nvPr/>
        </p:nvSpPr>
        <p:spPr>
          <a:xfrm>
            <a:off x="4532917" y="188677"/>
            <a:ext cx="2561535" cy="646331"/>
          </a:xfrm>
          <a:prstGeom prst="rect">
            <a:avLst/>
          </a:prstGeom>
          <a:noFill/>
        </p:spPr>
        <p:txBody>
          <a:bodyPr wrap="none" rtlCol="0">
            <a:spAutoFit/>
          </a:bodyPr>
          <a:lstStyle/>
          <a:p>
            <a:r>
              <a:rPr lang="en-US" dirty="0" smtClean="0"/>
              <a:t>From </a:t>
            </a:r>
            <a:r>
              <a:rPr lang="en-US" dirty="0" err="1" smtClean="0"/>
              <a:t>Luhman</a:t>
            </a:r>
            <a:r>
              <a:rPr lang="en-US" dirty="0" smtClean="0"/>
              <a:t> &amp; Brace,</a:t>
            </a:r>
            <a:endParaRPr lang="en-US" dirty="0" smtClean="0"/>
          </a:p>
          <a:p>
            <a:r>
              <a:rPr lang="en-US" dirty="0" smtClean="0"/>
              <a:t>(1991)</a:t>
            </a:r>
            <a:endParaRPr lang="en-US" dirty="0"/>
          </a:p>
        </p:txBody>
      </p:sp>
    </p:spTree>
    <p:extLst>
      <p:ext uri="{BB962C8B-B14F-4D97-AF65-F5344CB8AC3E}">
        <p14:creationId xmlns:p14="http://schemas.microsoft.com/office/powerpoint/2010/main" val="20678815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609600"/>
            <a:ext cx="4051744" cy="1326321"/>
          </a:xfrm>
        </p:spPr>
        <p:txBody>
          <a:bodyPr>
            <a:normAutofit/>
          </a:bodyPr>
          <a:lstStyle/>
          <a:p>
            <a:r>
              <a:rPr lang="en-US" sz="4400" dirty="0" smtClean="0"/>
              <a:t>Example: comets</a:t>
            </a:r>
            <a:endParaRPr lang="en-US" sz="44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1012" y="3183026"/>
            <a:ext cx="11835636" cy="350685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35788" y="88919"/>
            <a:ext cx="5094287" cy="3382924"/>
          </a:xfrm>
        </p:spPr>
      </p:pic>
    </p:spTree>
    <p:extLst>
      <p:ext uri="{BB962C8B-B14F-4D97-AF65-F5344CB8AC3E}">
        <p14:creationId xmlns:p14="http://schemas.microsoft.com/office/powerpoint/2010/main" val="24553179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Particles – Takeaways</a:t>
            </a:r>
            <a:endParaRPr lang="en-US" sz="4400" dirty="0"/>
          </a:p>
        </p:txBody>
      </p:sp>
      <p:sp>
        <p:nvSpPr>
          <p:cNvPr id="3" name="Content Placeholder 2"/>
          <p:cNvSpPr>
            <a:spLocks noGrp="1"/>
          </p:cNvSpPr>
          <p:nvPr>
            <p:ph idx="1"/>
          </p:nvPr>
        </p:nvSpPr>
        <p:spPr>
          <a:xfrm>
            <a:off x="913795" y="2096063"/>
            <a:ext cx="10464250" cy="4258437"/>
          </a:xfrm>
        </p:spPr>
        <p:txBody>
          <a:bodyPr>
            <a:normAutofit/>
          </a:bodyPr>
          <a:lstStyle/>
          <a:p>
            <a:r>
              <a:rPr lang="en-US" dirty="0" smtClean="0"/>
              <a:t>Fundamentally, the “upper layers” seen by MARSIS are an enhancement in the density of the ionosphere around 200 km, accompanied by a neighboring depletion.</a:t>
            </a:r>
          </a:p>
          <a:p>
            <a:r>
              <a:rPr lang="en-US" dirty="0" smtClean="0"/>
              <a:t>The enhancement/depletion occurs in most all species, not just the dominant O</a:t>
            </a:r>
            <a:r>
              <a:rPr lang="en-US" baseline="-25000" dirty="0" smtClean="0"/>
              <a:t>2</a:t>
            </a:r>
            <a:r>
              <a:rPr lang="en-US" baseline="30000" dirty="0" smtClean="0"/>
              <a:t>+</a:t>
            </a:r>
            <a:r>
              <a:rPr lang="en-US" dirty="0" smtClean="0"/>
              <a:t>.</a:t>
            </a:r>
          </a:p>
          <a:p>
            <a:r>
              <a:rPr lang="en-US" dirty="0" smtClean="0"/>
              <a:t>The layer is accompanied by a sharp dip in the magnetic field, which generally includes a flip in direction of at least one of the magnetic field components.</a:t>
            </a:r>
          </a:p>
          <a:p>
            <a:endParaRPr lang="en-US" dirty="0"/>
          </a:p>
          <a:p>
            <a:pPr marL="0" indent="0">
              <a:buNone/>
            </a:pPr>
            <a:r>
              <a:rPr lang="en-US" dirty="0" smtClean="0">
                <a:sym typeface="Wingdings" panose="05000000000000000000" pitchFamily="2" charset="2"/>
              </a:rPr>
              <a:t> </a:t>
            </a:r>
            <a:r>
              <a:rPr lang="en-US" b="1" dirty="0" smtClean="0">
                <a:sym typeface="Wingdings" panose="05000000000000000000" pitchFamily="2" charset="2"/>
              </a:rPr>
              <a:t>This layer </a:t>
            </a:r>
            <a:r>
              <a:rPr lang="en-US" b="1" dirty="0" smtClean="0">
                <a:sym typeface="Wingdings" panose="05000000000000000000" pitchFamily="2" charset="2"/>
              </a:rPr>
              <a:t>seems to be </a:t>
            </a:r>
            <a:r>
              <a:rPr lang="en-US" b="1" dirty="0" smtClean="0">
                <a:sym typeface="Wingdings" panose="05000000000000000000" pitchFamily="2" charset="2"/>
              </a:rPr>
              <a:t>generated by a current region, enhancing density at </a:t>
            </a:r>
            <a:r>
              <a:rPr lang="en-US" b="1" dirty="0" smtClean="0">
                <a:sym typeface="Wingdings" panose="05000000000000000000" pitchFamily="2" charset="2"/>
              </a:rPr>
              <a:t>an altitude near 200 km, </a:t>
            </a:r>
            <a:r>
              <a:rPr lang="en-US" b="1" dirty="0" smtClean="0">
                <a:sym typeface="Wingdings" panose="05000000000000000000" pitchFamily="2" charset="2"/>
              </a:rPr>
              <a:t>and </a:t>
            </a:r>
            <a:r>
              <a:rPr lang="en-US" b="1" dirty="0" smtClean="0">
                <a:sym typeface="Wingdings" panose="05000000000000000000" pitchFamily="2" charset="2"/>
              </a:rPr>
              <a:t>depleting </a:t>
            </a:r>
            <a:r>
              <a:rPr lang="en-US" b="1" dirty="0" smtClean="0">
                <a:sym typeface="Wingdings" panose="05000000000000000000" pitchFamily="2" charset="2"/>
              </a:rPr>
              <a:t>it nearby.  The origin of this current </a:t>
            </a:r>
            <a:r>
              <a:rPr lang="en-US" b="1" dirty="0" smtClean="0">
                <a:sym typeface="Wingdings" panose="05000000000000000000" pitchFamily="2" charset="2"/>
              </a:rPr>
              <a:t>appears to be the solar wind, due to clock angle changes and magnetic field draping.</a:t>
            </a:r>
            <a:endParaRPr lang="en-US" b="1" dirty="0"/>
          </a:p>
        </p:txBody>
      </p:sp>
    </p:spTree>
    <p:extLst>
      <p:ext uri="{BB962C8B-B14F-4D97-AF65-F5344CB8AC3E}">
        <p14:creationId xmlns:p14="http://schemas.microsoft.com/office/powerpoint/2010/main" val="2233360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Other </a:t>
            </a:r>
            <a:r>
              <a:rPr lang="en-US" dirty="0" err="1" smtClean="0"/>
              <a:t>marsis</a:t>
            </a:r>
            <a:r>
              <a:rPr lang="en-US" dirty="0" smtClean="0"/>
              <a:t> stuff</a:t>
            </a:r>
            <a:endParaRPr lang="en-US" dirty="0"/>
          </a:p>
        </p:txBody>
      </p:sp>
    </p:spTree>
    <p:extLst>
      <p:ext uri="{BB962C8B-B14F-4D97-AF65-F5344CB8AC3E}">
        <p14:creationId xmlns:p14="http://schemas.microsoft.com/office/powerpoint/2010/main" val="2541100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Crustal fields</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4879" y="1533131"/>
            <a:ext cx="9611591" cy="5202296"/>
          </a:xfrm>
        </p:spPr>
      </p:pic>
    </p:spTree>
    <p:extLst>
      <p:ext uri="{BB962C8B-B14F-4D97-AF65-F5344CB8AC3E}">
        <p14:creationId xmlns:p14="http://schemas.microsoft.com/office/powerpoint/2010/main" val="7187204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5394850" cy="1326321"/>
          </a:xfrm>
        </p:spPr>
        <p:txBody>
          <a:bodyPr>
            <a:normAutofit/>
          </a:bodyPr>
          <a:lstStyle/>
          <a:p>
            <a:r>
              <a:rPr lang="en-US" sz="4400" dirty="0" smtClean="0"/>
              <a:t>Comet layer</a:t>
            </a:r>
            <a:endParaRPr lang="en-US" sz="4400" dirty="0"/>
          </a:p>
        </p:txBody>
      </p:sp>
      <p:sp>
        <p:nvSpPr>
          <p:cNvPr id="4" name="Content Placeholder 3"/>
          <p:cNvSpPr>
            <a:spLocks noGrp="1"/>
          </p:cNvSpPr>
          <p:nvPr>
            <p:ph sz="half" idx="1"/>
          </p:nvPr>
        </p:nvSpPr>
        <p:spPr>
          <a:xfrm>
            <a:off x="290945" y="1756064"/>
            <a:ext cx="5103906" cy="4883727"/>
          </a:xfrm>
        </p:spPr>
        <p:txBody>
          <a:bodyPr>
            <a:normAutofit/>
          </a:bodyPr>
          <a:lstStyle/>
          <a:p>
            <a:r>
              <a:rPr lang="en-US" dirty="0" smtClean="0"/>
              <a:t>In late 2014, comet Siding Spring flew within 135,000 km of Mars at a velocity of 56 km/s.  Due to the high speed, dust impacts had the potential to strongly ionize the upper atmosphere.</a:t>
            </a:r>
          </a:p>
          <a:p>
            <a:r>
              <a:rPr lang="en-US" dirty="0" smtClean="0"/>
              <a:t>Generated a transient layer at 100 km, with density up to 2.6 x 10</a:t>
            </a:r>
            <a:r>
              <a:rPr lang="en-US" baseline="30000" dirty="0" smtClean="0"/>
              <a:t>5</a:t>
            </a:r>
            <a:r>
              <a:rPr lang="en-US" dirty="0" smtClean="0"/>
              <a:t> cm</a:t>
            </a:r>
            <a:r>
              <a:rPr lang="en-US" baseline="30000" dirty="0" smtClean="0"/>
              <a:t>-3</a:t>
            </a:r>
            <a:r>
              <a:rPr lang="en-US" dirty="0" smtClean="0"/>
              <a:t>.  This is the highest ever seen on the </a:t>
            </a:r>
            <a:r>
              <a:rPr lang="en-US" dirty="0" err="1" smtClean="0"/>
              <a:t>nightside</a:t>
            </a:r>
            <a:r>
              <a:rPr lang="en-US" dirty="0" smtClean="0"/>
              <a:t>.</a:t>
            </a:r>
          </a:p>
          <a:p>
            <a:r>
              <a:rPr lang="en-US" dirty="0" smtClean="0"/>
              <a:t>Layer present on dayside as well, at a slightly lower density (1.8 </a:t>
            </a:r>
            <a:r>
              <a:rPr lang="en-US" dirty="0"/>
              <a:t>x 10</a:t>
            </a:r>
            <a:r>
              <a:rPr lang="en-US" baseline="30000" dirty="0"/>
              <a:t>5</a:t>
            </a:r>
            <a:r>
              <a:rPr lang="en-US" dirty="0"/>
              <a:t> </a:t>
            </a:r>
            <a:r>
              <a:rPr lang="en-US" dirty="0" smtClean="0"/>
              <a:t>cm</a:t>
            </a:r>
            <a:r>
              <a:rPr lang="en-US" baseline="30000" dirty="0" smtClean="0"/>
              <a:t>-3</a:t>
            </a:r>
            <a:r>
              <a:rPr lang="en-US" dirty="0" smtClean="0"/>
              <a:t>), but still larger than the main layer.</a:t>
            </a:r>
          </a:p>
          <a:p>
            <a:r>
              <a:rPr lang="en-US" dirty="0" smtClean="0"/>
              <a:t>Lasted between 14 and 21 hours.</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94851" y="138790"/>
            <a:ext cx="6696969" cy="6615301"/>
          </a:xfrm>
        </p:spPr>
      </p:pic>
    </p:spTree>
    <p:extLst>
      <p:ext uri="{BB962C8B-B14F-4D97-AF65-F5344CB8AC3E}">
        <p14:creationId xmlns:p14="http://schemas.microsoft.com/office/powerpoint/2010/main" val="15956675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Oblique echoes</a:t>
            </a:r>
            <a:endParaRPr lang="en-US" sz="4400" dirty="0"/>
          </a:p>
        </p:txBody>
      </p:sp>
      <p:sp>
        <p:nvSpPr>
          <p:cNvPr id="3" name="Content Placeholder 2"/>
          <p:cNvSpPr>
            <a:spLocks noGrp="1"/>
          </p:cNvSpPr>
          <p:nvPr>
            <p:ph sz="half" idx="1"/>
          </p:nvPr>
        </p:nvSpPr>
        <p:spPr>
          <a:xfrm>
            <a:off x="913795" y="2088319"/>
            <a:ext cx="3190614" cy="3702881"/>
          </a:xfrm>
        </p:spPr>
        <p:txBody>
          <a:bodyPr/>
          <a:lstStyle/>
          <a:p>
            <a:r>
              <a:rPr lang="en-US" dirty="0" smtClean="0"/>
              <a:t>Sometimes, additional ionospheric echoes appear with longer time delays than the main echo</a:t>
            </a:r>
          </a:p>
          <a:p>
            <a:r>
              <a:rPr lang="en-US" dirty="0" smtClean="0"/>
              <a:t>It is physically impossible for the echo to come from a second straight-down source</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04409" y="2084604"/>
            <a:ext cx="7744337" cy="4370630"/>
          </a:xfrm>
        </p:spPr>
      </p:pic>
    </p:spTree>
    <p:extLst>
      <p:ext uri="{BB962C8B-B14F-4D97-AF65-F5344CB8AC3E}">
        <p14:creationId xmlns:p14="http://schemas.microsoft.com/office/powerpoint/2010/main" val="40396765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939" y="1714501"/>
            <a:ext cx="6445228" cy="4987636"/>
          </a:xfrm>
        </p:spPr>
      </p:pic>
      <p:sp>
        <p:nvSpPr>
          <p:cNvPr id="2" name="Title 1"/>
          <p:cNvSpPr>
            <a:spLocks noGrp="1"/>
          </p:cNvSpPr>
          <p:nvPr>
            <p:ph type="title"/>
          </p:nvPr>
        </p:nvSpPr>
        <p:spPr>
          <a:xfrm>
            <a:off x="0" y="609600"/>
            <a:ext cx="6173788" cy="1326321"/>
          </a:xfrm>
        </p:spPr>
        <p:txBody>
          <a:bodyPr>
            <a:normAutofit/>
          </a:bodyPr>
          <a:lstStyle/>
          <a:p>
            <a:r>
              <a:rPr lang="en-US" sz="4400" dirty="0" smtClean="0"/>
              <a:t>Oblique echoes</a:t>
            </a:r>
            <a:endParaRPr lang="en-US" sz="4400"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3788" y="3357563"/>
            <a:ext cx="5710547" cy="3342885"/>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787" y="107669"/>
            <a:ext cx="5710547" cy="3177399"/>
          </a:xfrm>
          <a:prstGeom prst="rect">
            <a:avLst/>
          </a:prstGeom>
        </p:spPr>
      </p:pic>
    </p:spTree>
    <p:extLst>
      <p:ext uri="{BB962C8B-B14F-4D97-AF65-F5344CB8AC3E}">
        <p14:creationId xmlns:p14="http://schemas.microsoft.com/office/powerpoint/2010/main" val="29932931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6" y="2472677"/>
            <a:ext cx="5368567" cy="4258323"/>
          </a:xfrm>
          <a:prstGeom prst="rect">
            <a:avLst/>
          </a:prstGeom>
        </p:spPr>
      </p:pic>
      <p:sp>
        <p:nvSpPr>
          <p:cNvPr id="2" name="Title 1"/>
          <p:cNvSpPr>
            <a:spLocks noGrp="1"/>
          </p:cNvSpPr>
          <p:nvPr>
            <p:ph type="title"/>
          </p:nvPr>
        </p:nvSpPr>
        <p:spPr>
          <a:xfrm>
            <a:off x="1" y="609600"/>
            <a:ext cx="5751585" cy="1326321"/>
          </a:xfrm>
        </p:spPr>
        <p:txBody>
          <a:bodyPr>
            <a:normAutofit/>
          </a:bodyPr>
          <a:lstStyle/>
          <a:p>
            <a:r>
              <a:rPr lang="en-US" sz="4400" dirty="0" smtClean="0"/>
              <a:t>Cyclotron harmonics</a:t>
            </a:r>
            <a:endParaRPr lang="en-US" sz="4400" dirty="0"/>
          </a:p>
        </p:txBody>
      </p:sp>
      <p:sp>
        <p:nvSpPr>
          <p:cNvPr id="4" name="Content Placeholder 3"/>
          <p:cNvSpPr>
            <a:spLocks noGrp="1"/>
          </p:cNvSpPr>
          <p:nvPr>
            <p:ph sz="half" idx="1"/>
          </p:nvPr>
        </p:nvSpPr>
        <p:spPr>
          <a:xfrm>
            <a:off x="529937" y="2088319"/>
            <a:ext cx="5091546" cy="3702881"/>
          </a:xfrm>
        </p:spPr>
        <p:txBody>
          <a:bodyPr>
            <a:normAutofit/>
          </a:bodyPr>
          <a:lstStyle/>
          <a:p>
            <a:r>
              <a:rPr lang="en-US" dirty="0"/>
              <a:t>O</a:t>
            </a:r>
            <a:r>
              <a:rPr lang="en-US" dirty="0" smtClean="0"/>
              <a:t>scillation harmonics can also occur at regular time delay intervals.  This has been interpreted as being harmonics of the cyclotron frequency</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51586" y="543791"/>
            <a:ext cx="6271454" cy="5725391"/>
          </a:xfrm>
        </p:spPr>
      </p:pic>
    </p:spTree>
    <p:extLst>
      <p:ext uri="{BB962C8B-B14F-4D97-AF65-F5344CB8AC3E}">
        <p14:creationId xmlns:p14="http://schemas.microsoft.com/office/powerpoint/2010/main" val="23978785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2191999" cy="1326321"/>
          </a:xfrm>
        </p:spPr>
        <p:txBody>
          <a:bodyPr>
            <a:normAutofit/>
          </a:bodyPr>
          <a:lstStyle/>
          <a:p>
            <a:r>
              <a:rPr lang="en-US" sz="4400" dirty="0" smtClean="0"/>
              <a:t>Mars express “magnetometer”</a:t>
            </a:r>
            <a:endParaRPr lang="en-US" sz="4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3053" y="1542838"/>
            <a:ext cx="9725891" cy="5214108"/>
          </a:xfrm>
        </p:spPr>
      </p:pic>
    </p:spTree>
    <p:extLst>
      <p:ext uri="{BB962C8B-B14F-4D97-AF65-F5344CB8AC3E}">
        <p14:creationId xmlns:p14="http://schemas.microsoft.com/office/powerpoint/2010/main" val="32855517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5751585" cy="1326321"/>
          </a:xfrm>
        </p:spPr>
        <p:txBody>
          <a:bodyPr>
            <a:normAutofit/>
          </a:bodyPr>
          <a:lstStyle/>
          <a:p>
            <a:r>
              <a:rPr lang="en-US" sz="4400" dirty="0" smtClean="0"/>
              <a:t>Plasma harmonics</a:t>
            </a:r>
            <a:endParaRPr lang="en-US" sz="4400" dirty="0"/>
          </a:p>
        </p:txBody>
      </p:sp>
      <p:sp>
        <p:nvSpPr>
          <p:cNvPr id="4" name="Content Placeholder 3"/>
          <p:cNvSpPr>
            <a:spLocks noGrp="1"/>
          </p:cNvSpPr>
          <p:nvPr>
            <p:ph sz="half" idx="1"/>
          </p:nvPr>
        </p:nvSpPr>
        <p:spPr>
          <a:xfrm>
            <a:off x="529937" y="2088319"/>
            <a:ext cx="4861393" cy="4322872"/>
          </a:xfrm>
        </p:spPr>
        <p:txBody>
          <a:bodyPr>
            <a:normAutofit/>
          </a:bodyPr>
          <a:lstStyle/>
          <a:p>
            <a:r>
              <a:rPr lang="en-US" dirty="0" smtClean="0"/>
              <a:t>MARSIS also sees harmonics occur as it steps up in frequency.  These harmonics are associated with the local plasma frequency, and are seen to vary with altitude as the spacecraft orbits Mars.</a:t>
            </a:r>
          </a:p>
          <a:p>
            <a:r>
              <a:rPr lang="en-US" dirty="0" smtClean="0"/>
              <a:t>These harmonics only appear in slower-moving (ionospheric) plasma.  Once outside, the faster solar wind plasma is carried away too quickly for the echo to return to Mars Express.</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91330" y="1477818"/>
            <a:ext cx="6631710" cy="4381328"/>
          </a:xfrm>
        </p:spPr>
      </p:pic>
    </p:spTree>
    <p:extLst>
      <p:ext uri="{BB962C8B-B14F-4D97-AF65-F5344CB8AC3E}">
        <p14:creationId xmlns:p14="http://schemas.microsoft.com/office/powerpoint/2010/main" val="39718820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Flow boundary</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709" y="1935921"/>
            <a:ext cx="11787932" cy="3865419"/>
          </a:xfrm>
        </p:spPr>
      </p:pic>
    </p:spTree>
    <p:extLst>
      <p:ext uri="{BB962C8B-B14F-4D97-AF65-F5344CB8AC3E}">
        <p14:creationId xmlns:p14="http://schemas.microsoft.com/office/powerpoint/2010/main" val="31583533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t>PREVIOUS WORK</a:t>
            </a:r>
            <a:endParaRPr lang="en-US" sz="4400"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51633" y="1696377"/>
            <a:ext cx="5060795" cy="5026542"/>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1190" y="1700533"/>
            <a:ext cx="4831772" cy="5022392"/>
          </a:xfrm>
        </p:spPr>
      </p:pic>
      <p:sp>
        <p:nvSpPr>
          <p:cNvPr id="5" name="TextBox 4"/>
          <p:cNvSpPr txBox="1"/>
          <p:nvPr/>
        </p:nvSpPr>
        <p:spPr>
          <a:xfrm>
            <a:off x="9933709" y="962891"/>
            <a:ext cx="1872436" cy="646331"/>
          </a:xfrm>
          <a:prstGeom prst="rect">
            <a:avLst/>
          </a:prstGeom>
          <a:noFill/>
        </p:spPr>
        <p:txBody>
          <a:bodyPr wrap="none" rtlCol="0">
            <a:spAutoFit/>
          </a:bodyPr>
          <a:lstStyle/>
          <a:p>
            <a:r>
              <a:rPr lang="en-US" dirty="0" smtClean="0"/>
              <a:t>From </a:t>
            </a:r>
            <a:r>
              <a:rPr lang="en-US" dirty="0" err="1" smtClean="0"/>
              <a:t>Duru</a:t>
            </a:r>
            <a:r>
              <a:rPr lang="en-US" dirty="0" smtClean="0"/>
              <a:t>, </a:t>
            </a:r>
            <a:r>
              <a:rPr lang="en-US" dirty="0" smtClean="0"/>
              <a:t>et al</a:t>
            </a:r>
          </a:p>
          <a:p>
            <a:r>
              <a:rPr lang="en-US" dirty="0" smtClean="0"/>
              <a:t>(</a:t>
            </a:r>
            <a:r>
              <a:rPr lang="en-US" dirty="0" smtClean="0"/>
              <a:t>2010)</a:t>
            </a:r>
            <a:endParaRPr lang="en-US" dirty="0"/>
          </a:p>
        </p:txBody>
      </p:sp>
    </p:spTree>
    <p:extLst>
      <p:ext uri="{BB962C8B-B14F-4D97-AF65-F5344CB8AC3E}">
        <p14:creationId xmlns:p14="http://schemas.microsoft.com/office/powerpoint/2010/main" val="29222554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737" y="838202"/>
            <a:ext cx="12011890" cy="1326321"/>
          </a:xfrm>
        </p:spPr>
        <p:txBody>
          <a:bodyPr>
            <a:normAutofit/>
          </a:bodyPr>
          <a:lstStyle/>
          <a:p>
            <a:r>
              <a:rPr lang="en-US" sz="4400" dirty="0" smtClean="0"/>
              <a:t>ALTITUDE VS. SUBSOLAR LATITUDE</a:t>
            </a:r>
            <a:br>
              <a:rPr lang="en-US" sz="4400" dirty="0" smtClean="0"/>
            </a:br>
            <a:r>
              <a:rPr lang="en-US" sz="3200" dirty="0" smtClean="0"/>
              <a:t>(FIXED SZA)</a:t>
            </a:r>
            <a:endParaRPr lang="en-US" sz="3200"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721" y="2493906"/>
            <a:ext cx="6147194" cy="3480867"/>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66115" y="2497054"/>
            <a:ext cx="6141635" cy="3477719"/>
          </a:xfrm>
        </p:spPr>
      </p:pic>
    </p:spTree>
    <p:extLst>
      <p:ext uri="{BB962C8B-B14F-4D97-AF65-F5344CB8AC3E}">
        <p14:creationId xmlns:p14="http://schemas.microsoft.com/office/powerpoint/2010/main" val="27908226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Altitude map</a:t>
            </a:r>
            <a:endParaRPr lang="en-US" sz="44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3957" y="1651395"/>
            <a:ext cx="6754522" cy="5062986"/>
          </a:xfrm>
        </p:spPr>
      </p:pic>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1271" y="1653269"/>
            <a:ext cx="5372100" cy="5058146"/>
          </a:xfrm>
        </p:spPr>
      </p:pic>
      <p:sp>
        <p:nvSpPr>
          <p:cNvPr id="5" name="TextBox 4"/>
          <p:cNvSpPr txBox="1"/>
          <p:nvPr/>
        </p:nvSpPr>
        <p:spPr>
          <a:xfrm>
            <a:off x="9933709" y="962891"/>
            <a:ext cx="2115194" cy="646331"/>
          </a:xfrm>
          <a:prstGeom prst="rect">
            <a:avLst/>
          </a:prstGeom>
          <a:noFill/>
        </p:spPr>
        <p:txBody>
          <a:bodyPr wrap="none" rtlCol="0">
            <a:spAutoFit/>
          </a:bodyPr>
          <a:lstStyle/>
          <a:p>
            <a:r>
              <a:rPr lang="en-US" dirty="0" smtClean="0"/>
              <a:t>From </a:t>
            </a:r>
            <a:r>
              <a:rPr lang="en-US" dirty="0" smtClean="0"/>
              <a:t>T. Bridgman,</a:t>
            </a:r>
            <a:br>
              <a:rPr lang="en-US" dirty="0" smtClean="0"/>
            </a:br>
            <a:r>
              <a:rPr lang="en-US" dirty="0" smtClean="0"/>
              <a:t>NASA (2004)</a:t>
            </a:r>
            <a:endParaRPr lang="en-US" dirty="0"/>
          </a:p>
        </p:txBody>
      </p:sp>
    </p:spTree>
    <p:extLst>
      <p:ext uri="{BB962C8B-B14F-4D97-AF65-F5344CB8AC3E}">
        <p14:creationId xmlns:p14="http://schemas.microsoft.com/office/powerpoint/2010/main" val="244116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Solar wind interaction</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H="1">
            <a:off x="1389366" y="1569027"/>
            <a:ext cx="9402617" cy="5288973"/>
          </a:xfrm>
        </p:spPr>
      </p:pic>
    </p:spTree>
    <p:extLst>
      <p:ext uri="{BB962C8B-B14F-4D97-AF65-F5344CB8AC3E}">
        <p14:creationId xmlns:p14="http://schemas.microsoft.com/office/powerpoint/2010/main" val="42123176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427" y="109105"/>
            <a:ext cx="11795844" cy="6635163"/>
          </a:xfrm>
        </p:spPr>
      </p:pic>
    </p:spTree>
    <p:extLst>
      <p:ext uri="{BB962C8B-B14F-4D97-AF65-F5344CB8AC3E}">
        <p14:creationId xmlns:p14="http://schemas.microsoft.com/office/powerpoint/2010/main" val="35671934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t>The ionosphere</a:t>
            </a:r>
            <a:endParaRPr lang="en-US" sz="4400" dirty="0"/>
          </a:p>
        </p:txBody>
      </p:sp>
      <p:sp>
        <p:nvSpPr>
          <p:cNvPr id="5" name="Content Placeholder 4"/>
          <p:cNvSpPr>
            <a:spLocks noGrp="1"/>
          </p:cNvSpPr>
          <p:nvPr>
            <p:ph sz="half" idx="1"/>
          </p:nvPr>
        </p:nvSpPr>
        <p:spPr>
          <a:xfrm>
            <a:off x="779319" y="2088319"/>
            <a:ext cx="4478482" cy="3702881"/>
          </a:xfrm>
        </p:spPr>
        <p:txBody>
          <a:bodyPr/>
          <a:lstStyle/>
          <a:p>
            <a:r>
              <a:rPr lang="en-US" dirty="0" smtClean="0"/>
              <a:t>Higher-altitude layer of the atmosphere with more direct interaction with outside influences</a:t>
            </a:r>
          </a:p>
          <a:p>
            <a:r>
              <a:rPr lang="en-US" dirty="0" smtClean="0"/>
              <a:t>Ionized by solar radiation</a:t>
            </a:r>
          </a:p>
          <a:p>
            <a:r>
              <a:rPr lang="en-US" dirty="0" smtClean="0"/>
              <a:t>Layer(s) of charged particles (plasma)</a:t>
            </a:r>
          </a:p>
          <a:p>
            <a:r>
              <a:rPr lang="en-US" dirty="0" smtClean="0"/>
              <a:t>Influences radio propagation to distant places on the Earth</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62339" y="1891821"/>
            <a:ext cx="5905218" cy="4747970"/>
          </a:xfrm>
        </p:spPr>
      </p:pic>
    </p:spTree>
    <p:extLst>
      <p:ext uri="{BB962C8B-B14F-4D97-AF65-F5344CB8AC3E}">
        <p14:creationId xmlns:p14="http://schemas.microsoft.com/office/powerpoint/2010/main" val="2648595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5860472" cy="1326321"/>
          </a:xfrm>
        </p:spPr>
        <p:txBody>
          <a:bodyPr>
            <a:normAutofit/>
          </a:bodyPr>
          <a:lstStyle/>
          <a:p>
            <a:r>
              <a:rPr lang="en-US" sz="4400" dirty="0" smtClean="0"/>
              <a:t>Early density profiles</a:t>
            </a:r>
            <a:endParaRPr lang="en-US" sz="4400"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4146" y="2881492"/>
            <a:ext cx="5569845" cy="3845575"/>
          </a:xfrm>
        </p:spPr>
      </p:pic>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53991" y="2878954"/>
            <a:ext cx="4932863" cy="3878262"/>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456" y="181768"/>
            <a:ext cx="5376742" cy="2697186"/>
          </a:xfrm>
          <a:prstGeom prst="rect">
            <a:avLst/>
          </a:prstGeom>
        </p:spPr>
      </p:pic>
    </p:spTree>
    <p:extLst>
      <p:ext uri="{BB962C8B-B14F-4D97-AF65-F5344CB8AC3E}">
        <p14:creationId xmlns:p14="http://schemas.microsoft.com/office/powerpoint/2010/main" val="1336796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3082</TotalTime>
  <Words>1984</Words>
  <Application>Microsoft Office PowerPoint</Application>
  <PresentationFormat>Widescreen</PresentationFormat>
  <Paragraphs>199</Paragraphs>
  <Slides>70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Bookman Old Style</vt:lpstr>
      <vt:lpstr>Rockwell</vt:lpstr>
      <vt:lpstr>Wingdings</vt:lpstr>
      <vt:lpstr>Damask</vt:lpstr>
      <vt:lpstr>CHASING GHOSTS:   A VARIABLE MARTIAN IONOSPHERE</vt:lpstr>
      <vt:lpstr>A brief outline</vt:lpstr>
      <vt:lpstr>EARTH VS. MARS</vt:lpstr>
      <vt:lpstr>Atmospheric density</vt:lpstr>
      <vt:lpstr>MAGNETIC FIELDS</vt:lpstr>
      <vt:lpstr>Crustal fields</vt:lpstr>
      <vt:lpstr>Solar wind interaction</vt:lpstr>
      <vt:lpstr>The ionosphere</vt:lpstr>
      <vt:lpstr>Early density profiles</vt:lpstr>
      <vt:lpstr>marsis</vt:lpstr>
      <vt:lpstr>Testing MARSIS</vt:lpstr>
      <vt:lpstr>Making it fit</vt:lpstr>
      <vt:lpstr>installation</vt:lpstr>
      <vt:lpstr>Mars express</vt:lpstr>
      <vt:lpstr>Deploying the antennae</vt:lpstr>
      <vt:lpstr>ORBIT PARAMETERS</vt:lpstr>
      <vt:lpstr>orbit</vt:lpstr>
      <vt:lpstr>Why is precession good?</vt:lpstr>
      <vt:lpstr>How marsis works</vt:lpstr>
      <vt:lpstr>Sounding with marsis</vt:lpstr>
      <vt:lpstr>Sounding principles</vt:lpstr>
      <vt:lpstr>General observations</vt:lpstr>
      <vt:lpstr>And then we do math…</vt:lpstr>
      <vt:lpstr>Fitting the ionosphere</vt:lpstr>
      <vt:lpstr>Solar zenith angle dependent</vt:lpstr>
      <vt:lpstr>A “ghost” appears</vt:lpstr>
      <vt:lpstr>Transient Upper layers</vt:lpstr>
      <vt:lpstr>HOW DOES THIS HAPPEN?</vt:lpstr>
      <vt:lpstr>More than one…</vt:lpstr>
      <vt:lpstr>IDENTIFYING THE DISCONTINUITY</vt:lpstr>
      <vt:lpstr>ORIGINAL STUDY (2008)</vt:lpstr>
      <vt:lpstr>But why? – dead ends</vt:lpstr>
      <vt:lpstr>maven</vt:lpstr>
      <vt:lpstr>ORBIT PARAMETERS</vt:lpstr>
      <vt:lpstr>Mars express vs. maven</vt:lpstr>
      <vt:lpstr>Two-part joint study</vt:lpstr>
      <vt:lpstr>Solar wind – data selection</vt:lpstr>
      <vt:lpstr>Solar wind study – Density</vt:lpstr>
      <vt:lpstr>Solar wind study – velocity</vt:lpstr>
      <vt:lpstr>Solar wind – orbit 13864</vt:lpstr>
      <vt:lpstr>Solar wind – orbit 13866</vt:lpstr>
      <vt:lpstr>Solar wind – orbit 13868</vt:lpstr>
      <vt:lpstr>Solar wind - takeaways</vt:lpstr>
      <vt:lpstr>Particle density study</vt:lpstr>
      <vt:lpstr>PARTICLE DATA (NGIMS)</vt:lpstr>
      <vt:lpstr>Altitude via mars express</vt:lpstr>
      <vt:lpstr>Altitude via maven</vt:lpstr>
      <vt:lpstr>PARTICLE DATA (NGIMS)</vt:lpstr>
      <vt:lpstr>NGIMS &amp; MAGNETOMETER DATA</vt:lpstr>
      <vt:lpstr>A closer look</vt:lpstr>
      <vt:lpstr>PowerPoint Presentation</vt:lpstr>
      <vt:lpstr>The big dip</vt:lpstr>
      <vt:lpstr>SOLAR WIND CLOCK ANGLE</vt:lpstr>
      <vt:lpstr>PowerPoint Presentation</vt:lpstr>
      <vt:lpstr>PowerPoint Presentation</vt:lpstr>
      <vt:lpstr>Field draping</vt:lpstr>
      <vt:lpstr>Example: comets</vt:lpstr>
      <vt:lpstr>Particles – Takeaways</vt:lpstr>
      <vt:lpstr>Other marsis stuff</vt:lpstr>
      <vt:lpstr>Comet layer</vt:lpstr>
      <vt:lpstr>Oblique echoes</vt:lpstr>
      <vt:lpstr>Oblique echoes</vt:lpstr>
      <vt:lpstr>Cyclotron harmonics</vt:lpstr>
      <vt:lpstr>Mars express “magnetometer”</vt:lpstr>
      <vt:lpstr>Plasma harmonics</vt:lpstr>
      <vt:lpstr>Flow boundary</vt:lpstr>
      <vt:lpstr>PREVIOUS WORK</vt:lpstr>
      <vt:lpstr>ALTITUDE VS. SUBSOLAR LATITUDE (FIXED SZA)</vt:lpstr>
      <vt:lpstr>Altitude map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CHASING GHOSTS:   A VARIABLE MARTIAN IONOSPHERE</dc:title>
  <dc:creator>Andy</dc:creator>
  <cp:lastModifiedBy>Andy</cp:lastModifiedBy>
  <cp:revision>101</cp:revision>
  <dcterms:created xsi:type="dcterms:W3CDTF">2016-01-19T16:41:04Z</dcterms:created>
  <dcterms:modified xsi:type="dcterms:W3CDTF">2016-02-08T21:07:03Z</dcterms:modified>
</cp:coreProperties>
</file>