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9" r:id="rId5"/>
    <p:sldId id="265" r:id="rId6"/>
    <p:sldId id="266" r:id="rId7"/>
    <p:sldId id="267" r:id="rId8"/>
    <p:sldId id="270" r:id="rId9"/>
    <p:sldId id="271" r:id="rId10"/>
    <p:sldId id="257" r:id="rId11"/>
    <p:sldId id="258" r:id="rId12"/>
    <p:sldId id="259" r:id="rId13"/>
    <p:sldId id="26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E751-F10A-47CB-961B-CDCCC18CC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 ionized layer in the</a:t>
            </a:r>
            <a:br>
              <a:rPr lang="en-US" sz="4000" b="1" dirty="0"/>
            </a:br>
            <a:r>
              <a:rPr lang="en-US" sz="4000" b="1" dirty="0"/>
              <a:t>upper atmosphere of mars</a:t>
            </a:r>
            <a:br>
              <a:rPr lang="en-US" sz="4000" b="1" dirty="0"/>
            </a:br>
            <a:r>
              <a:rPr lang="en-US" sz="4000" b="1" dirty="0"/>
              <a:t>caused by dust impacts</a:t>
            </a:r>
            <a:br>
              <a:rPr lang="en-US" sz="4000" b="1" dirty="0"/>
            </a:br>
            <a:r>
              <a:rPr lang="en-US" sz="4000" b="1" dirty="0"/>
              <a:t>from comet siding spring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E60C7-8433-4BB1-AA67-D1FD8D956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977621"/>
          </a:xfrm>
        </p:spPr>
        <p:txBody>
          <a:bodyPr>
            <a:noAutofit/>
          </a:bodyPr>
          <a:lstStyle/>
          <a:p>
            <a:r>
              <a:rPr lang="en-US" sz="2400" b="1" i="1" u="sng" dirty="0"/>
              <a:t>A.J. Kopf</a:t>
            </a:r>
            <a:r>
              <a:rPr lang="en-US" sz="2400" i="1" dirty="0"/>
              <a:t>,  D.A. </a:t>
            </a:r>
            <a:r>
              <a:rPr lang="en-US" sz="2400" i="1" dirty="0" err="1"/>
              <a:t>Gurnett</a:t>
            </a:r>
            <a:r>
              <a:rPr lang="en-US" sz="2400" i="1" dirty="0"/>
              <a:t>,  D.D. </a:t>
            </a:r>
            <a:r>
              <a:rPr lang="en-US" sz="2400" i="1" dirty="0" err="1"/>
              <a:t>morgan</a:t>
            </a:r>
            <a:r>
              <a:rPr lang="en-US" sz="2400" i="1" dirty="0"/>
              <a:t>,  A.M. </a:t>
            </a:r>
            <a:r>
              <a:rPr lang="en-US" sz="2400" i="1" dirty="0" err="1"/>
              <a:t>Persoon</a:t>
            </a:r>
            <a:r>
              <a:rPr lang="en-US" sz="2400" i="1" dirty="0"/>
              <a:t>,</a:t>
            </a:r>
            <a:br>
              <a:rPr lang="en-US" sz="2400" i="1" dirty="0"/>
            </a:br>
            <a:r>
              <a:rPr lang="en-US" sz="2400" i="1" dirty="0"/>
              <a:t>L.J. </a:t>
            </a:r>
            <a:r>
              <a:rPr lang="en-US" sz="2400" i="1" dirty="0" err="1"/>
              <a:t>Granroth</a:t>
            </a:r>
            <a:r>
              <a:rPr lang="en-US" sz="2400" i="1" dirty="0"/>
              <a:t>,  J.J. </a:t>
            </a:r>
            <a:r>
              <a:rPr lang="en-US" sz="2400" i="1" dirty="0" err="1"/>
              <a:t>Plaut</a:t>
            </a:r>
            <a:r>
              <a:rPr lang="en-US" sz="2400" i="1" dirty="0"/>
              <a:t>,  and  J.L. Green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E2648-33CB-4A24-9587-0385CAD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49" y="4696300"/>
            <a:ext cx="2405003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E3355-3F2D-4F84-900C-D3CD5C2B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79" y="4695367"/>
            <a:ext cx="137450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CA3A-08B1-47BB-BC14-758B55BB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13708 – PERIAPSIS 7 hours before siding spring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62E5D8-5645-4990-9BF9-6CFDD39DD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512" y="2015732"/>
            <a:ext cx="9345409" cy="3450613"/>
          </a:xfrm>
        </p:spPr>
      </p:pic>
    </p:spTree>
    <p:extLst>
      <p:ext uri="{BB962C8B-B14F-4D97-AF65-F5344CB8AC3E}">
        <p14:creationId xmlns:p14="http://schemas.microsoft.com/office/powerpoint/2010/main" val="383285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10BD-E4CF-4A51-A7A4-6DAFAD8B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13709 – PERIAPSIS 7 </a:t>
            </a:r>
            <a:r>
              <a:rPr lang="en-US" u="sng" dirty="0"/>
              <a:t>minutes</a:t>
            </a:r>
            <a:r>
              <a:rPr lang="en-US" dirty="0"/>
              <a:t> before siding spring’s closest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E5E000-CE55-4C8B-8EE8-251AAEAEF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512" y="2015732"/>
            <a:ext cx="9345409" cy="3450613"/>
          </a:xfrm>
        </p:spPr>
      </p:pic>
    </p:spTree>
    <p:extLst>
      <p:ext uri="{BB962C8B-B14F-4D97-AF65-F5344CB8AC3E}">
        <p14:creationId xmlns:p14="http://schemas.microsoft.com/office/powerpoint/2010/main" val="40242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DEC0-FA5D-4C81-908D-AAE2FC60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13710 – Periapsis 7 hours after siding spring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5BC32-9BAC-4A45-B372-16EF7FA9B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512" y="2015732"/>
            <a:ext cx="9345409" cy="3450613"/>
          </a:xfrm>
        </p:spPr>
      </p:pic>
    </p:spTree>
    <p:extLst>
      <p:ext uri="{BB962C8B-B14F-4D97-AF65-F5344CB8AC3E}">
        <p14:creationId xmlns:p14="http://schemas.microsoft.com/office/powerpoint/2010/main" val="32735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D913-DB4A-4428-B726-F668F1EE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13711 – Periapsis 14 hours after siding spring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001F09-BC5A-4527-9379-604CDE285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512" y="2015732"/>
            <a:ext cx="9345409" cy="3450613"/>
          </a:xfrm>
        </p:spPr>
      </p:pic>
    </p:spTree>
    <p:extLst>
      <p:ext uri="{BB962C8B-B14F-4D97-AF65-F5344CB8AC3E}">
        <p14:creationId xmlns:p14="http://schemas.microsoft.com/office/powerpoint/2010/main" val="281448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508E-3FD3-444B-A8F9-89D65F90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88F0-EFF2-4347-A501-3F25A91AE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48964"/>
          </a:xfrm>
        </p:spPr>
        <p:txBody>
          <a:bodyPr>
            <a:normAutofit/>
          </a:bodyPr>
          <a:lstStyle/>
          <a:p>
            <a:r>
              <a:rPr lang="en-US" dirty="0"/>
              <a:t>MARSIS observed a dense ionized layer in the upper atmosphere of Mars, likely caused by dust impacts.</a:t>
            </a:r>
          </a:p>
          <a:p>
            <a:r>
              <a:rPr lang="en-US" dirty="0"/>
              <a:t>Layer observed on two passes following closest approach, at 7 h and 14 h later.</a:t>
            </a:r>
          </a:p>
          <a:p>
            <a:r>
              <a:rPr lang="en-US" dirty="0"/>
              <a:t>Ionization layer was observed at altitudes between 95 and 115 km, with a peak electron density of 1.5-2.5 x 10</a:t>
            </a:r>
            <a:r>
              <a:rPr lang="en-US" baseline="30000" dirty="0"/>
              <a:t>5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, higher than normally observed in the Martian ionosphere.</a:t>
            </a:r>
          </a:p>
          <a:p>
            <a:r>
              <a:rPr lang="en-US" dirty="0"/>
              <a:t>Layer suspected to be produced by dust from the comet impacting and ionizing the upper atmosphere.</a:t>
            </a:r>
          </a:p>
          <a:p>
            <a:r>
              <a:rPr lang="en-US" dirty="0"/>
              <a:t>Local density measurements may show effect of the comet’s coma on upper ionosphere.</a:t>
            </a:r>
          </a:p>
        </p:txBody>
      </p:sp>
    </p:spTree>
    <p:extLst>
      <p:ext uri="{BB962C8B-B14F-4D97-AF65-F5344CB8AC3E}">
        <p14:creationId xmlns:p14="http://schemas.microsoft.com/office/powerpoint/2010/main" val="10707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65F59-4BCC-416A-93F7-25EAA39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MARSIS Principles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A04B62-FE38-49A4-82BC-64E5AA514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4706979" cy="4127529"/>
          </a:xfrm>
        </p:spPr>
        <p:txBody>
          <a:bodyPr>
            <a:normAutofit/>
          </a:bodyPr>
          <a:lstStyle/>
          <a:p>
            <a:r>
              <a:rPr lang="en-US" dirty="0"/>
              <a:t>MARSIS, a step-frequency radar sounder, sounds at a series of discrete frequencies, and then measures the time delay until an echo is received.</a:t>
            </a:r>
          </a:p>
          <a:p>
            <a:r>
              <a:rPr lang="en-US" dirty="0"/>
              <a:t>Signal travels until the frequency matches the plasma frequency, and then reflects</a:t>
            </a:r>
          </a:p>
          <a:p>
            <a:r>
              <a:rPr lang="en-US" dirty="0"/>
              <a:t>At frequencies above the peak plasma frequency (peak density), surface reflections can be observed.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617AFB-067A-4B8A-B27E-D2DED5B75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066" y="1927898"/>
            <a:ext cx="4593075" cy="3812944"/>
          </a:xfrm>
        </p:spPr>
      </p:pic>
    </p:spTree>
    <p:extLst>
      <p:ext uri="{BB962C8B-B14F-4D97-AF65-F5344CB8AC3E}">
        <p14:creationId xmlns:p14="http://schemas.microsoft.com/office/powerpoint/2010/main" val="297198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E8B0-3873-4CD2-832A-28E449FC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MARSIS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62A31-40AD-47AA-8CAC-805C888DC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920795"/>
          </a:xfrm>
        </p:spPr>
        <p:txBody>
          <a:bodyPr>
            <a:normAutofit/>
          </a:bodyPr>
          <a:lstStyle/>
          <a:p>
            <a:r>
              <a:rPr lang="en-US" dirty="0"/>
              <a:t>Sample of a typical MARSIS </a:t>
            </a:r>
            <a:r>
              <a:rPr lang="en-US" dirty="0" err="1"/>
              <a:t>ionogram</a:t>
            </a:r>
            <a:endParaRPr lang="en-US" dirty="0"/>
          </a:p>
          <a:p>
            <a:r>
              <a:rPr lang="en-US" dirty="0"/>
              <a:t>Ionospheric reflection observed at lower frequencies, with a cusp marking the peak frequency (density).  A surface reflection appears at higher frequencies</a:t>
            </a:r>
          </a:p>
          <a:p>
            <a:r>
              <a:rPr lang="en-US" dirty="0"/>
              <a:t>Other elements, such as local electron plasma harmonics, cyclotron harmonics, and oblique echoes, are also commonly observed by MARSIS.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A0CA6C-10C4-4BA7-B0A0-724C36D7E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7031" y="2017713"/>
            <a:ext cx="4437963" cy="3441700"/>
          </a:xfrm>
        </p:spPr>
      </p:pic>
    </p:spTree>
    <p:extLst>
      <p:ext uri="{BB962C8B-B14F-4D97-AF65-F5344CB8AC3E}">
        <p14:creationId xmlns:p14="http://schemas.microsoft.com/office/powerpoint/2010/main" val="263989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E149-5212-4D29-8996-1BB01A90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Siding Spring Orbital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2780-695E-4075-8EE3-3B56940478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During the period around Siding Spring’s closest approach, the MEX periapsis was at high northern latitudes, traveling from polar </a:t>
            </a:r>
            <a:r>
              <a:rPr lang="en-US" dirty="0" err="1"/>
              <a:t>nightside</a:t>
            </a:r>
            <a:r>
              <a:rPr lang="en-US" dirty="0"/>
              <a:t> to northern dayside.</a:t>
            </a:r>
          </a:p>
          <a:p>
            <a:r>
              <a:rPr lang="en-US" dirty="0"/>
              <a:t>While various longitudes were observed during these orbits, the orientation does not change much in terms of latitude and local time.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2D3D6D-1827-4CCA-8002-C42E3375BF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8254" y="2010878"/>
            <a:ext cx="4766354" cy="3364204"/>
          </a:xfrm>
        </p:spPr>
      </p:pic>
    </p:spTree>
    <p:extLst>
      <p:ext uri="{BB962C8B-B14F-4D97-AF65-F5344CB8AC3E}">
        <p14:creationId xmlns:p14="http://schemas.microsoft.com/office/powerpoint/2010/main" val="138396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B09-6CEF-4826-BBB9-C74BE4E4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Ionization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A640-AA1E-49A7-A834-5519B0616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054972" cy="3896941"/>
          </a:xfrm>
        </p:spPr>
        <p:txBody>
          <a:bodyPr>
            <a:normAutofit/>
          </a:bodyPr>
          <a:lstStyle/>
          <a:p>
            <a:r>
              <a:rPr lang="en-US" dirty="0"/>
              <a:t>Near SS closest approach, MARSIS began to observe unusually high-frequency ionospheric returns in both dayside and </a:t>
            </a:r>
            <a:r>
              <a:rPr lang="en-US" dirty="0" err="1"/>
              <a:t>nightside</a:t>
            </a:r>
            <a:r>
              <a:rPr lang="en-US" dirty="0"/>
              <a:t> regions.</a:t>
            </a:r>
          </a:p>
          <a:p>
            <a:r>
              <a:rPr lang="en-US" dirty="0"/>
              <a:t>These frames show observations from common regions in five consecutive orbits.  The one immediately after closest approach is in the center.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357944-B686-4C93-9EC3-423E1B707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2484" y="178022"/>
            <a:ext cx="5840674" cy="5871055"/>
          </a:xfrm>
        </p:spPr>
      </p:pic>
    </p:spTree>
    <p:extLst>
      <p:ext uri="{BB962C8B-B14F-4D97-AF65-F5344CB8AC3E}">
        <p14:creationId xmlns:p14="http://schemas.microsoft.com/office/powerpoint/2010/main" val="140195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4B8A-0CDF-4958-8788-68958E04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LatiTudinal</a:t>
            </a:r>
            <a:r>
              <a:rPr lang="en-US" dirty="0"/>
              <a:t>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D81E-1A16-438C-9523-76819E8FD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4119578"/>
          </a:xfrm>
        </p:spPr>
        <p:txBody>
          <a:bodyPr>
            <a:normAutofit/>
          </a:bodyPr>
          <a:lstStyle/>
          <a:p>
            <a:r>
              <a:rPr lang="en-US" dirty="0"/>
              <a:t>The feature is persistent over the course of the entire orbit, starting with </a:t>
            </a:r>
            <a:r>
              <a:rPr lang="en-US" dirty="0" err="1"/>
              <a:t>nightside</a:t>
            </a:r>
            <a:r>
              <a:rPr lang="en-US" dirty="0"/>
              <a:t> observations and continuing into the northern dayside areas.</a:t>
            </a:r>
          </a:p>
          <a:p>
            <a:r>
              <a:rPr lang="en-US" dirty="0"/>
              <a:t>The signal becomes harder to detect as MEX goes deeper into the dayside on this pass.</a:t>
            </a:r>
          </a:p>
          <a:p>
            <a:r>
              <a:rPr lang="en-US" dirty="0"/>
              <a:t>The ensuing pass still included some dayside ionization, but with little to none in the </a:t>
            </a:r>
            <a:r>
              <a:rPr lang="en-US" dirty="0" err="1"/>
              <a:t>nightside</a:t>
            </a:r>
            <a:r>
              <a:rPr lang="en-US" dirty="0"/>
              <a:t> and polar regions.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E80347-AF0C-4D45-AB60-A6EF45BC3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54346" y="235657"/>
            <a:ext cx="3300506" cy="5785748"/>
          </a:xfrm>
        </p:spPr>
      </p:pic>
    </p:spTree>
    <p:extLst>
      <p:ext uri="{BB962C8B-B14F-4D97-AF65-F5344CB8AC3E}">
        <p14:creationId xmlns:p14="http://schemas.microsoft.com/office/powerpoint/2010/main" val="177413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3482-E4E3-4937-B548-F40C3844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High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4569-C676-418C-853F-D6B2494AD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762638" cy="4326312"/>
          </a:xfrm>
        </p:spPr>
        <p:txBody>
          <a:bodyPr>
            <a:normAutofit/>
          </a:bodyPr>
          <a:lstStyle/>
          <a:p>
            <a:r>
              <a:rPr lang="en-US" dirty="0"/>
              <a:t>Higher densities than the peak of the ionosphere are observed on both the day and night sides.  These are some of the highest ever seen by MARSIS.</a:t>
            </a:r>
          </a:p>
          <a:p>
            <a:r>
              <a:rPr lang="en-US" dirty="0"/>
              <a:t>Very few ground echoes seen during periods where this layer is detected due to the increased ionization.</a:t>
            </a:r>
          </a:p>
          <a:p>
            <a:r>
              <a:rPr lang="en-US" dirty="0"/>
              <a:t>Published max altitude of 100 ± 7 km has been updated by a MARSIS timing error correction, now about 115 ± 7 km.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3FE0EE-B23E-4FEA-BEC1-3CE53B7FAE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6538" y="197736"/>
            <a:ext cx="4603402" cy="5790947"/>
          </a:xfrm>
        </p:spPr>
      </p:pic>
    </p:spTree>
    <p:extLst>
      <p:ext uri="{BB962C8B-B14F-4D97-AF65-F5344CB8AC3E}">
        <p14:creationId xmlns:p14="http://schemas.microsoft.com/office/powerpoint/2010/main" val="344581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8D2A-CF14-49FA-978C-5B42E1A6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(Temporarily) Modified Picture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5F7746-9411-4826-BBBC-91336A3121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9041" y="2011363"/>
            <a:ext cx="4462542" cy="344805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F0A261-7930-430B-8A50-1EFBC8CD70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8850" y="2017713"/>
            <a:ext cx="4454324" cy="3441700"/>
          </a:xfrm>
        </p:spPr>
      </p:pic>
    </p:spTree>
    <p:extLst>
      <p:ext uri="{BB962C8B-B14F-4D97-AF65-F5344CB8AC3E}">
        <p14:creationId xmlns:p14="http://schemas.microsoft.com/office/powerpoint/2010/main" val="396868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6D2C-2400-4754-A9E3-D71063C3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Local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6DB8-FC54-448C-A427-11BE534FC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944649"/>
          </a:xfrm>
        </p:spPr>
        <p:txBody>
          <a:bodyPr/>
          <a:lstStyle/>
          <a:p>
            <a:r>
              <a:rPr lang="en-US" dirty="0"/>
              <a:t>MARSIS has the ability to measure local plasma density using the electron plasma oscillation harmonics.</a:t>
            </a:r>
          </a:p>
          <a:p>
            <a:r>
              <a:rPr lang="en-US" dirty="0"/>
              <a:t>MARSIS can typically observe these oscillations down to very low densities, about 30 cm</a:t>
            </a:r>
            <a:r>
              <a:rPr lang="en-US" baseline="30000" dirty="0"/>
              <a:t>-3</a:t>
            </a:r>
            <a:r>
              <a:rPr lang="en-US" dirty="0"/>
              <a:t>, if plasma flow is minimal.</a:t>
            </a:r>
          </a:p>
          <a:p>
            <a:r>
              <a:rPr lang="en-US" dirty="0"/>
              <a:t>Variations were observed, but have not been published to date, due to a solar event complicating the larger picture.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211118-BD9F-42AD-BD34-4A740A025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7031" y="2017713"/>
            <a:ext cx="4437963" cy="3441700"/>
          </a:xfrm>
        </p:spPr>
      </p:pic>
    </p:spTree>
    <p:extLst>
      <p:ext uri="{BB962C8B-B14F-4D97-AF65-F5344CB8AC3E}">
        <p14:creationId xmlns:p14="http://schemas.microsoft.com/office/powerpoint/2010/main" val="3503428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140</TotalTime>
  <Words>587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An ionized layer in the upper atmosphere of mars caused by dust impacts from comet siding spring</vt:lpstr>
      <vt:lpstr>MARSIS Principles</vt:lpstr>
      <vt:lpstr>Typical MARSIS data</vt:lpstr>
      <vt:lpstr>Siding Spring Orbital Geometry</vt:lpstr>
      <vt:lpstr>Unusual Ionization</vt:lpstr>
      <vt:lpstr>LatiTudinal Variation</vt:lpstr>
      <vt:lpstr>Very High Density</vt:lpstr>
      <vt:lpstr>A (Temporarily) Modified Picture</vt:lpstr>
      <vt:lpstr>What About Local Conditions?</vt:lpstr>
      <vt:lpstr>13708 – PERIAPSIS 7 hours before siding spring</vt:lpstr>
      <vt:lpstr>13709 – PERIAPSIS 7 minutes before siding spring’s closest approach</vt:lpstr>
      <vt:lpstr>13710 – Periapsis 7 hours after siding spring</vt:lpstr>
      <vt:lpstr>13711 – Periapsis 14 hours after siding spring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ionized layer in the upper atmosphere of mars caused by dust impacts from comet siding spring</dc:title>
  <dc:creator>Kopf, Andrew J</dc:creator>
  <cp:lastModifiedBy>Andrew Kopf</cp:lastModifiedBy>
  <cp:revision>18</cp:revision>
  <cp:lastPrinted>2017-09-21T06:52:30Z</cp:lastPrinted>
  <dcterms:created xsi:type="dcterms:W3CDTF">2017-09-18T08:23:30Z</dcterms:created>
  <dcterms:modified xsi:type="dcterms:W3CDTF">2017-09-21T07:36:12Z</dcterms:modified>
</cp:coreProperties>
</file>