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01" r:id="rId3"/>
    <p:sldId id="291" r:id="rId4"/>
    <p:sldId id="277" r:id="rId5"/>
    <p:sldId id="264" r:id="rId6"/>
    <p:sldId id="276" r:id="rId7"/>
    <p:sldId id="262" r:id="rId8"/>
    <p:sldId id="265" r:id="rId9"/>
    <p:sldId id="266" r:id="rId10"/>
    <p:sldId id="273" r:id="rId11"/>
    <p:sldId id="274" r:id="rId12"/>
    <p:sldId id="267" r:id="rId13"/>
    <p:sldId id="275" r:id="rId14"/>
    <p:sldId id="258" r:id="rId15"/>
    <p:sldId id="257" r:id="rId16"/>
    <p:sldId id="282" r:id="rId17"/>
    <p:sldId id="269" r:id="rId18"/>
    <p:sldId id="296" r:id="rId19"/>
    <p:sldId id="297" r:id="rId20"/>
    <p:sldId id="271" r:id="rId21"/>
    <p:sldId id="303" r:id="rId22"/>
    <p:sldId id="300" r:id="rId23"/>
    <p:sldId id="298" r:id="rId24"/>
    <p:sldId id="293" r:id="rId25"/>
    <p:sldId id="295" r:id="rId26"/>
    <p:sldId id="294" r:id="rId27"/>
    <p:sldId id="289" r:id="rId28"/>
    <p:sldId id="288" r:id="rId29"/>
    <p:sldId id="283" r:id="rId30"/>
    <p:sldId id="284" r:id="rId31"/>
    <p:sldId id="292" r:id="rId32"/>
    <p:sldId id="299" r:id="rId33"/>
    <p:sldId id="302" r:id="rId34"/>
    <p:sldId id="281" r:id="rId35"/>
    <p:sldId id="263" r:id="rId36"/>
    <p:sldId id="270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DB41-C522-4284-A246-DBD69F806DBD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679A-2A2A-4B36-A173-7496D1BAC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679A-2A2A-4B36-A173-7496D1BAC1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458E78-583D-4A1C-9927-B64666FE1393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SOURCE OF AURORAL HISS?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WHISTLER-MODE GROWTH rates</a:t>
            </a:r>
            <a:br>
              <a:rPr lang="en-US" sz="3600" dirty="0" smtClean="0"/>
            </a:br>
            <a:r>
              <a:rPr lang="en-US" sz="3600" dirty="0" smtClean="0"/>
              <a:t>DAY 291, 2008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/>
              <a:t>Andrew J. Kopf</a:t>
            </a:r>
          </a:p>
          <a:p>
            <a:pPr algn="ctr"/>
            <a:r>
              <a:rPr lang="en-US" sz="2400" i="1" dirty="0" smtClean="0"/>
              <a:t>University of Iowa</a:t>
            </a:r>
          </a:p>
          <a:p>
            <a:pPr algn="ctr"/>
            <a:r>
              <a:rPr lang="en-US" sz="2400" i="1" dirty="0" smtClean="0"/>
              <a:t>Day 291 Event Special Meeting</a:t>
            </a:r>
          </a:p>
          <a:p>
            <a:pPr algn="ctr"/>
            <a:r>
              <a:rPr lang="en-US" sz="2400" i="1" dirty="0" smtClean="0"/>
              <a:t>November 19, 2009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Often unsolvable due to the complexity of the system, requires making a few assumptions.</a:t>
            </a:r>
          </a:p>
          <a:p>
            <a:r>
              <a:rPr lang="en-US" dirty="0" smtClean="0"/>
              <a:t>Following a similar approach to </a:t>
            </a:r>
            <a:r>
              <a:rPr lang="en-US" i="1" dirty="0" smtClean="0"/>
              <a:t>Morgan et al. (1994)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we start with the derived equation by </a:t>
            </a:r>
            <a:r>
              <a:rPr lang="en-US" i="1" dirty="0" smtClean="0"/>
              <a:t>Kennel</a:t>
            </a:r>
            <a:r>
              <a:rPr lang="en-US" dirty="0" smtClean="0"/>
              <a:t> </a:t>
            </a:r>
            <a:r>
              <a:rPr lang="en-US" i="1" dirty="0" smtClean="0"/>
              <a:t>(1966) </a:t>
            </a:r>
            <a:r>
              <a:rPr lang="en-US" dirty="0" smtClean="0"/>
              <a:t>and assume:</a:t>
            </a:r>
          </a:p>
          <a:p>
            <a:pPr lvl="1"/>
            <a:r>
              <a:rPr lang="en-US" dirty="0" smtClean="0"/>
              <a:t>(1) Resonance Cone propagation</a:t>
            </a:r>
          </a:p>
          <a:p>
            <a:pPr lvl="1"/>
            <a:r>
              <a:rPr lang="en-US" dirty="0" smtClean="0"/>
              <a:t>(2) Ions play a negligible role</a:t>
            </a: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85887" y="5105400"/>
          <a:ext cx="6157913" cy="914400"/>
        </p:xfrm>
        <a:graphic>
          <a:graphicData uri="http://schemas.openxmlformats.org/presentationml/2006/ole">
            <p:oleObj spid="_x0000_s14342" name="Equation" r:id="rId3" imgW="4102100" imgH="609600" progId="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further assume that:</a:t>
            </a:r>
          </a:p>
          <a:p>
            <a:pPr lvl="1"/>
            <a:r>
              <a:rPr lang="en-US" dirty="0" smtClean="0"/>
              <a:t>(3) </a:t>
            </a:r>
            <a:r>
              <a:rPr lang="el-GR" dirty="0" smtClean="0"/>
              <a:t>ω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&gt;&gt; </a:t>
            </a:r>
            <a:r>
              <a:rPr lang="el-GR" dirty="0" smtClean="0"/>
              <a:t>ω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&gt; </a:t>
            </a:r>
            <a:r>
              <a:rPr lang="el-GR" dirty="0" smtClean="0"/>
              <a:t>ω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(4) Only m=0 significant (small electron population)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Letting J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= 1, cancelling, and moving terms: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1385888" y="1600200"/>
          <a:ext cx="6157912" cy="914400"/>
        </p:xfrm>
        <a:graphic>
          <a:graphicData uri="http://schemas.openxmlformats.org/presentationml/2006/ole">
            <p:oleObj spid="_x0000_s13331" name="Equation" r:id="rId3" imgW="4102100" imgH="609600" progId="">
              <p:embed/>
            </p:oleObj>
          </a:graphicData>
        </a:graphic>
      </p:graphicFrame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2291953" y="4114800"/>
          <a:ext cx="4413647" cy="838200"/>
        </p:xfrm>
        <a:graphic>
          <a:graphicData uri="http://schemas.openxmlformats.org/presentationml/2006/ole">
            <p:oleObj spid="_x0000_s13332" name="Equation" r:id="rId4" imgW="3213100" imgH="609600" progId="">
              <p:embed/>
            </p:oleObj>
          </a:graphicData>
        </a:graphic>
      </p:graphicFrame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2586789" y="5638800"/>
          <a:ext cx="3890211" cy="762000"/>
        </p:xfrm>
        <a:graphic>
          <a:graphicData uri="http://schemas.openxmlformats.org/presentationml/2006/ole">
            <p:oleObj spid="_x0000_s13335" name="Equation" r:id="rId5" imgW="2768600" imgH="546100" progId="">
              <p:embed/>
            </p:oleObj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Maxwellian Approximation</a:t>
            </a:r>
            <a:endParaRPr lang="en-US" dirty="0"/>
          </a:p>
        </p:txBody>
      </p:sp>
      <p:pic>
        <p:nvPicPr>
          <p:cNvPr id="6" name="Content Placeholder 5" descr="contour_d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3013" y="1820158"/>
            <a:ext cx="4212788" cy="3894842"/>
          </a:xfrm>
        </p:spPr>
      </p:pic>
      <p:pic>
        <p:nvPicPr>
          <p:cNvPr id="7" name="Content Placeholder 6" descr="contour_mod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0214" y="1820160"/>
            <a:ext cx="4212786" cy="389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Interpolation &amp;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 can further simplify this, since: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Thus, we finally end up with:</a:t>
            </a:r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509837" y="1676400"/>
          <a:ext cx="3890963" cy="762000"/>
        </p:xfrm>
        <a:graphic>
          <a:graphicData uri="http://schemas.openxmlformats.org/presentationml/2006/ole">
            <p:oleObj spid="_x0000_s11272" name="Equation" r:id="rId3" imgW="2768600" imgH="546100" progId="">
              <p:embed/>
            </p:oleObj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209040" y="3200400"/>
          <a:ext cx="2905760" cy="838200"/>
        </p:xfrm>
        <a:graphic>
          <a:graphicData uri="http://schemas.openxmlformats.org/presentationml/2006/ole">
            <p:oleObj spid="_x0000_s11273" name="Equation" r:id="rId4" imgW="1981200" imgH="571500" progId="">
              <p:embed/>
            </p:oleObj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419600" y="3200400"/>
          <a:ext cx="3581400" cy="838200"/>
        </p:xfrm>
        <a:graphic>
          <a:graphicData uri="http://schemas.openxmlformats.org/presentationml/2006/ole">
            <p:oleObj spid="_x0000_s11275" name="Equation" r:id="rId5" imgW="2235200" imgH="520700" progId="">
              <p:embed/>
            </p:oleObj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2815652" y="4724400"/>
          <a:ext cx="3280348" cy="990600"/>
        </p:xfrm>
        <a:graphic>
          <a:graphicData uri="http://schemas.openxmlformats.org/presentationml/2006/ole">
            <p:oleObj spid="_x0000_s11277" name="Equation" r:id="rId6" imgW="1916868" imgH="583947" progId="">
              <p:embed/>
            </p:oleObj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" y="257175"/>
            <a:ext cx="871537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252412"/>
            <a:ext cx="8724900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91_dat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715"/>
            <a:ext cx="9144000" cy="57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5_rdf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5_r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5_rdf_maxwell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Brief Overview of Auroral Hiss</a:t>
            </a:r>
          </a:p>
          <a:p>
            <a:pPr lvl="1"/>
            <a:r>
              <a:rPr lang="en-US" dirty="0" smtClean="0"/>
              <a:t>Characteristic Properties</a:t>
            </a:r>
          </a:p>
          <a:p>
            <a:pPr lvl="1"/>
            <a:r>
              <a:rPr lang="en-US" dirty="0" smtClean="0"/>
              <a:t>Generation &amp; Propagation</a:t>
            </a:r>
          </a:p>
          <a:p>
            <a:r>
              <a:rPr lang="en-US" dirty="0" smtClean="0"/>
              <a:t>Methods of Growth Rate Analysis</a:t>
            </a:r>
          </a:p>
          <a:p>
            <a:pPr lvl="1"/>
            <a:r>
              <a:rPr lang="en-US" dirty="0" smtClean="0"/>
              <a:t>Numerical (WHAMP)</a:t>
            </a:r>
          </a:p>
          <a:p>
            <a:pPr lvl="1"/>
            <a:r>
              <a:rPr lang="en-US" dirty="0" smtClean="0"/>
              <a:t>Analytical Methods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Day 291 – 8:35 Beam</a:t>
            </a:r>
          </a:p>
          <a:p>
            <a:pPr lvl="1"/>
            <a:r>
              <a:rPr lang="en-US" dirty="0" smtClean="0"/>
              <a:t>Other Day 291 Events</a:t>
            </a:r>
          </a:p>
          <a:p>
            <a:r>
              <a:rPr lang="en-US" dirty="0" smtClean="0"/>
              <a:t>Is It Auroral Hiss?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5_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5_wh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91_dat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715"/>
            <a:ext cx="9144000" cy="57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_data_kn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715"/>
            <a:ext cx="9144000" cy="57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5_rdf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5_rdf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5_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ms_0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9246"/>
            <a:ext cx="9144000" cy="587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ms_07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701"/>
            <a:ext cx="9144000" cy="589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_data_kn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715"/>
            <a:ext cx="9144000" cy="57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nel0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4967"/>
            <a:ext cx="9144000" cy="548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_data_the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715"/>
            <a:ext cx="9144000" cy="57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D09-11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44" y="115824"/>
            <a:ext cx="8516112" cy="662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1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56" y="64008"/>
            <a:ext cx="8705088" cy="672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19-3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56" y="64008"/>
            <a:ext cx="8705088" cy="672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Electrostatic Solitary Waves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3738_wfr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4889060" cy="3733800"/>
          </a:xfrm>
          <a:prstGeom prst="rect">
            <a:avLst/>
          </a:prstGeom>
        </p:spPr>
      </p:pic>
      <p:pic>
        <p:nvPicPr>
          <p:cNvPr id="4" name="Picture 3" descr="083810_wfr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340" y="3124200"/>
            <a:ext cx="4889060" cy="3733800"/>
          </a:xfrm>
          <a:prstGeom prst="rect">
            <a:avLst/>
          </a:prstGeom>
        </p:spPr>
      </p:pic>
      <p:pic>
        <p:nvPicPr>
          <p:cNvPr id="2" name="Picture 1" descr="solit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116" y="990600"/>
            <a:ext cx="916011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324" y="0"/>
            <a:ext cx="76793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Multiple day 291 beam events are significant enough to produce the auroral hiss emission.</a:t>
            </a:r>
          </a:p>
          <a:p>
            <a:r>
              <a:rPr lang="en-US" dirty="0" smtClean="0"/>
              <a:t>Although analytical and numerical models produce different results for 8:35, both indicate very high growth rates.</a:t>
            </a:r>
          </a:p>
          <a:p>
            <a:r>
              <a:rPr lang="en-US" dirty="0" smtClean="0"/>
              <a:t>Overly large growth rates in analytical results likely indicate breakdown in </a:t>
            </a:r>
            <a:r>
              <a:rPr lang="el-GR" dirty="0" smtClean="0">
                <a:latin typeface="Calibri"/>
              </a:rPr>
              <a:t>γ</a:t>
            </a:r>
            <a:r>
              <a:rPr lang="en-US" dirty="0" smtClean="0">
                <a:latin typeface="Calibri"/>
              </a:rPr>
              <a:t>&lt;&lt;</a:t>
            </a:r>
            <a:r>
              <a:rPr lang="el-GR" dirty="0" smtClean="0">
                <a:latin typeface="Calibri"/>
              </a:rPr>
              <a:t>ω</a:t>
            </a:r>
            <a:r>
              <a:rPr lang="en-US" dirty="0" smtClean="0">
                <a:latin typeface="Calibri"/>
              </a:rPr>
              <a:t> assumption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Beams from other orbits are required to confirm and expand on these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D09-12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528" y="85344"/>
            <a:ext cx="6028944" cy="668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Auroral Hiss</a:t>
            </a:r>
            <a:endParaRPr lang="en-US" dirty="0"/>
          </a:p>
        </p:txBody>
      </p:sp>
      <p:pic>
        <p:nvPicPr>
          <p:cNvPr id="4" name="Content Placeholder 3" descr="gene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783" y="1645966"/>
            <a:ext cx="8088863" cy="4526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Beam-Driven Instability</a:t>
            </a:r>
            <a:endParaRPr lang="en-US" dirty="0"/>
          </a:p>
        </p:txBody>
      </p:sp>
      <p:pic>
        <p:nvPicPr>
          <p:cNvPr id="4" name="Content Placeholder 3" descr="Bump_on_tail_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079" y="1524000"/>
            <a:ext cx="785292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 Spectrogram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pectro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9697"/>
            <a:ext cx="9144000" cy="487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44" y="64008"/>
            <a:ext cx="8516112" cy="672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Numerical Calculation</a:t>
            </a:r>
          </a:p>
          <a:p>
            <a:pPr lvl="1"/>
            <a:r>
              <a:rPr lang="en-US" dirty="0" smtClean="0"/>
              <a:t>WHAMP</a:t>
            </a:r>
          </a:p>
          <a:p>
            <a:pPr lvl="2"/>
            <a:r>
              <a:rPr lang="en-US" dirty="0" smtClean="0"/>
              <a:t>Requires approximation of the data</a:t>
            </a:r>
          </a:p>
          <a:p>
            <a:r>
              <a:rPr lang="en-US" dirty="0" smtClean="0"/>
              <a:t>Analytical Calculation</a:t>
            </a:r>
          </a:p>
          <a:p>
            <a:pPr lvl="1"/>
            <a:r>
              <a:rPr lang="en-US" dirty="0" smtClean="0"/>
              <a:t>Maxwellian Approximation</a:t>
            </a:r>
          </a:p>
          <a:p>
            <a:pPr lvl="1"/>
            <a:r>
              <a:rPr lang="en-US" dirty="0" smtClean="0"/>
              <a:t>Data Interpolation and Integration</a:t>
            </a:r>
          </a:p>
          <a:p>
            <a:pPr lvl="2"/>
            <a:r>
              <a:rPr lang="en-US" dirty="0" smtClean="0"/>
              <a:t>Requires obtaining a reduced distribution function to calculate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Numerical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Waves in Homogeneous Anisotropic Multicomponent Plasmas (WHAMP)</a:t>
            </a:r>
          </a:p>
          <a:p>
            <a:r>
              <a:rPr lang="en-US" dirty="0" smtClean="0"/>
              <a:t>Solves dispersion relation of waves in magnetized plasmas with Maxwellian velocity distributions</a:t>
            </a:r>
          </a:p>
          <a:p>
            <a:r>
              <a:rPr lang="en-US" dirty="0" smtClean="0"/>
              <a:t>Each component specified by density, temperature, particle mass, anisotropy, and drift velocity</a:t>
            </a:r>
          </a:p>
          <a:p>
            <a:r>
              <a:rPr lang="en-US" dirty="0" smtClean="0"/>
              <a:t>For given values of k, will yield real and imaginary (growth) parts of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765</TotalTime>
  <Words>344</Words>
  <Application>Microsoft Office PowerPoint</Application>
  <PresentationFormat>On-screen Show (4:3)</PresentationFormat>
  <Paragraphs>61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Technic</vt:lpstr>
      <vt:lpstr>Equation</vt:lpstr>
      <vt:lpstr>The SOURCE OF AURORAL HISS?  WHISTLER-MODE GROWTH rates DAY 291, 2008</vt:lpstr>
      <vt:lpstr>Outline</vt:lpstr>
      <vt:lpstr>Slide 3</vt:lpstr>
      <vt:lpstr>Theory of Auroral Hiss</vt:lpstr>
      <vt:lpstr>A Beam-Driven Instability</vt:lpstr>
      <vt:lpstr>ELS Spectrogram</vt:lpstr>
      <vt:lpstr>Slide 7</vt:lpstr>
      <vt:lpstr>Methods of Calculation</vt:lpstr>
      <vt:lpstr>The Numerical Approach</vt:lpstr>
      <vt:lpstr>The Analytical Approach</vt:lpstr>
      <vt:lpstr>The Analytical Approach</vt:lpstr>
      <vt:lpstr>Maxwellian Approximation</vt:lpstr>
      <vt:lpstr>Data Interpolation &amp; Integration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Electrostatic Solitary Waves</vt:lpstr>
      <vt:lpstr>Slide 35</vt:lpstr>
      <vt:lpstr>Conclusions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SOURCE OF AURORAL HISS?  WHISTLER-MODE GROWTH RATES FOR THE DAY 291 ELECTRON BEAM</dc:title>
  <dc:creator>Andrew J. Kopf</dc:creator>
  <cp:lastModifiedBy>Andrew J. Kopf</cp:lastModifiedBy>
  <cp:revision>77</cp:revision>
  <dcterms:created xsi:type="dcterms:W3CDTF">2009-10-15T16:06:08Z</dcterms:created>
  <dcterms:modified xsi:type="dcterms:W3CDTF">2009-11-19T22:06:47Z</dcterms:modified>
</cp:coreProperties>
</file>