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9" r:id="rId5"/>
    <p:sldId id="264" r:id="rId6"/>
    <p:sldId id="271" r:id="rId7"/>
    <p:sldId id="272" r:id="rId8"/>
    <p:sldId id="273" r:id="rId9"/>
    <p:sldId id="261" r:id="rId10"/>
    <p:sldId id="262" r:id="rId11"/>
    <p:sldId id="274" r:id="rId12"/>
    <p:sldId id="260" r:id="rId13"/>
    <p:sldId id="265" r:id="rId14"/>
    <p:sldId id="270" r:id="rId15"/>
    <p:sldId id="266" r:id="rId16"/>
    <p:sldId id="267" r:id="rId17"/>
    <p:sldId id="268" r:id="rId18"/>
    <p:sldId id="269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0796-255C-486B-A31B-521C07C81122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59DF-FC7C-4137-BC5C-8DB638FFF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0796-255C-486B-A31B-521C07C81122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59DF-FC7C-4137-BC5C-8DB638FFF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0796-255C-486B-A31B-521C07C81122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59DF-FC7C-4137-BC5C-8DB638FFF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0796-255C-486B-A31B-521C07C81122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59DF-FC7C-4137-BC5C-8DB638FFF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0796-255C-486B-A31B-521C07C81122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59DF-FC7C-4137-BC5C-8DB638FFF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0796-255C-486B-A31B-521C07C81122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59DF-FC7C-4137-BC5C-8DB638FFF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0796-255C-486B-A31B-521C07C81122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59DF-FC7C-4137-BC5C-8DB638FFF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0796-255C-486B-A31B-521C07C81122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1659DF-FC7C-4137-BC5C-8DB638FFF5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0796-255C-486B-A31B-521C07C81122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59DF-FC7C-4137-BC5C-8DB638FFF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0796-255C-486B-A31B-521C07C81122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F1659DF-FC7C-4137-BC5C-8DB638FFF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4780796-255C-486B-A31B-521C07C81122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59DF-FC7C-4137-BC5C-8DB638FFF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4780796-255C-486B-A31B-521C07C81122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F1659DF-FC7C-4137-BC5C-8DB638FFF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7267136" cy="230124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AURORAL HISS AT SATURN – A MULTI-INSTRUMENT CASSINI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6480048" cy="1752600"/>
          </a:xfrm>
        </p:spPr>
        <p:txBody>
          <a:bodyPr>
            <a:normAutofit/>
          </a:bodyPr>
          <a:lstStyle/>
          <a:p>
            <a:pPr algn="ctr"/>
            <a:r>
              <a:rPr lang="en-US" sz="2800" i="1" dirty="0" smtClean="0"/>
              <a:t>Andrew J. Kopf</a:t>
            </a:r>
          </a:p>
          <a:p>
            <a:pPr algn="ctr"/>
            <a:r>
              <a:rPr lang="en-US" sz="2800" i="1" dirty="0" smtClean="0"/>
              <a:t>Comprehensive Exam</a:t>
            </a:r>
          </a:p>
          <a:p>
            <a:pPr algn="ctr"/>
            <a:r>
              <a:rPr lang="en-US" sz="2800" i="1" dirty="0" smtClean="0"/>
              <a:t>July 1, 2009</a:t>
            </a:r>
            <a:endParaRPr lang="en-US" sz="28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Generation - Exciting an Instability</a:t>
            </a:r>
            <a:endParaRPr lang="en-US" dirty="0"/>
          </a:p>
        </p:txBody>
      </p:sp>
      <p:pic>
        <p:nvPicPr>
          <p:cNvPr id="4" name="Content Placeholder 3" descr="Bump_on_tail_di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4395" y="1752600"/>
            <a:ext cx="8030005" cy="459717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Rate &amp;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 Rate</a:t>
            </a:r>
          </a:p>
          <a:p>
            <a:pPr lvl="1"/>
            <a:r>
              <a:rPr lang="en-US" dirty="0" smtClean="0"/>
              <a:t>Complicated analytical calculation, solvable only in special, non-physical situations</a:t>
            </a:r>
          </a:p>
          <a:p>
            <a:pPr lvl="1"/>
            <a:r>
              <a:rPr lang="en-US" dirty="0" smtClean="0"/>
              <a:t>Numerical simulation (WHAMP)</a:t>
            </a:r>
          </a:p>
          <a:p>
            <a:r>
              <a:rPr lang="en-US" dirty="0" smtClean="0"/>
              <a:t>Ray Tracing</a:t>
            </a:r>
          </a:p>
          <a:p>
            <a:pPr lvl="1"/>
            <a:r>
              <a:rPr lang="en-US" dirty="0" smtClean="0"/>
              <a:t>Haselgrove’s Equations</a:t>
            </a:r>
          </a:p>
          <a:p>
            <a:pPr lvl="1"/>
            <a:r>
              <a:rPr lang="en-US" dirty="0" smtClean="0"/>
              <a:t>Provides location of source region</a:t>
            </a:r>
          </a:p>
          <a:p>
            <a:pPr lvl="1"/>
            <a:r>
              <a:rPr lang="en-US" dirty="0" smtClean="0"/>
              <a:t>Requires magnetic field knowledge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Cassini Spacecraft</a:t>
            </a:r>
            <a:endParaRPr lang="en-US" dirty="0"/>
          </a:p>
        </p:txBody>
      </p:sp>
      <p:pic>
        <p:nvPicPr>
          <p:cNvPr id="7" name="Content Placeholder 6" descr="cassini_confi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1968"/>
            <a:ext cx="5029200" cy="386242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86400" y="1905000"/>
            <a:ext cx="3048000" cy="4221163"/>
          </a:xfrm>
        </p:spPr>
        <p:txBody>
          <a:bodyPr/>
          <a:lstStyle/>
          <a:p>
            <a:r>
              <a:rPr lang="en-US" dirty="0" smtClean="0"/>
              <a:t>At Saturn since July 1, 2004</a:t>
            </a:r>
          </a:p>
          <a:p>
            <a:r>
              <a:rPr lang="en-US" dirty="0" smtClean="0"/>
              <a:t>Key Instruments</a:t>
            </a:r>
          </a:p>
          <a:p>
            <a:pPr lvl="1"/>
            <a:r>
              <a:rPr lang="en-US" dirty="0" smtClean="0"/>
              <a:t>RPWS</a:t>
            </a:r>
          </a:p>
          <a:p>
            <a:pPr lvl="1"/>
            <a:r>
              <a:rPr lang="en-US" dirty="0" smtClean="0"/>
              <a:t>MAG</a:t>
            </a:r>
          </a:p>
          <a:p>
            <a:pPr lvl="1"/>
            <a:r>
              <a:rPr lang="en-US" dirty="0" smtClean="0"/>
              <a:t>MIMI</a:t>
            </a:r>
          </a:p>
          <a:p>
            <a:pPr lvl="1"/>
            <a:r>
              <a:rPr lang="en-US" dirty="0" smtClean="0"/>
              <a:t>CAPS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Auroral Hiss At Saturn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comprehensive study of auroral hiss requires </a:t>
            </a:r>
            <a:r>
              <a:rPr lang="en-US" dirty="0" smtClean="0"/>
              <a:t>knowledge of the following:</a:t>
            </a:r>
          </a:p>
          <a:p>
            <a:pPr lvl="1"/>
            <a:r>
              <a:rPr lang="en-US" dirty="0" smtClean="0"/>
              <a:t>Location</a:t>
            </a:r>
          </a:p>
          <a:p>
            <a:pPr lvl="1"/>
            <a:r>
              <a:rPr lang="en-US" dirty="0" smtClean="0"/>
              <a:t>Periodicity</a:t>
            </a:r>
          </a:p>
          <a:p>
            <a:pPr lvl="1"/>
            <a:r>
              <a:rPr lang="en-US" dirty="0" smtClean="0"/>
              <a:t>Field-Aligned Currents</a:t>
            </a:r>
          </a:p>
          <a:p>
            <a:pPr lvl="1"/>
            <a:r>
              <a:rPr lang="en-US" dirty="0" smtClean="0"/>
              <a:t>Particle Beams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Cassini RPWS Spectrogram</a:t>
            </a:r>
            <a:endParaRPr lang="en-US" dirty="0"/>
          </a:p>
        </p:txBody>
      </p:sp>
      <p:pic>
        <p:nvPicPr>
          <p:cNvPr id="4" name="Content Placeholder 3" descr="funnel03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2220"/>
            <a:ext cx="7924800" cy="475632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8" name="Content Placeholder 7" descr="lat-lt-comb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1578862"/>
            <a:ext cx="8295853" cy="44409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Periodicity</a:t>
            </a:r>
            <a:endParaRPr lang="en-US" dirty="0"/>
          </a:p>
        </p:txBody>
      </p:sp>
      <p:pic>
        <p:nvPicPr>
          <p:cNvPr id="6" name="Content Placeholder 5" descr="periodicit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808018"/>
            <a:ext cx="3429000" cy="4364182"/>
          </a:xfrm>
        </p:spPr>
      </p:pic>
      <p:pic>
        <p:nvPicPr>
          <p:cNvPr id="9" name="Content Placeholder 8" descr="sevenday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62400" y="1827199"/>
            <a:ext cx="4953000" cy="434500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Field-Aligned Currents</a:t>
            </a:r>
            <a:endParaRPr lang="en-US" dirty="0"/>
          </a:p>
        </p:txBody>
      </p:sp>
      <p:pic>
        <p:nvPicPr>
          <p:cNvPr id="6" name="Content Placeholder 5" descr="mag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3657600" cy="4495800"/>
          </a:xfrm>
        </p:spPr>
      </p:pic>
      <p:pic>
        <p:nvPicPr>
          <p:cNvPr id="9" name="Content Placeholder 8" descr="A-D08-1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676401"/>
            <a:ext cx="4581516" cy="4495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Beams</a:t>
            </a:r>
            <a:endParaRPr lang="en-US" dirty="0"/>
          </a:p>
        </p:txBody>
      </p:sp>
      <p:pic>
        <p:nvPicPr>
          <p:cNvPr id="4" name="Content Placeholder 3" descr="beam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0504" y="1371600"/>
            <a:ext cx="6297096" cy="519442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this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Expand periodicity analysis to recent data</a:t>
            </a:r>
          </a:p>
          <a:p>
            <a:pPr lvl="1"/>
            <a:r>
              <a:rPr lang="en-US" dirty="0" smtClean="0"/>
              <a:t>Is it constant or variable like SKR?</a:t>
            </a:r>
          </a:p>
          <a:p>
            <a:r>
              <a:rPr lang="en-US" dirty="0" smtClean="0"/>
              <a:t>Continue correlating field-aligned currents</a:t>
            </a:r>
          </a:p>
          <a:p>
            <a:r>
              <a:rPr lang="en-US" dirty="0" smtClean="0"/>
              <a:t>Locate more examples of electron beams</a:t>
            </a:r>
          </a:p>
          <a:p>
            <a:r>
              <a:rPr lang="en-US" dirty="0" smtClean="0"/>
              <a:t>Analytical &amp; numerical growth rate analysis</a:t>
            </a:r>
          </a:p>
          <a:p>
            <a:r>
              <a:rPr lang="en-US" dirty="0" smtClean="0"/>
              <a:t>Locate source region with ray tracing</a:t>
            </a:r>
          </a:p>
          <a:p>
            <a:pPr lvl="1"/>
            <a:r>
              <a:rPr lang="en-US" dirty="0" smtClean="0"/>
              <a:t>Incorporate MAG models if successful</a:t>
            </a:r>
          </a:p>
          <a:p>
            <a:r>
              <a:rPr lang="en-US" dirty="0" smtClean="0"/>
              <a:t>Compare all aspects with Earth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Previous Work</a:t>
            </a:r>
          </a:p>
          <a:p>
            <a:r>
              <a:rPr lang="en-US" dirty="0" smtClean="0"/>
              <a:t>Theory of Auroral Hiss</a:t>
            </a:r>
          </a:p>
          <a:p>
            <a:r>
              <a:rPr lang="en-US" dirty="0" smtClean="0"/>
              <a:t>The Cassini Spacecraft</a:t>
            </a:r>
          </a:p>
          <a:p>
            <a:r>
              <a:rPr lang="en-US" dirty="0" smtClean="0"/>
              <a:t>Auroral Hiss at Saturn</a:t>
            </a:r>
          </a:p>
          <a:p>
            <a:r>
              <a:rPr lang="en-US" dirty="0" smtClean="0"/>
              <a:t>Goals of this Research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Auroral Hiss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Whistler-mode plasma wave emission in high-latitude regions of magnetosphere</a:t>
            </a:r>
          </a:p>
          <a:p>
            <a:r>
              <a:rPr lang="en-US" dirty="0" smtClean="0"/>
              <a:t>Discovered by ground-based instruments</a:t>
            </a:r>
          </a:p>
          <a:p>
            <a:r>
              <a:rPr lang="en-US" dirty="0" smtClean="0"/>
              <a:t>First satellite observations in 1960s.  Has since been detected on other planets.</a:t>
            </a:r>
          </a:p>
          <a:p>
            <a:r>
              <a:rPr lang="en-US" dirty="0" smtClean="0"/>
              <a:t>Generated by beam of electrons</a:t>
            </a:r>
          </a:p>
          <a:p>
            <a:r>
              <a:rPr lang="en-US" dirty="0" smtClean="0"/>
              <a:t>Saturn detections due to upward-propagating electrons along magnetic field lines</a:t>
            </a:r>
          </a:p>
          <a:p>
            <a:r>
              <a:rPr lang="en-US" dirty="0" smtClean="0"/>
              <a:t>Believed to propagate near resonance cone around field-aligned currents</a:t>
            </a:r>
          </a:p>
          <a:p>
            <a:r>
              <a:rPr lang="en-US" dirty="0" smtClean="0"/>
              <a:t>Characteristic funnel shape on spectrogram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Resonance Cone Propagation</a:t>
            </a:r>
            <a:endParaRPr lang="en-US" dirty="0"/>
          </a:p>
        </p:txBody>
      </p:sp>
      <p:pic>
        <p:nvPicPr>
          <p:cNvPr id="6" name="Content Placeholder 5" descr="A-D82-068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18718"/>
            <a:ext cx="7391399" cy="51667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Injun 3 &amp; Injun 5</a:t>
            </a:r>
            <a:endParaRPr lang="en-US" dirty="0"/>
          </a:p>
        </p:txBody>
      </p:sp>
      <p:pic>
        <p:nvPicPr>
          <p:cNvPr id="7" name="Content Placeholder 6" descr="A-D06-039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6122"/>
            <a:ext cx="3581400" cy="4802278"/>
          </a:xfrm>
        </p:spPr>
      </p:pic>
      <p:pic>
        <p:nvPicPr>
          <p:cNvPr id="8" name="Content Placeholder 7" descr="A-D06-046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38134" y="2438400"/>
            <a:ext cx="4950479" cy="2438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 Explorer</a:t>
            </a:r>
            <a:endParaRPr lang="en-US" dirty="0"/>
          </a:p>
        </p:txBody>
      </p:sp>
      <p:pic>
        <p:nvPicPr>
          <p:cNvPr id="7" name="Content Placeholder 6" descr="A-D08-149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8775" y="1371600"/>
            <a:ext cx="6863625" cy="521027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06562"/>
          </a:xfrm>
        </p:spPr>
        <p:txBody>
          <a:bodyPr>
            <a:normAutofit/>
          </a:bodyPr>
          <a:lstStyle/>
          <a:p>
            <a:r>
              <a:rPr lang="en-US" i="1" dirty="0" smtClean="0"/>
              <a:t>Challenger</a:t>
            </a:r>
            <a:br>
              <a:rPr lang="en-US" i="1" dirty="0" smtClean="0"/>
            </a:br>
            <a:r>
              <a:rPr lang="en-US" dirty="0" smtClean="0"/>
              <a:t>PDP</a:t>
            </a:r>
            <a:endParaRPr lang="en-US" dirty="0"/>
          </a:p>
        </p:txBody>
      </p:sp>
      <p:pic>
        <p:nvPicPr>
          <p:cNvPr id="7" name="Content Placeholder 6" descr="A-D06-0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49384" y="228600"/>
            <a:ext cx="5363028" cy="2590800"/>
          </a:xfrm>
        </p:spPr>
      </p:pic>
      <p:pic>
        <p:nvPicPr>
          <p:cNvPr id="8" name="Content Placeholder 7" descr="A-D87-035-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38200" y="2895600"/>
            <a:ext cx="6400800" cy="384532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"/>
            <a:ext cx="6679624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of Auroral Hiss</a:t>
            </a:r>
            <a:endParaRPr lang="en-US" dirty="0"/>
          </a:p>
        </p:txBody>
      </p:sp>
      <p:pic>
        <p:nvPicPr>
          <p:cNvPr id="4" name="Content Placeholder 3" descr="gener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783" y="1645966"/>
            <a:ext cx="8088863" cy="452623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188</TotalTime>
  <Words>252</Words>
  <Application>Microsoft Office PowerPoint</Application>
  <PresentationFormat>On-screen Show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Technic</vt:lpstr>
      <vt:lpstr>AURORAL HISS AT SATURN – A MULTI-INSTRUMENT CASSINI STUDY</vt:lpstr>
      <vt:lpstr>Outline</vt:lpstr>
      <vt:lpstr>Introduction to Auroral Hiss</vt:lpstr>
      <vt:lpstr>Resonance Cone Propagation</vt:lpstr>
      <vt:lpstr>Injun 3 &amp; Injun 5</vt:lpstr>
      <vt:lpstr>Dynamics Explorer</vt:lpstr>
      <vt:lpstr>Challenger PDP</vt:lpstr>
      <vt:lpstr>FAST</vt:lpstr>
      <vt:lpstr>Theory of Auroral Hiss</vt:lpstr>
      <vt:lpstr>Generation - Exciting an Instability</vt:lpstr>
      <vt:lpstr>Growth Rate &amp; Ray Tracing</vt:lpstr>
      <vt:lpstr>The Cassini Spacecraft</vt:lpstr>
      <vt:lpstr>Auroral Hiss At Saturn</vt:lpstr>
      <vt:lpstr>Cassini RPWS Spectrogram</vt:lpstr>
      <vt:lpstr>Location</vt:lpstr>
      <vt:lpstr>Periodicity</vt:lpstr>
      <vt:lpstr>Field-Aligned Currents</vt:lpstr>
      <vt:lpstr>Electron Beams</vt:lpstr>
      <vt:lpstr>Goals of this Research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AURORAL HISS AT SATURN – A MULTI-INSTRUMENT CASSINI STUDY</dc:title>
  <dc:creator>Andrew J. Kopf</dc:creator>
  <cp:lastModifiedBy>Andrew J. Kopf</cp:lastModifiedBy>
  <cp:revision>14</cp:revision>
  <dcterms:created xsi:type="dcterms:W3CDTF">2009-06-28T19:03:40Z</dcterms:created>
  <dcterms:modified xsi:type="dcterms:W3CDTF">2009-06-30T19:17:52Z</dcterms:modified>
</cp:coreProperties>
</file>