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70" r:id="rId5"/>
    <p:sldId id="271" r:id="rId6"/>
    <p:sldId id="261" r:id="rId7"/>
    <p:sldId id="273" r:id="rId8"/>
    <p:sldId id="274" r:id="rId9"/>
    <p:sldId id="277" r:id="rId10"/>
    <p:sldId id="265" r:id="rId11"/>
    <p:sldId id="275" r:id="rId12"/>
    <p:sldId id="276" r:id="rId13"/>
    <p:sldId id="257" r:id="rId14"/>
    <p:sldId id="284" r:id="rId15"/>
    <p:sldId id="285" r:id="rId16"/>
    <p:sldId id="299" r:id="rId17"/>
    <p:sldId id="280" r:id="rId18"/>
    <p:sldId id="279" r:id="rId19"/>
    <p:sldId id="302" r:id="rId20"/>
    <p:sldId id="289" r:id="rId21"/>
    <p:sldId id="262" r:id="rId22"/>
    <p:sldId id="263" r:id="rId23"/>
    <p:sldId id="300" r:id="rId24"/>
    <p:sldId id="259" r:id="rId25"/>
    <p:sldId id="260" r:id="rId26"/>
    <p:sldId id="282" r:id="rId27"/>
    <p:sldId id="283" r:id="rId28"/>
    <p:sldId id="301" r:id="rId29"/>
    <p:sldId id="292" r:id="rId30"/>
    <p:sldId id="295" r:id="rId31"/>
    <p:sldId id="296" r:id="rId32"/>
    <p:sldId id="297" r:id="rId33"/>
    <p:sldId id="298" r:id="rId34"/>
    <p:sldId id="287" r:id="rId35"/>
    <p:sldId id="26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456F3-71AD-44E4-B780-1623C05B34BB}" type="datetimeFigureOut">
              <a:rPr lang="en-US" smtClean="0"/>
              <a:pPr/>
              <a:t>4/5/2009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Andrew\Documents\Research\Seminar\cas_mitchell_compressed.wav" TargetMode="External"/><Relationship Id="rId1" Type="http://schemas.openxmlformats.org/officeDocument/2006/relationships/video" Target="file:///C:\Users\Andrew\Documents\Research\Seminar\H-50-80-mot-129-2008_UVIS-skr-sm-1.avi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Saturnian Auroral Hiss</a:t>
            </a:r>
            <a:br>
              <a:rPr lang="en-US" sz="5400" dirty="0" smtClean="0"/>
            </a:br>
            <a:r>
              <a:rPr lang="en-US" sz="5400" dirty="0" smtClean="0"/>
              <a:t>A Multi-Instrument Study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295400"/>
          </a:xfrm>
        </p:spPr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</a:rPr>
              <a:t>Andrew Kopf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March 24, 2009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5334000"/>
            <a:ext cx="64008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14400" y="5029200"/>
            <a:ext cx="73152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i="1" dirty="0" smtClean="0"/>
              <a:t>Special Thanks to: D. Gurnett, G. </a:t>
            </a:r>
            <a:r>
              <a:rPr lang="en-US" sz="3200" i="1" dirty="0" err="1" smtClean="0"/>
              <a:t>Hospodarsky</a:t>
            </a:r>
            <a:r>
              <a:rPr lang="en-US" sz="3200" i="1" dirty="0" smtClean="0"/>
              <a:t>, W. </a:t>
            </a:r>
            <a:r>
              <a:rPr lang="en-US" sz="3200" i="1" dirty="0" err="1" smtClean="0"/>
              <a:t>Kurth</a:t>
            </a:r>
            <a:r>
              <a:rPr lang="en-US" sz="3200" i="1" dirty="0" smtClean="0"/>
              <a:t>, J. </a:t>
            </a:r>
            <a:r>
              <a:rPr lang="en-US" sz="3200" i="1" dirty="0" err="1" smtClean="0"/>
              <a:t>Leisner</a:t>
            </a:r>
            <a:r>
              <a:rPr lang="en-US" sz="3200" i="1" dirty="0" smtClean="0"/>
              <a:t>, D. Mitchell, &amp; K. </a:t>
            </a:r>
            <a:r>
              <a:rPr lang="en-US" sz="3200" i="1" dirty="0" err="1" smtClean="0"/>
              <a:t>Khurana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08-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" y="192024"/>
            <a:ext cx="8528304" cy="6473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06-0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" y="1252728"/>
            <a:ext cx="9009888" cy="43525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Shuttle Experiment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-D87-035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15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nnel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082"/>
            <a:ext cx="9144000" cy="617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Testing the Theory</a:t>
            </a:r>
            <a:endParaRPr lang="en-US" sz="4000" b="1" dirty="0"/>
          </a:p>
        </p:txBody>
      </p:sp>
      <p:pic>
        <p:nvPicPr>
          <p:cNvPr id="5" name="Content Placeholder 4" descr="A-D07-172-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880" y="1836261"/>
            <a:ext cx="7254240" cy="4053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im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81000"/>
            <a:ext cx="8096250" cy="6477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Testing the Theory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 – Observe emission at</a:t>
            </a:r>
          </a:p>
          <a:p>
            <a:pPr lvl="1"/>
            <a:r>
              <a:rPr lang="en-US" dirty="0" smtClean="0"/>
              <a:t>Any longitude of the planet</a:t>
            </a:r>
          </a:p>
          <a:p>
            <a:pPr lvl="1"/>
            <a:r>
              <a:rPr lang="en-US" dirty="0" smtClean="0"/>
              <a:t>Higher latitudes (unless very far away)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L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228600"/>
            <a:ext cx="831329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LA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-533400"/>
            <a:ext cx="8062245" cy="6870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 – Observe emission at</a:t>
            </a:r>
          </a:p>
          <a:p>
            <a:pPr lvl="1"/>
            <a:r>
              <a:rPr lang="en-US" dirty="0" smtClean="0"/>
              <a:t>Any longitude of the planet</a:t>
            </a:r>
          </a:p>
          <a:p>
            <a:pPr lvl="1"/>
            <a:r>
              <a:rPr lang="en-US" dirty="0" smtClean="0"/>
              <a:t>Higher latitudes (unless very far away)</a:t>
            </a:r>
          </a:p>
          <a:p>
            <a:r>
              <a:rPr lang="en-US" dirty="0" smtClean="0"/>
              <a:t>Periodicity – evidence for rotating beam or clock-like source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auroral hiss?</a:t>
            </a:r>
          </a:p>
          <a:p>
            <a:r>
              <a:rPr lang="en-US" dirty="0" smtClean="0"/>
              <a:t>Auroral hiss at Earth </a:t>
            </a:r>
          </a:p>
          <a:p>
            <a:r>
              <a:rPr lang="en-US" dirty="0" smtClean="0"/>
              <a:t>Auroral hiss at Saturn</a:t>
            </a:r>
          </a:p>
          <a:p>
            <a:r>
              <a:rPr lang="en-US" dirty="0" smtClean="0"/>
              <a:t>Testing the theory – what we’re looking for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7-1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Periodicity</a:t>
            </a:r>
            <a:endParaRPr lang="en-US" b="1" dirty="0"/>
          </a:p>
        </p:txBody>
      </p:sp>
      <p:pic>
        <p:nvPicPr>
          <p:cNvPr id="4" name="Picture 4" descr="A-D07-179-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67"/>
          <a:stretch>
            <a:fillRect/>
          </a:stretch>
        </p:blipFill>
        <p:spPr bwMode="auto">
          <a:xfrm>
            <a:off x="1363744" y="910047"/>
            <a:ext cx="6180056" cy="582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Modulation Spectrum</a:t>
            </a:r>
            <a:endParaRPr lang="en-US" b="1" dirty="0"/>
          </a:p>
        </p:txBody>
      </p:sp>
      <p:pic>
        <p:nvPicPr>
          <p:cNvPr id="4" name="Picture 4" descr="A-D07-18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574" y="990600"/>
            <a:ext cx="8287793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 – Observe emission at</a:t>
            </a:r>
          </a:p>
          <a:p>
            <a:pPr lvl="1"/>
            <a:r>
              <a:rPr lang="en-US" dirty="0" smtClean="0"/>
              <a:t>Any longitude of the planet</a:t>
            </a:r>
          </a:p>
          <a:p>
            <a:pPr lvl="1"/>
            <a:r>
              <a:rPr lang="en-US" dirty="0" smtClean="0"/>
              <a:t>Higher latitudes (unless very far away)</a:t>
            </a:r>
          </a:p>
          <a:p>
            <a:r>
              <a:rPr lang="en-US" dirty="0" smtClean="0"/>
              <a:t>Periodicity – evidence for rotating beam or clock-like source models</a:t>
            </a:r>
          </a:p>
          <a:p>
            <a:r>
              <a:rPr lang="en-US" dirty="0" smtClean="0"/>
              <a:t>Associated field-aligned currents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052508_1600_2000_elec_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352800"/>
            <a:ext cx="7620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"/>
            <a:ext cx="54387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091008_1200_1400_elec_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0600" y="3322638"/>
            <a:ext cx="8153400" cy="353536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5943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rana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" y="556811"/>
            <a:ext cx="8992856" cy="5744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ran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" y="499653"/>
            <a:ext cx="9050014" cy="585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 – Observe emission at</a:t>
            </a:r>
          </a:p>
          <a:p>
            <a:pPr lvl="1"/>
            <a:r>
              <a:rPr lang="en-US" dirty="0" smtClean="0"/>
              <a:t>Any longitude of the planet</a:t>
            </a:r>
          </a:p>
          <a:p>
            <a:pPr lvl="1"/>
            <a:r>
              <a:rPr lang="en-US" dirty="0" smtClean="0"/>
              <a:t>Higher latitudes (unless very far away)</a:t>
            </a:r>
          </a:p>
          <a:p>
            <a:r>
              <a:rPr lang="en-US" dirty="0" smtClean="0"/>
              <a:t>Periodicity – evidence for rotating beam or clock-like source models</a:t>
            </a:r>
          </a:p>
          <a:p>
            <a:r>
              <a:rPr lang="en-US" dirty="0" smtClean="0"/>
              <a:t>Associated field-aligned currents</a:t>
            </a:r>
          </a:p>
          <a:p>
            <a:r>
              <a:rPr lang="en-US" dirty="0" smtClean="0"/>
              <a:t>Associated particle beams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AURORAL HISS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Whistler-mode plasma wave emission in high-latitude regions of magnetosphere</a:t>
            </a:r>
          </a:p>
          <a:p>
            <a:r>
              <a:rPr lang="en-US" dirty="0" smtClean="0"/>
              <a:t>First observed at Earth in 1960s.  Has since been detected on other planets</a:t>
            </a:r>
          </a:p>
          <a:p>
            <a:r>
              <a:rPr lang="en-US" dirty="0" smtClean="0"/>
              <a:t>Believed to propagate near resonance cone around field-aligned currents</a:t>
            </a:r>
          </a:p>
          <a:p>
            <a:r>
              <a:rPr lang="en-US" dirty="0" smtClean="0"/>
              <a:t>Characteristic funnel shape on spectrogram</a:t>
            </a:r>
          </a:p>
          <a:p>
            <a:r>
              <a:rPr lang="en-US" dirty="0" smtClean="0"/>
              <a:t>Saturn detections due to upward-propagating electrons along magnetic field 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ay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H-50-80-mot-129-2008_UVIS-skr-sm-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0600"/>
            <a:ext cx="7543800" cy="5638800"/>
          </a:xfrm>
          <a:prstGeom prst="rect">
            <a:avLst/>
          </a:prstGeom>
          <a:noFill/>
        </p:spPr>
      </p:pic>
      <p:pic>
        <p:nvPicPr>
          <p:cNvPr id="3075" name="cas_mitchell_compressed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448800" y="6324600"/>
            <a:ext cx="304800" cy="304800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343400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 b="1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282700" y="65088"/>
            <a:ext cx="6627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Radio Emission From Saturn’s Aurora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349500" y="544513"/>
            <a:ext cx="4468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(Video courtesy of D. Mitchell, APL)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00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vide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Whistler mode auroral hiss events detected at Saturn, show similar features to those at Earth</a:t>
            </a:r>
          </a:p>
          <a:p>
            <a:r>
              <a:rPr lang="en-US" dirty="0" smtClean="0"/>
              <a:t>Emission displays two periodicities</a:t>
            </a:r>
          </a:p>
          <a:p>
            <a:pPr lvl="1"/>
            <a:r>
              <a:rPr lang="en-US" dirty="0" smtClean="0"/>
              <a:t>1 hour burst periodicity possibly due to ion conics</a:t>
            </a:r>
          </a:p>
          <a:p>
            <a:pPr lvl="1"/>
            <a:r>
              <a:rPr lang="en-US" dirty="0" smtClean="0"/>
              <a:t>10.8 hour periodicity with properties of a rotating beam source</a:t>
            </a:r>
          </a:p>
          <a:p>
            <a:r>
              <a:rPr lang="en-US" dirty="0" smtClean="0"/>
              <a:t>Field-aligned current structures commonly observed, but do not align with center of hiss</a:t>
            </a:r>
          </a:p>
          <a:p>
            <a:r>
              <a:rPr lang="en-US" dirty="0" smtClean="0"/>
              <a:t>Ion Beams detected at same location as current structures, not along center of radio emission</a:t>
            </a:r>
          </a:p>
          <a:p>
            <a:r>
              <a:rPr lang="en-US" dirty="0" smtClean="0"/>
              <a:t>Correlation exists between optical/</a:t>
            </a:r>
            <a:r>
              <a:rPr lang="en-US" dirty="0" err="1" smtClean="0"/>
              <a:t>uv</a:t>
            </a:r>
            <a:r>
              <a:rPr lang="en-US" dirty="0" smtClean="0"/>
              <a:t>, plasma density, and radio emission, suggesting a large and complex system behind this process.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-D82-0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992" y="1136904"/>
            <a:ext cx="6224016" cy="549249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MODES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82-068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11936"/>
            <a:ext cx="6979920" cy="55412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RESONANCE CONE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The Generation &amp; Propagation of Auroral Hiss</a:t>
            </a:r>
            <a:endParaRPr lang="en-US" sz="3200" b="1" dirty="0"/>
          </a:p>
        </p:txBody>
      </p:sp>
      <p:pic>
        <p:nvPicPr>
          <p:cNvPr id="5" name="Content Placeholder 4" descr="A-D07-172-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880" y="1836261"/>
            <a:ext cx="7254240" cy="4053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06-039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56" y="131064"/>
            <a:ext cx="5047488" cy="6595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06-046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2" y="1310640"/>
            <a:ext cx="8601456" cy="423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D71-140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88" y="283464"/>
            <a:ext cx="4992624" cy="62910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372</Words>
  <Application>Microsoft Office PowerPoint</Application>
  <PresentationFormat>On-screen Show (4:3)</PresentationFormat>
  <Paragraphs>55</Paragraphs>
  <Slides>35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The Saturnian Auroral Hiss A Multi-Instrument Study</vt:lpstr>
      <vt:lpstr>OUTLINE</vt:lpstr>
      <vt:lpstr>AURORAL HISS</vt:lpstr>
      <vt:lpstr>Slide 4</vt:lpstr>
      <vt:lpstr>Slide 5</vt:lpstr>
      <vt:lpstr>The Generation &amp; Propagation of Auroral Hiss</vt:lpstr>
      <vt:lpstr>Slide 7</vt:lpstr>
      <vt:lpstr>Slide 8</vt:lpstr>
      <vt:lpstr>Slide 9</vt:lpstr>
      <vt:lpstr>Slide 10</vt:lpstr>
      <vt:lpstr>Shuttle Experiment</vt:lpstr>
      <vt:lpstr>Slide 12</vt:lpstr>
      <vt:lpstr>Slide 13</vt:lpstr>
      <vt:lpstr>Testing the Theory</vt:lpstr>
      <vt:lpstr>Slide 15</vt:lpstr>
      <vt:lpstr>What Are We Looking For?</vt:lpstr>
      <vt:lpstr>Slide 17</vt:lpstr>
      <vt:lpstr>Slide 18</vt:lpstr>
      <vt:lpstr>What Are We Looking For?</vt:lpstr>
      <vt:lpstr>Slide 20</vt:lpstr>
      <vt:lpstr>Periodicity</vt:lpstr>
      <vt:lpstr>Modulation Spectrum</vt:lpstr>
      <vt:lpstr>What Are We Looking For?</vt:lpstr>
      <vt:lpstr>Slide 24</vt:lpstr>
      <vt:lpstr>Slide 25</vt:lpstr>
      <vt:lpstr>Slide 26</vt:lpstr>
      <vt:lpstr>Slide 27</vt:lpstr>
      <vt:lpstr>What Are We Looking For?</vt:lpstr>
      <vt:lpstr>Slide 29</vt:lpstr>
      <vt:lpstr>Slide 30</vt:lpstr>
      <vt:lpstr>Slide 31</vt:lpstr>
      <vt:lpstr>Slide 32</vt:lpstr>
      <vt:lpstr>Slide 33</vt:lpstr>
      <vt:lpstr>Slide 34</vt:lpstr>
      <vt:lpstr>SUMMARY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Saturnian Auroral Hiss</dc:title>
  <dc:creator>Andrew J. Kopf</dc:creator>
  <cp:lastModifiedBy>Andrew J. Kopf</cp:lastModifiedBy>
  <cp:revision>84</cp:revision>
  <dcterms:created xsi:type="dcterms:W3CDTF">2008-12-01T16:43:41Z</dcterms:created>
  <dcterms:modified xsi:type="dcterms:W3CDTF">2009-04-06T02:45:23Z</dcterms:modified>
</cp:coreProperties>
</file>