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61"/>
  </p:notesMasterIdLst>
  <p:sldIdLst>
    <p:sldId id="275" r:id="rId2"/>
    <p:sldId id="257" r:id="rId3"/>
    <p:sldId id="258" r:id="rId4"/>
    <p:sldId id="259" r:id="rId5"/>
    <p:sldId id="261" r:id="rId6"/>
    <p:sldId id="311" r:id="rId7"/>
    <p:sldId id="262" r:id="rId8"/>
    <p:sldId id="328" r:id="rId9"/>
    <p:sldId id="329" r:id="rId10"/>
    <p:sldId id="327" r:id="rId11"/>
    <p:sldId id="260" r:id="rId12"/>
    <p:sldId id="306" r:id="rId13"/>
    <p:sldId id="263" r:id="rId14"/>
    <p:sldId id="264" r:id="rId15"/>
    <p:sldId id="265" r:id="rId16"/>
    <p:sldId id="273" r:id="rId17"/>
    <p:sldId id="303" r:id="rId18"/>
    <p:sldId id="286" r:id="rId19"/>
    <p:sldId id="317" r:id="rId20"/>
    <p:sldId id="274" r:id="rId21"/>
    <p:sldId id="266" r:id="rId22"/>
    <p:sldId id="322" r:id="rId23"/>
    <p:sldId id="302" r:id="rId24"/>
    <p:sldId id="299" r:id="rId25"/>
    <p:sldId id="298" r:id="rId26"/>
    <p:sldId id="295" r:id="rId27"/>
    <p:sldId id="304" r:id="rId28"/>
    <p:sldId id="310" r:id="rId29"/>
    <p:sldId id="289" r:id="rId30"/>
    <p:sldId id="300" r:id="rId31"/>
    <p:sldId id="269" r:id="rId32"/>
    <p:sldId id="312" r:id="rId33"/>
    <p:sldId id="301" r:id="rId34"/>
    <p:sldId id="320" r:id="rId35"/>
    <p:sldId id="321" r:id="rId36"/>
    <p:sldId id="296" r:id="rId37"/>
    <p:sldId id="268" r:id="rId38"/>
    <p:sldId id="271" r:id="rId39"/>
    <p:sldId id="267" r:id="rId40"/>
    <p:sldId id="283" r:id="rId41"/>
    <p:sldId id="282" r:id="rId42"/>
    <p:sldId id="313" r:id="rId43"/>
    <p:sldId id="314" r:id="rId44"/>
    <p:sldId id="270" r:id="rId45"/>
    <p:sldId id="315" r:id="rId46"/>
    <p:sldId id="297" r:id="rId47"/>
    <p:sldId id="330" r:id="rId48"/>
    <p:sldId id="323" r:id="rId49"/>
    <p:sldId id="331" r:id="rId50"/>
    <p:sldId id="316" r:id="rId51"/>
    <p:sldId id="324" r:id="rId52"/>
    <p:sldId id="307" r:id="rId53"/>
    <p:sldId id="308" r:id="rId54"/>
    <p:sldId id="309" r:id="rId55"/>
    <p:sldId id="319" r:id="rId56"/>
    <p:sldId id="318" r:id="rId57"/>
    <p:sldId id="325" r:id="rId58"/>
    <p:sldId id="292" r:id="rId59"/>
    <p:sldId id="305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292929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7" autoAdjust="0"/>
    <p:restoredTop sz="94729" autoAdjust="0"/>
  </p:normalViewPr>
  <p:slideViewPr>
    <p:cSldViewPr>
      <p:cViewPr varScale="1">
        <p:scale>
          <a:sx n="75" d="100"/>
          <a:sy n="75" d="100"/>
        </p:scale>
        <p:origin x="-10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41860465116279078"/>
          <c:y val="1.7211703958691909E-2"/>
        </c:manualLayout>
      </c:layout>
      <c:spPr>
        <a:noFill/>
        <a:ln w="21802">
          <a:noFill/>
        </a:ln>
      </c:spPr>
      <c:txPr>
        <a:bodyPr/>
        <a:lstStyle/>
        <a:p>
          <a:pPr>
            <a:defRPr sz="987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7.7167019027484157E-2"/>
          <c:y val="0.13769363166953527"/>
          <c:w val="0.68921775898520088"/>
          <c:h val="0.72805507745266784"/>
        </c:manualLayout>
      </c:layout>
      <c:barChart>
        <c:barDir val="col"/>
        <c:grouping val="clustered"/>
        <c:ser>
          <c:idx val="0"/>
          <c:order val="0"/>
          <c:tx>
            <c:v>Probability of Detection</c:v>
          </c:tx>
          <c:spPr>
            <a:solidFill>
              <a:srgbClr val="9999FF"/>
            </a:solidFill>
            <a:ln w="10901">
              <a:solidFill>
                <a:srgbClr val="000000"/>
              </a:solidFill>
              <a:prstDash val="solid"/>
            </a:ln>
          </c:spPr>
          <c:cat>
            <c:numRef>
              <c:f>Sheet2!$A$2:$A$24</c:f>
              <c:numCache>
                <c:formatCode>General</c:formatCode>
                <c:ptCount val="23"/>
                <c:pt idx="0">
                  <c:v>43</c:v>
                </c:pt>
                <c:pt idx="1">
                  <c:v>45</c:v>
                </c:pt>
                <c:pt idx="2">
                  <c:v>47</c:v>
                </c:pt>
                <c:pt idx="3">
                  <c:v>49</c:v>
                </c:pt>
                <c:pt idx="4">
                  <c:v>51</c:v>
                </c:pt>
                <c:pt idx="5">
                  <c:v>53</c:v>
                </c:pt>
                <c:pt idx="6">
                  <c:v>55</c:v>
                </c:pt>
                <c:pt idx="7">
                  <c:v>57</c:v>
                </c:pt>
                <c:pt idx="8">
                  <c:v>59</c:v>
                </c:pt>
                <c:pt idx="9">
                  <c:v>61</c:v>
                </c:pt>
                <c:pt idx="10">
                  <c:v>63</c:v>
                </c:pt>
                <c:pt idx="11">
                  <c:v>65</c:v>
                </c:pt>
                <c:pt idx="12">
                  <c:v>67</c:v>
                </c:pt>
                <c:pt idx="13">
                  <c:v>69</c:v>
                </c:pt>
                <c:pt idx="14">
                  <c:v>71</c:v>
                </c:pt>
                <c:pt idx="15">
                  <c:v>73</c:v>
                </c:pt>
                <c:pt idx="16">
                  <c:v>75</c:v>
                </c:pt>
                <c:pt idx="17">
                  <c:v>77</c:v>
                </c:pt>
                <c:pt idx="18">
                  <c:v>79</c:v>
                </c:pt>
                <c:pt idx="19">
                  <c:v>81</c:v>
                </c:pt>
                <c:pt idx="20">
                  <c:v>83</c:v>
                </c:pt>
                <c:pt idx="21">
                  <c:v>85</c:v>
                </c:pt>
                <c:pt idx="22">
                  <c:v>87</c:v>
                </c:pt>
              </c:numCache>
            </c:numRef>
          </c:cat>
          <c:val>
            <c:numRef>
              <c:f>Sheet2!$E$2:$E$24</c:f>
              <c:numCache>
                <c:formatCode>General</c:formatCode>
                <c:ptCount val="23"/>
                <c:pt idx="0">
                  <c:v>53.571428571428555</c:v>
                </c:pt>
                <c:pt idx="1">
                  <c:v>53.293303571428581</c:v>
                </c:pt>
                <c:pt idx="2">
                  <c:v>49.528153153153163</c:v>
                </c:pt>
                <c:pt idx="3">
                  <c:v>45.067932489451479</c:v>
                </c:pt>
                <c:pt idx="4">
                  <c:v>43.331034482758618</c:v>
                </c:pt>
                <c:pt idx="5">
                  <c:v>40.059395973154366</c:v>
                </c:pt>
                <c:pt idx="6">
                  <c:v>39.821830985915497</c:v>
                </c:pt>
                <c:pt idx="7">
                  <c:v>40.7675572519084</c:v>
                </c:pt>
                <c:pt idx="8">
                  <c:v>39.268750000000018</c:v>
                </c:pt>
                <c:pt idx="9">
                  <c:v>41.740209790209789</c:v>
                </c:pt>
                <c:pt idx="10">
                  <c:v>36.48193548387097</c:v>
                </c:pt>
                <c:pt idx="11">
                  <c:v>34.70261627906978</c:v>
                </c:pt>
                <c:pt idx="12">
                  <c:v>34.502023121387275</c:v>
                </c:pt>
                <c:pt idx="13">
                  <c:v>36.24807692307693</c:v>
                </c:pt>
                <c:pt idx="14">
                  <c:v>30.463030303030298</c:v>
                </c:pt>
                <c:pt idx="15">
                  <c:v>31.788988095238096</c:v>
                </c:pt>
                <c:pt idx="16">
                  <c:v>27.317391304347833</c:v>
                </c:pt>
                <c:pt idx="17">
                  <c:v>21.665517241379305</c:v>
                </c:pt>
                <c:pt idx="18">
                  <c:v>19.460619469026547</c:v>
                </c:pt>
                <c:pt idx="19">
                  <c:v>16.534210526315793</c:v>
                </c:pt>
                <c:pt idx="20">
                  <c:v>13.425213675213675</c:v>
                </c:pt>
                <c:pt idx="21">
                  <c:v>8.4147321428571438</c:v>
                </c:pt>
                <c:pt idx="22">
                  <c:v>5.5114035087719309</c:v>
                </c:pt>
              </c:numCache>
            </c:numRef>
          </c:val>
        </c:ser>
        <c:axId val="83234176"/>
        <c:axId val="83293696"/>
      </c:barChart>
      <c:catAx>
        <c:axId val="83234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8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SZA</a:t>
                </a:r>
              </a:p>
            </c:rich>
          </c:tx>
          <c:layout>
            <c:manualLayout>
              <c:xMode val="edge"/>
              <c:yMode val="edge"/>
              <c:x val="0.40591966173361532"/>
              <c:y val="0.9259896729776248"/>
            </c:manualLayout>
          </c:layout>
          <c:spPr>
            <a:noFill/>
            <a:ln w="21802">
              <a:noFill/>
            </a:ln>
          </c:spPr>
        </c:title>
        <c:numFmt formatCode="General" sourceLinked="1"/>
        <c:tickLblPos val="nextTo"/>
        <c:spPr>
          <a:ln w="272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8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293696"/>
        <c:crosses val="autoZero"/>
        <c:auto val="1"/>
        <c:lblAlgn val="ctr"/>
        <c:lblOffset val="100"/>
        <c:tickLblSkip val="1"/>
        <c:tickMarkSkip val="1"/>
      </c:catAx>
      <c:valAx>
        <c:axId val="83293696"/>
        <c:scaling>
          <c:orientation val="minMax"/>
        </c:scaling>
        <c:axPos val="l"/>
        <c:majorGridlines>
          <c:spPr>
            <a:ln w="272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8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Percent Probability</a:t>
                </a:r>
              </a:p>
            </c:rich>
          </c:tx>
          <c:layout>
            <c:manualLayout>
              <c:xMode val="edge"/>
              <c:yMode val="edge"/>
              <c:x val="1.5856236786469344E-2"/>
              <c:y val="0.38209982788296054"/>
            </c:manualLayout>
          </c:layout>
          <c:spPr>
            <a:noFill/>
            <a:ln w="21802">
              <a:noFill/>
            </a:ln>
          </c:spPr>
        </c:title>
        <c:numFmt formatCode="General" sourceLinked="1"/>
        <c:tickLblPos val="nextTo"/>
        <c:spPr>
          <a:ln w="272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8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234176"/>
        <c:crosses val="autoZero"/>
        <c:crossBetween val="between"/>
      </c:valAx>
      <c:spPr>
        <a:solidFill>
          <a:srgbClr val="C0C0C0"/>
        </a:solidFill>
        <a:ln w="10901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752642706131071"/>
          <c:y val="0.4974182444061962"/>
          <c:w val="0.18181818181818188"/>
          <c:h val="4.1308089500860588E-2"/>
        </c:manualLayout>
      </c:layout>
      <c:spPr>
        <a:solidFill>
          <a:srgbClr val="FFFFFF"/>
        </a:solidFill>
        <a:ln w="2725">
          <a:solidFill>
            <a:srgbClr val="000000"/>
          </a:solidFill>
          <a:prstDash val="solid"/>
        </a:ln>
      </c:spPr>
      <c:txPr>
        <a:bodyPr/>
        <a:lstStyle/>
        <a:p>
          <a:pPr>
            <a:defRPr sz="906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2725">
      <a:solidFill>
        <a:srgbClr val="000000"/>
      </a:solidFill>
      <a:prstDash val="solid"/>
    </a:ln>
  </c:spPr>
  <c:txPr>
    <a:bodyPr/>
    <a:lstStyle/>
    <a:p>
      <a:pPr>
        <a:defRPr sz="98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28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28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28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8ED5B1F-16A8-465A-840A-06AC6C66A4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B16E3-A056-4EED-8929-70EE21AB76EC}" type="slidenum">
              <a:rPr lang="en-US"/>
              <a:pPr/>
              <a:t>1</a:t>
            </a:fld>
            <a:endParaRPr lang="en-US"/>
          </a:p>
        </p:txBody>
      </p:sp>
      <p:sp>
        <p:nvSpPr>
          <p:cNvPr id="506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98E4A-3DBB-4CB1-8EA4-3DE26C3CDC08}" type="slidenum">
              <a:rPr lang="en-US"/>
              <a:pPr/>
              <a:t>10</a:t>
            </a:fld>
            <a:endParaRPr lang="en-US"/>
          </a:p>
        </p:txBody>
      </p:sp>
      <p:sp>
        <p:nvSpPr>
          <p:cNvPr id="635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9C14D-5A10-4B0A-8450-6879E54449E3}" type="slidenum">
              <a:rPr lang="en-US"/>
              <a:pPr/>
              <a:t>11</a:t>
            </a:fld>
            <a:endParaRPr lang="en-US"/>
          </a:p>
        </p:txBody>
      </p:sp>
      <p:sp>
        <p:nvSpPr>
          <p:cNvPr id="440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2C47E-1176-4C50-AFE5-5A77E98D8FFE}" type="slidenum">
              <a:rPr lang="en-US"/>
              <a:pPr/>
              <a:t>12</a:t>
            </a:fld>
            <a:endParaRPr lang="en-US"/>
          </a:p>
        </p:txBody>
      </p:sp>
      <p:sp>
        <p:nvSpPr>
          <p:cNvPr id="568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81D46-8EDC-4CBE-AE0D-16557A2D083D}" type="slidenum">
              <a:rPr lang="en-US"/>
              <a:pPr/>
              <a:t>13</a:t>
            </a:fld>
            <a:endParaRPr lang="en-US"/>
          </a:p>
        </p:txBody>
      </p:sp>
      <p:sp>
        <p:nvSpPr>
          <p:cNvPr id="461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36086-F0D6-494A-A91A-F3FF2DC9AF43}" type="slidenum">
              <a:rPr lang="en-US"/>
              <a:pPr/>
              <a:t>14</a:t>
            </a:fld>
            <a:endParaRPr lang="en-US"/>
          </a:p>
        </p:txBody>
      </p:sp>
      <p:sp>
        <p:nvSpPr>
          <p:cNvPr id="462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B3240-82C3-4B03-93B5-2D6224A1BB86}" type="slidenum">
              <a:rPr lang="en-US"/>
              <a:pPr/>
              <a:t>15</a:t>
            </a:fld>
            <a:endParaRPr lang="en-US"/>
          </a:p>
        </p:txBody>
      </p:sp>
      <p:sp>
        <p:nvSpPr>
          <p:cNvPr id="463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EA875-C5C9-4DED-AD6D-9AED7F97083D}" type="slidenum">
              <a:rPr lang="en-US"/>
              <a:pPr/>
              <a:t>16</a:t>
            </a:fld>
            <a:endParaRPr lang="en-US"/>
          </a:p>
        </p:txBody>
      </p:sp>
      <p:sp>
        <p:nvSpPr>
          <p:cNvPr id="487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B33D6-E54E-4DA8-8601-DF408E968635}" type="slidenum">
              <a:rPr lang="en-US"/>
              <a:pPr/>
              <a:t>17</a:t>
            </a:fld>
            <a:endParaRPr lang="en-US"/>
          </a:p>
        </p:txBody>
      </p:sp>
      <p:sp>
        <p:nvSpPr>
          <p:cNvPr id="552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FD31C-3660-4C33-8742-5773F684101D}" type="slidenum">
              <a:rPr lang="en-US"/>
              <a:pPr/>
              <a:t>18</a:t>
            </a:fld>
            <a:endParaRPr lang="en-US"/>
          </a:p>
        </p:txBody>
      </p:sp>
      <p:sp>
        <p:nvSpPr>
          <p:cNvPr id="519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1A4E5-38C9-49E5-A755-B4C0E533A4DF}" type="slidenum">
              <a:rPr lang="en-US"/>
              <a:pPr/>
              <a:t>19</a:t>
            </a:fld>
            <a:endParaRPr lang="en-US"/>
          </a:p>
        </p:txBody>
      </p:sp>
      <p:sp>
        <p:nvSpPr>
          <p:cNvPr id="610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9C92E-7BE5-4D78-AB39-B07F2DB79B1D}" type="slidenum">
              <a:rPr lang="en-US"/>
              <a:pPr/>
              <a:t>2</a:t>
            </a:fld>
            <a:endParaRPr lang="en-US"/>
          </a:p>
        </p:txBody>
      </p:sp>
      <p:sp>
        <p:nvSpPr>
          <p:cNvPr id="430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92EC4-C35F-4E23-8D12-DB270A748062}" type="slidenum">
              <a:rPr lang="en-US"/>
              <a:pPr/>
              <a:t>20</a:t>
            </a:fld>
            <a:endParaRPr lang="en-US"/>
          </a:p>
        </p:txBody>
      </p:sp>
      <p:sp>
        <p:nvSpPr>
          <p:cNvPr id="489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33BBC-ABFC-41FB-AD80-6BC2E44DEBC7}" type="slidenum">
              <a:rPr lang="en-US"/>
              <a:pPr/>
              <a:t>21</a:t>
            </a:fld>
            <a:endParaRPr lang="en-US"/>
          </a:p>
        </p:txBody>
      </p:sp>
      <p:sp>
        <p:nvSpPr>
          <p:cNvPr id="464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D734E-C86B-43D7-83B9-345C50890A3E}" type="slidenum">
              <a:rPr lang="en-US"/>
              <a:pPr/>
              <a:t>22</a:t>
            </a:fld>
            <a:endParaRPr lang="en-US"/>
          </a:p>
        </p:txBody>
      </p:sp>
      <p:sp>
        <p:nvSpPr>
          <p:cNvPr id="628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C9937-BC27-4940-9AE3-4E5B2F0EB765}" type="slidenum">
              <a:rPr lang="en-US"/>
              <a:pPr/>
              <a:t>23</a:t>
            </a:fld>
            <a:endParaRPr lang="en-US"/>
          </a:p>
        </p:txBody>
      </p:sp>
      <p:sp>
        <p:nvSpPr>
          <p:cNvPr id="553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9E312-D0A6-41EB-87B7-9847EA6265C8}" type="slidenum">
              <a:rPr lang="en-US"/>
              <a:pPr/>
              <a:t>24</a:t>
            </a:fld>
            <a:endParaRPr lang="en-US"/>
          </a:p>
        </p:txBody>
      </p:sp>
      <p:sp>
        <p:nvSpPr>
          <p:cNvPr id="556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C55C6-9398-4E7B-A154-432439A80237}" type="slidenum">
              <a:rPr lang="en-US"/>
              <a:pPr/>
              <a:t>25</a:t>
            </a:fld>
            <a:endParaRPr lang="en-US"/>
          </a:p>
        </p:txBody>
      </p:sp>
      <p:sp>
        <p:nvSpPr>
          <p:cNvPr id="557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B75D1-D389-4BEB-ADE3-57EA7AD78E6E}" type="slidenum">
              <a:rPr lang="en-US"/>
              <a:pPr/>
              <a:t>26</a:t>
            </a:fld>
            <a:endParaRPr lang="en-US"/>
          </a:p>
        </p:txBody>
      </p:sp>
      <p:sp>
        <p:nvSpPr>
          <p:cNvPr id="555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A4C28-A0B9-4C7F-91DD-509371D19272}" type="slidenum">
              <a:rPr lang="en-US"/>
              <a:pPr/>
              <a:t>27</a:t>
            </a:fld>
            <a:endParaRPr lang="en-US"/>
          </a:p>
        </p:txBody>
      </p:sp>
      <p:sp>
        <p:nvSpPr>
          <p:cNvPr id="561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A006E-62F6-41C6-ABC9-AE28346FEBFA}" type="slidenum">
              <a:rPr lang="en-US"/>
              <a:pPr/>
              <a:t>28</a:t>
            </a:fld>
            <a:endParaRPr lang="en-US"/>
          </a:p>
        </p:txBody>
      </p:sp>
      <p:sp>
        <p:nvSpPr>
          <p:cNvPr id="585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BC8B3-1D10-48DF-B0D9-EF66571DC676}" type="slidenum">
              <a:rPr lang="en-US"/>
              <a:pPr/>
              <a:t>29</a:t>
            </a:fld>
            <a:endParaRPr lang="en-US"/>
          </a:p>
        </p:txBody>
      </p:sp>
      <p:sp>
        <p:nvSpPr>
          <p:cNvPr id="525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82748-7C09-4A0F-81F5-8C4BE7CD2DAF}" type="slidenum">
              <a:rPr lang="en-US"/>
              <a:pPr/>
              <a:t>3</a:t>
            </a:fld>
            <a:endParaRPr lang="en-US"/>
          </a:p>
        </p:txBody>
      </p:sp>
      <p:sp>
        <p:nvSpPr>
          <p:cNvPr id="438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F2C4C-5446-4E63-A21B-95176824A9EA}" type="slidenum">
              <a:rPr lang="en-US"/>
              <a:pPr/>
              <a:t>30</a:t>
            </a:fld>
            <a:endParaRPr lang="en-US"/>
          </a:p>
        </p:txBody>
      </p:sp>
      <p:sp>
        <p:nvSpPr>
          <p:cNvPr id="547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7C73E9-3B99-4D88-8109-0919A4C473BF}" type="slidenum">
              <a:rPr lang="en-US"/>
              <a:pPr/>
              <a:t>31</a:t>
            </a:fld>
            <a:endParaRPr lang="en-US"/>
          </a:p>
        </p:txBody>
      </p:sp>
      <p:sp>
        <p:nvSpPr>
          <p:cNvPr id="477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D31E1-5232-4C74-9884-5BC8527198E9}" type="slidenum">
              <a:rPr lang="en-US"/>
              <a:pPr/>
              <a:t>32</a:t>
            </a:fld>
            <a:endParaRPr lang="en-US"/>
          </a:p>
        </p:txBody>
      </p:sp>
      <p:sp>
        <p:nvSpPr>
          <p:cNvPr id="601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EC84F-1D3D-4FD3-93EC-1C7977550995}" type="slidenum">
              <a:rPr lang="en-US"/>
              <a:pPr/>
              <a:t>33</a:t>
            </a:fld>
            <a:endParaRPr lang="en-US"/>
          </a:p>
        </p:txBody>
      </p:sp>
      <p:sp>
        <p:nvSpPr>
          <p:cNvPr id="558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A5806-E725-42B1-8AD8-419DEFAEBF2E}" type="slidenum">
              <a:rPr lang="en-US"/>
              <a:pPr/>
              <a:t>34</a:t>
            </a:fld>
            <a:endParaRPr lang="en-US"/>
          </a:p>
        </p:txBody>
      </p:sp>
      <p:sp>
        <p:nvSpPr>
          <p:cNvPr id="629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532EE-7A07-497C-810E-4A1AFDFDF2D4}" type="slidenum">
              <a:rPr lang="en-US"/>
              <a:pPr/>
              <a:t>35</a:t>
            </a:fld>
            <a:endParaRPr lang="en-US"/>
          </a:p>
        </p:txBody>
      </p:sp>
      <p:sp>
        <p:nvSpPr>
          <p:cNvPr id="630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D76DD-A8B3-4B0B-8009-68B7FCF46F9B}" type="slidenum">
              <a:rPr lang="en-US"/>
              <a:pPr/>
              <a:t>36</a:t>
            </a:fld>
            <a:endParaRPr lang="en-US"/>
          </a:p>
        </p:txBody>
      </p:sp>
      <p:sp>
        <p:nvSpPr>
          <p:cNvPr id="559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4FAB6-DF2D-4BFC-968C-73034669858F}" type="slidenum">
              <a:rPr lang="en-US"/>
              <a:pPr/>
              <a:t>37</a:t>
            </a:fld>
            <a:endParaRPr lang="en-US"/>
          </a:p>
        </p:txBody>
      </p:sp>
      <p:sp>
        <p:nvSpPr>
          <p:cNvPr id="466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DAF02-307C-4617-8CD8-B9A061358C7D}" type="slidenum">
              <a:rPr lang="en-US"/>
              <a:pPr/>
              <a:t>38</a:t>
            </a:fld>
            <a:endParaRPr lang="en-US"/>
          </a:p>
        </p:txBody>
      </p:sp>
      <p:sp>
        <p:nvSpPr>
          <p:cNvPr id="483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644AC-B4CE-435B-AEFA-016C070334F1}" type="slidenum">
              <a:rPr lang="en-US"/>
              <a:pPr/>
              <a:t>39</a:t>
            </a:fld>
            <a:endParaRPr lang="en-US"/>
          </a:p>
        </p:txBody>
      </p:sp>
      <p:sp>
        <p:nvSpPr>
          <p:cNvPr id="465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434F6-CC90-40B6-8D3D-0F9A9BDB7A46}" type="slidenum">
              <a:rPr lang="en-US"/>
              <a:pPr/>
              <a:t>4</a:t>
            </a:fld>
            <a:endParaRPr lang="en-US"/>
          </a:p>
        </p:txBody>
      </p:sp>
      <p:sp>
        <p:nvSpPr>
          <p:cNvPr id="439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75F12-E251-4293-B74B-A9118F5E1305}" type="slidenum">
              <a:rPr lang="en-US"/>
              <a:pPr/>
              <a:t>40</a:t>
            </a:fld>
            <a:endParaRPr lang="en-US"/>
          </a:p>
        </p:txBody>
      </p:sp>
      <p:sp>
        <p:nvSpPr>
          <p:cNvPr id="507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B9172-B37C-4A70-BEE2-F46556FF14BD}" type="slidenum">
              <a:rPr lang="en-US"/>
              <a:pPr/>
              <a:t>41</a:t>
            </a:fld>
            <a:endParaRPr lang="en-US"/>
          </a:p>
        </p:txBody>
      </p:sp>
      <p:sp>
        <p:nvSpPr>
          <p:cNvPr id="508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1EFB5-37C7-48AB-9CF1-7BBA7FE58FA6}" type="slidenum">
              <a:rPr lang="en-US"/>
              <a:pPr/>
              <a:t>42</a:t>
            </a:fld>
            <a:endParaRPr lang="en-US"/>
          </a:p>
        </p:txBody>
      </p:sp>
      <p:sp>
        <p:nvSpPr>
          <p:cNvPr id="602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574D6-7D2F-4578-844F-BC687FA87939}" type="slidenum">
              <a:rPr lang="en-US"/>
              <a:pPr/>
              <a:t>43</a:t>
            </a:fld>
            <a:endParaRPr lang="en-US"/>
          </a:p>
        </p:txBody>
      </p:sp>
      <p:sp>
        <p:nvSpPr>
          <p:cNvPr id="603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53607-42C4-4B68-925B-3AC2BF28A91E}" type="slidenum">
              <a:rPr lang="en-US"/>
              <a:pPr/>
              <a:t>44</a:t>
            </a:fld>
            <a:endParaRPr lang="en-US"/>
          </a:p>
        </p:txBody>
      </p:sp>
      <p:sp>
        <p:nvSpPr>
          <p:cNvPr id="485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5BAD78-BD81-4001-AADF-803C7696D1BD}" type="slidenum">
              <a:rPr lang="en-US"/>
              <a:pPr/>
              <a:t>45</a:t>
            </a:fld>
            <a:endParaRPr lang="en-US"/>
          </a:p>
        </p:txBody>
      </p:sp>
      <p:sp>
        <p:nvSpPr>
          <p:cNvPr id="604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0EF1A-F8B6-4EC0-BC93-4B037FE1A9BA}" type="slidenum">
              <a:rPr lang="en-US"/>
              <a:pPr/>
              <a:t>46</a:t>
            </a:fld>
            <a:endParaRPr lang="en-US"/>
          </a:p>
        </p:txBody>
      </p:sp>
      <p:sp>
        <p:nvSpPr>
          <p:cNvPr id="562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01BEB-06AF-44FA-B6D1-EED939EBAE2B}" type="slidenum">
              <a:rPr lang="en-US"/>
              <a:pPr/>
              <a:t>48</a:t>
            </a:fld>
            <a:endParaRPr lang="en-US"/>
          </a:p>
        </p:txBody>
      </p:sp>
      <p:sp>
        <p:nvSpPr>
          <p:cNvPr id="636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404EF-8B94-4708-8FB9-4DBAD27AB803}" type="slidenum">
              <a:rPr lang="en-US"/>
              <a:pPr/>
              <a:t>50</a:t>
            </a:fld>
            <a:endParaRPr lang="en-US"/>
          </a:p>
        </p:txBody>
      </p:sp>
      <p:sp>
        <p:nvSpPr>
          <p:cNvPr id="608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A350B-3E9D-48F4-8B2E-A7B65BB1F243}" type="slidenum">
              <a:rPr lang="en-US"/>
              <a:pPr/>
              <a:t>51</a:t>
            </a:fld>
            <a:endParaRPr lang="en-US"/>
          </a:p>
        </p:txBody>
      </p:sp>
      <p:sp>
        <p:nvSpPr>
          <p:cNvPr id="626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97B5D-64B7-4834-A125-B827575BEBFF}" type="slidenum">
              <a:rPr lang="en-US"/>
              <a:pPr/>
              <a:t>5</a:t>
            </a:fld>
            <a:endParaRPr lang="en-US"/>
          </a:p>
        </p:txBody>
      </p:sp>
      <p:sp>
        <p:nvSpPr>
          <p:cNvPr id="459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E3559-CF12-456E-AE38-232E8774F0FA}" type="slidenum">
              <a:rPr lang="en-US"/>
              <a:pPr/>
              <a:t>52</a:t>
            </a:fld>
            <a:endParaRPr lang="en-US"/>
          </a:p>
        </p:txBody>
      </p:sp>
      <p:sp>
        <p:nvSpPr>
          <p:cNvPr id="577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48315-8624-4C7D-B937-022FA305E0C5}" type="slidenum">
              <a:rPr lang="en-US"/>
              <a:pPr/>
              <a:t>53</a:t>
            </a:fld>
            <a:endParaRPr lang="en-US"/>
          </a:p>
        </p:txBody>
      </p:sp>
      <p:sp>
        <p:nvSpPr>
          <p:cNvPr id="578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88C45-4529-4204-A5CD-394E75BA2395}" type="slidenum">
              <a:rPr lang="en-US"/>
              <a:pPr/>
              <a:t>54</a:t>
            </a:fld>
            <a:endParaRPr lang="en-US"/>
          </a:p>
        </p:txBody>
      </p:sp>
      <p:sp>
        <p:nvSpPr>
          <p:cNvPr id="579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4B4CE-8576-4B68-BCA8-2FF82AAD2B11}" type="slidenum">
              <a:rPr lang="en-US"/>
              <a:pPr/>
              <a:t>55</a:t>
            </a:fld>
            <a:endParaRPr lang="en-US"/>
          </a:p>
        </p:txBody>
      </p:sp>
      <p:sp>
        <p:nvSpPr>
          <p:cNvPr id="637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B1EE8-75ED-469C-9C24-4C7300854C07}" type="slidenum">
              <a:rPr lang="en-US"/>
              <a:pPr/>
              <a:t>56</a:t>
            </a:fld>
            <a:endParaRPr lang="en-US"/>
          </a:p>
        </p:txBody>
      </p:sp>
      <p:sp>
        <p:nvSpPr>
          <p:cNvPr id="638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7CD9D-3E8F-4AEC-AA94-09031B934385}" type="slidenum">
              <a:rPr lang="en-US"/>
              <a:pPr/>
              <a:t>57</a:t>
            </a:fld>
            <a:endParaRPr lang="en-US"/>
          </a:p>
        </p:txBody>
      </p:sp>
      <p:sp>
        <p:nvSpPr>
          <p:cNvPr id="640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F1E68-FA85-4722-9735-249F61419EEF}" type="slidenum">
              <a:rPr lang="en-US"/>
              <a:pPr/>
              <a:t>58</a:t>
            </a:fld>
            <a:endParaRPr lang="en-US"/>
          </a:p>
        </p:txBody>
      </p:sp>
      <p:sp>
        <p:nvSpPr>
          <p:cNvPr id="533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A29A7-5D49-4A0B-B4B2-EBEAEE72AE06}" type="slidenum">
              <a:rPr lang="en-US"/>
              <a:pPr/>
              <a:t>59</a:t>
            </a:fld>
            <a:endParaRPr lang="en-US"/>
          </a:p>
        </p:txBody>
      </p:sp>
      <p:sp>
        <p:nvSpPr>
          <p:cNvPr id="566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57108-2154-48BD-B8F5-61CE94A59BCA}" type="slidenum">
              <a:rPr lang="en-US"/>
              <a:pPr/>
              <a:t>6</a:t>
            </a:fld>
            <a:endParaRPr lang="en-US"/>
          </a:p>
        </p:txBody>
      </p:sp>
      <p:sp>
        <p:nvSpPr>
          <p:cNvPr id="584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353CD-2D3D-44EE-AB7E-AFFE5E840470}" type="slidenum">
              <a:rPr lang="en-US"/>
              <a:pPr/>
              <a:t>7</a:t>
            </a:fld>
            <a:endParaRPr lang="en-US"/>
          </a:p>
        </p:txBody>
      </p:sp>
      <p:sp>
        <p:nvSpPr>
          <p:cNvPr id="460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D38A1-A0E3-4060-A0A1-D3B29DB9B87C}" type="slidenum">
              <a:rPr lang="en-US"/>
              <a:pPr/>
              <a:t>8</a:t>
            </a:fld>
            <a:endParaRPr lang="en-US"/>
          </a:p>
        </p:txBody>
      </p:sp>
      <p:sp>
        <p:nvSpPr>
          <p:cNvPr id="64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49EB8-04B4-47E7-9292-E48FF50EB297}" type="slidenum">
              <a:rPr lang="en-US"/>
              <a:pPr/>
              <a:t>9</a:t>
            </a:fld>
            <a:endParaRPr lang="en-US"/>
          </a:p>
        </p:txBody>
      </p:sp>
      <p:sp>
        <p:nvSpPr>
          <p:cNvPr id="65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6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39936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36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3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36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36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97F293F-8989-4A65-BAE5-38577CEDA7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9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29167-819E-4E7D-BA8F-3546F74AF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E3D76-4E6E-42C9-91B2-BCE042015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928F9C-FC68-43D4-AA60-D6B03BE10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6543219-0FF5-4817-925D-FFA3E2746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FDC5A24-0C90-4250-A3D9-C9E966E63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ED091-D3E0-466C-8F8C-3908BF46A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0C2C8-DCF5-4AD8-804C-9D5305B4B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8B1D1-CAC9-4A02-AC7B-15DD6EA2B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685AA-4AEA-41C9-9CE0-528A85B16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38B2B-8156-40D8-ACA1-05431A5A5E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CC4A5-A33B-4E30-AB46-4ABBB1390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E265D-4A98-4B49-BA25-E1F55AA29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84F67-E99B-4FF5-BCE8-206F2F4C8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3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983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34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8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8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8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98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98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B1082FF-5643-4018-BA74-9C459F60751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5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2346325"/>
          </a:xfrm>
        </p:spPr>
        <p:txBody>
          <a:bodyPr/>
          <a:lstStyle/>
          <a:p>
            <a:r>
              <a:rPr lang="en-US" sz="4800"/>
              <a:t>Radar Sounding Results of the Ionosphere of Mars</a:t>
            </a:r>
            <a:br>
              <a:rPr lang="en-US" sz="48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3600"/>
              <a:t>Detection of An Upper Layer</a:t>
            </a:r>
            <a:endParaRPr lang="en-US" sz="4800"/>
          </a:p>
        </p:txBody>
      </p:sp>
      <p:sp>
        <p:nvSpPr>
          <p:cNvPr id="4905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i="1"/>
              <a:t>Andrew J. Kopf</a:t>
            </a:r>
          </a:p>
          <a:p>
            <a:r>
              <a:rPr lang="en-US" i="1"/>
              <a:t>February 13,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Ionospheric Reflection</a:t>
            </a:r>
          </a:p>
        </p:txBody>
      </p:sp>
      <p:pic>
        <p:nvPicPr>
          <p:cNvPr id="633861" name="Picture 5" descr="715px-Ionosphere-1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1173163"/>
            <a:ext cx="6248400" cy="52435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MARSIS</a:t>
            </a:r>
          </a:p>
        </p:txBody>
      </p:sp>
      <p:sp>
        <p:nvSpPr>
          <p:cNvPr id="4362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Mars Advanced Radar for Subsurface and Ionosphere Sounding</a:t>
            </a:r>
          </a:p>
          <a:p>
            <a:pPr>
              <a:lnSpc>
                <a:spcPct val="80000"/>
              </a:lnSpc>
            </a:pPr>
            <a:r>
              <a:rPr lang="en-US" sz="2000"/>
              <a:t>Two 20-m antennae act as a dipole: transmit radar “chirp” and receive reflected “echo”</a:t>
            </a:r>
          </a:p>
          <a:p>
            <a:pPr>
              <a:lnSpc>
                <a:spcPct val="80000"/>
              </a:lnSpc>
            </a:pPr>
            <a:r>
              <a:rPr lang="en-US" sz="2000"/>
              <a:t>Operates from 0.1 – 5.4 MHz for ionospheric sounding</a:t>
            </a:r>
          </a:p>
          <a:p>
            <a:pPr>
              <a:lnSpc>
                <a:spcPct val="80000"/>
              </a:lnSpc>
            </a:pPr>
            <a:r>
              <a:rPr lang="en-US" sz="2000"/>
              <a:t>Repeats transmit/receive cycle about every 7.543 seconds.</a:t>
            </a:r>
          </a:p>
          <a:p>
            <a:pPr>
              <a:lnSpc>
                <a:spcPct val="80000"/>
              </a:lnSpc>
            </a:pPr>
            <a:r>
              <a:rPr lang="en-US" sz="2000"/>
              <a:t>Each sounding pass lasts roughly 40 minutes</a:t>
            </a:r>
          </a:p>
          <a:p>
            <a:pPr>
              <a:lnSpc>
                <a:spcPct val="80000"/>
              </a:lnSpc>
            </a:pPr>
            <a:r>
              <a:rPr lang="en-US" sz="2000"/>
              <a:t>Complements radio occultation by providing better spatial resolution and full coverage of the planet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pic>
        <p:nvPicPr>
          <p:cNvPr id="436235" name="Picture 11" descr="Mars_Express_20031218120831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00200"/>
            <a:ext cx="4038600" cy="4264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How Sounding Works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Ionospheric sounders transmit a short pulse at a fixed frequency f, and then detect any echoes that are reflected from the ionosphere</a:t>
            </a:r>
          </a:p>
          <a:p>
            <a:pPr>
              <a:lnSpc>
                <a:spcPct val="90000"/>
              </a:lnSpc>
            </a:pPr>
            <a:r>
              <a:rPr lang="en-US" sz="2800"/>
              <a:t>Reflection occurs because free-space EM-radiation can’t propagate at frequencies below the electron plasma frequency f</a:t>
            </a:r>
            <a:r>
              <a:rPr lang="en-US" sz="2800" baseline="-25000"/>
              <a:t>p</a:t>
            </a:r>
            <a:r>
              <a:rPr lang="en-US" sz="2800"/>
              <a:t>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800" i="1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For a horizontal ionosphere, reflection occurs at the point where f = f</a:t>
            </a:r>
            <a:r>
              <a:rPr lang="en-US" sz="2800" baseline="-25000"/>
              <a:t>p</a:t>
            </a:r>
            <a:endParaRPr lang="en-US" sz="2800"/>
          </a:p>
        </p:txBody>
      </p:sp>
      <p:sp>
        <p:nvSpPr>
          <p:cNvPr id="5673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7300" name="Object 4"/>
          <p:cNvGraphicFramePr>
            <a:graphicFrameLocks noChangeAspect="1"/>
          </p:cNvGraphicFramePr>
          <p:nvPr/>
        </p:nvGraphicFramePr>
        <p:xfrm>
          <a:off x="3048000" y="3886200"/>
          <a:ext cx="2438400" cy="719138"/>
        </p:xfrm>
        <a:graphic>
          <a:graphicData uri="http://schemas.openxmlformats.org/presentationml/2006/ole">
            <p:oleObj spid="_x0000_s567300" name="Equation" r:id="rId4" imgW="901309" imgH="266584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Sounding Diagram</a:t>
            </a:r>
          </a:p>
        </p:txBody>
      </p:sp>
      <p:pic>
        <p:nvPicPr>
          <p:cNvPr id="445445" name="Picture 5" descr="theory1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028700"/>
            <a:ext cx="7620000" cy="5283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Idealized “Echo” Response</a:t>
            </a:r>
          </a:p>
        </p:txBody>
      </p:sp>
      <p:pic>
        <p:nvPicPr>
          <p:cNvPr id="447493" name="Picture 5" descr="theory2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249363"/>
            <a:ext cx="8001000" cy="48466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41" name="Picture 5" descr="theory3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74638"/>
            <a:ext cx="8001000" cy="62023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Using Time Delay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sz="2400"/>
              <a:t>We want to form a density profile z(n</a:t>
            </a:r>
            <a:r>
              <a:rPr lang="en-US" sz="2400" baseline="-25000"/>
              <a:t>e</a:t>
            </a:r>
            <a:r>
              <a:rPr lang="en-US" sz="2400"/>
              <a:t>)</a:t>
            </a:r>
          </a:p>
          <a:p>
            <a:r>
              <a:rPr lang="en-US" sz="2400"/>
              <a:t>By measuring the time delay </a:t>
            </a:r>
            <a:r>
              <a:rPr lang="el-GR" sz="2400"/>
              <a:t>Δ</a:t>
            </a:r>
            <a:r>
              <a:rPr lang="en-US" sz="2400"/>
              <a:t>t in receiving the echo, the range can be computed</a:t>
            </a:r>
          </a:p>
          <a:p>
            <a:r>
              <a:rPr lang="en-US" sz="2400"/>
              <a:t>A free-space electromagnetic pulse will propagate through an unmagnetized plasma at the group velocity:</a:t>
            </a:r>
          </a:p>
          <a:p>
            <a:endParaRPr lang="en-US" sz="2400"/>
          </a:p>
          <a:p>
            <a:pPr algn="ctr">
              <a:buFont typeface="Wingdings" pitchFamily="2" charset="2"/>
              <a:buNone/>
            </a:pPr>
            <a:endParaRPr lang="en-US" sz="2400" i="1"/>
          </a:p>
          <a:p>
            <a:r>
              <a:rPr lang="en-US" sz="2400"/>
              <a:t>For vertical incidence on a horizontal ionosphere, the round trip delay time as a function of frequency is:</a:t>
            </a:r>
          </a:p>
        </p:txBody>
      </p:sp>
      <p:sp>
        <p:nvSpPr>
          <p:cNvPr id="4864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64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6406" name="Object 6"/>
          <p:cNvGraphicFramePr>
            <a:graphicFrameLocks noChangeAspect="1"/>
          </p:cNvGraphicFramePr>
          <p:nvPr/>
        </p:nvGraphicFramePr>
        <p:xfrm>
          <a:off x="2895600" y="4929188"/>
          <a:ext cx="3308350" cy="1471612"/>
        </p:xfrm>
        <a:graphic>
          <a:graphicData uri="http://schemas.openxmlformats.org/presentationml/2006/ole">
            <p:oleObj spid="_x0000_s486406" name="Equation" r:id="rId4" imgW="1651000" imgH="736600" progId="Equation.DSMT4">
              <p:embed/>
            </p:oleObj>
          </a:graphicData>
        </a:graphic>
      </p:graphicFrame>
      <p:graphicFrame>
        <p:nvGraphicFramePr>
          <p:cNvPr id="486410" name="Object 10"/>
          <p:cNvGraphicFramePr>
            <a:graphicFrameLocks noChangeAspect="1"/>
          </p:cNvGraphicFramePr>
          <p:nvPr/>
        </p:nvGraphicFramePr>
        <p:xfrm>
          <a:off x="3657600" y="3271838"/>
          <a:ext cx="1676400" cy="919162"/>
        </p:xfrm>
        <a:graphic>
          <a:graphicData uri="http://schemas.openxmlformats.org/presentationml/2006/ole">
            <p:oleObj spid="_x0000_s486410" name="Equation" r:id="rId5" imgW="927000" imgH="507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Inverting the integral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r>
              <a:rPr lang="en-US" sz="2800"/>
              <a:t>Since </a:t>
            </a:r>
            <a:r>
              <a:rPr lang="el-GR" sz="2800"/>
              <a:t>Δ</a:t>
            </a:r>
            <a:r>
              <a:rPr lang="en-US" sz="2800"/>
              <a:t>t(f) is known from the ionogram, we must invert this integral to obtain z(f</a:t>
            </a:r>
            <a:r>
              <a:rPr lang="en-US" sz="2800" baseline="-25000"/>
              <a:t>p</a:t>
            </a:r>
            <a:r>
              <a:rPr lang="en-US" sz="2800"/>
              <a:t>).</a:t>
            </a:r>
          </a:p>
          <a:p>
            <a:r>
              <a:rPr lang="en-US" sz="2800"/>
              <a:t>The integral has the following solution:</a:t>
            </a:r>
          </a:p>
          <a:p>
            <a:endParaRPr lang="en-US" sz="2800"/>
          </a:p>
          <a:p>
            <a:pPr>
              <a:buFont typeface="Wingdings" pitchFamily="2" charset="2"/>
              <a:buNone/>
            </a:pPr>
            <a:r>
              <a:rPr lang="en-US" sz="2800"/>
              <a:t>	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	where sin </a:t>
            </a:r>
            <a:r>
              <a:rPr lang="el-GR" sz="2800"/>
              <a:t>α</a:t>
            </a:r>
            <a:r>
              <a:rPr lang="en-US" sz="2800"/>
              <a:t> = f</a:t>
            </a:r>
            <a:r>
              <a:rPr lang="en-US" sz="2800" baseline="-25000"/>
              <a:t>p</a:t>
            </a:r>
            <a:r>
              <a:rPr lang="en-US" sz="2800"/>
              <a:t>(z)/f ,  sin </a:t>
            </a:r>
            <a:r>
              <a:rPr lang="el-GR" sz="2800"/>
              <a:t>α</a:t>
            </a:r>
            <a:r>
              <a:rPr lang="en-US" sz="2800" baseline="-25000"/>
              <a:t>0 </a:t>
            </a:r>
            <a:r>
              <a:rPr lang="en-US" sz="2800"/>
              <a:t>= f</a:t>
            </a:r>
            <a:r>
              <a:rPr lang="en-US" sz="2800" baseline="-25000"/>
              <a:t>p</a:t>
            </a:r>
            <a:r>
              <a:rPr lang="en-US" sz="2800"/>
              <a:t>(z</a:t>
            </a:r>
            <a:r>
              <a:rPr lang="en-US" sz="2800" baseline="-25000"/>
              <a:t>sc</a:t>
            </a:r>
            <a:r>
              <a:rPr lang="en-US" sz="2800"/>
              <a:t>)/f</a:t>
            </a:r>
            <a:r>
              <a:rPr lang="en-US" sz="2800" baseline="-25000"/>
              <a:t>p</a:t>
            </a:r>
            <a:r>
              <a:rPr lang="en-US" sz="2800"/>
              <a:t>(max)</a:t>
            </a:r>
            <a:endParaRPr lang="el-GR" sz="2800"/>
          </a:p>
          <a:p>
            <a:endParaRPr lang="en-US" sz="2000"/>
          </a:p>
          <a:p>
            <a:r>
              <a:rPr lang="en-US" sz="2800"/>
              <a:t>Once this is known, we can obtain z(n</a:t>
            </a:r>
            <a:r>
              <a:rPr lang="en-US" sz="2800" baseline="-25000">
                <a:effectLst/>
              </a:rPr>
              <a:t>e</a:t>
            </a:r>
            <a:r>
              <a:rPr lang="en-US" sz="2800">
                <a:effectLst/>
              </a:rPr>
              <a:t>)</a:t>
            </a:r>
            <a:endParaRPr lang="en-US" sz="2800"/>
          </a:p>
        </p:txBody>
      </p:sp>
      <p:graphicFrame>
        <p:nvGraphicFramePr>
          <p:cNvPr id="551940" name="Object 4"/>
          <p:cNvGraphicFramePr>
            <a:graphicFrameLocks noChangeAspect="1"/>
          </p:cNvGraphicFramePr>
          <p:nvPr/>
        </p:nvGraphicFramePr>
        <p:xfrm>
          <a:off x="2743200" y="2819400"/>
          <a:ext cx="3505200" cy="923925"/>
        </p:xfrm>
        <a:graphic>
          <a:graphicData uri="http://schemas.openxmlformats.org/presentationml/2006/ole">
            <p:oleObj spid="_x0000_s551940" name="Equation" r:id="rId4" imgW="1828800" imgH="482400" progId="Equation.DSMT4">
              <p:embed/>
            </p:oleObj>
          </a:graphicData>
        </a:graphic>
      </p:graphicFrame>
      <p:graphicFrame>
        <p:nvGraphicFramePr>
          <p:cNvPr id="551941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3276600" y="5181600"/>
          <a:ext cx="2438400" cy="720725"/>
        </p:xfrm>
        <a:graphic>
          <a:graphicData uri="http://schemas.openxmlformats.org/presentationml/2006/ole">
            <p:oleObj spid="_x0000_s551941" name="Equation" r:id="rId5" imgW="901309" imgH="266584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Presentation Outline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4D4D4D"/>
                </a:solidFill>
              </a:rPr>
              <a:t>Introduction &amp; Background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4D4D4D"/>
                </a:solidFill>
              </a:rPr>
              <a:t>Mars Express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4D4D4D"/>
                </a:solidFill>
              </a:rPr>
              <a:t>Ionospheric Sounding and MARSIS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4D4D4D"/>
                </a:solidFill>
              </a:rPr>
              <a:t>The Ionogram and Analysis</a:t>
            </a:r>
          </a:p>
          <a:p>
            <a:pPr>
              <a:lnSpc>
                <a:spcPct val="80000"/>
              </a:lnSpc>
            </a:pPr>
            <a:r>
              <a:rPr lang="en-US" sz="2800"/>
              <a:t>Results from the main ionospheric layer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Electron Density Profiles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Oblique Ionospheric Echoes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Solar Zenith Angle Dependence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4D4D4D"/>
                </a:solidFill>
              </a:rPr>
              <a:t>My current focus: An upper layer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4D4D4D"/>
                </a:solidFill>
              </a:rPr>
              <a:t>What are its properties?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4D4D4D"/>
                </a:solidFill>
              </a:rPr>
              <a:t>What is it made of?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4D4D4D"/>
                </a:solidFill>
              </a:rPr>
              <a:t>Where does it come from?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4D4D4D"/>
                </a:solidFill>
              </a:rPr>
              <a:t>Why don’t we always see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Density Profile</a:t>
            </a:r>
          </a:p>
        </p:txBody>
      </p:sp>
      <p:pic>
        <p:nvPicPr>
          <p:cNvPr id="609286" name="Picture 6" descr="b1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146175"/>
            <a:ext cx="7924800" cy="5057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Presentation Outline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Introduction &amp; Background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Mars Express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Ionospheric Sounding and MARSIS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 Ionogram and Analysis</a:t>
            </a:r>
          </a:p>
          <a:p>
            <a:pPr>
              <a:lnSpc>
                <a:spcPct val="80000"/>
              </a:lnSpc>
            </a:pPr>
            <a:r>
              <a:rPr lang="en-US" sz="2800"/>
              <a:t>Results from the main ionospheric layer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Electron Density Profiles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Oblique Ionospheric Echoes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Solar Zenith Angle Dependence</a:t>
            </a:r>
          </a:p>
          <a:p>
            <a:pPr>
              <a:lnSpc>
                <a:spcPct val="80000"/>
              </a:lnSpc>
            </a:pPr>
            <a:r>
              <a:rPr lang="en-US" sz="2800"/>
              <a:t>My current focus: An upper layer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What are its properties?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What is it made of?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Where does it come from?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Why don’t we always see it?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Fitting the profile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Once the inversion was completed, we used a theoretical model for the density profile and adjusted the parameters to give the best fit.</a:t>
            </a:r>
          </a:p>
          <a:p>
            <a:pPr>
              <a:lnSpc>
                <a:spcPct val="90000"/>
              </a:lnSpc>
            </a:pPr>
            <a:r>
              <a:rPr lang="en-US" sz="2400"/>
              <a:t>The model we used was the Chapman model, taken from his 1931 paper: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Ch(x,</a:t>
            </a:r>
            <a:r>
              <a:rPr lang="el-GR" sz="2400" i="1"/>
              <a:t>χ</a:t>
            </a:r>
            <a:r>
              <a:rPr lang="en-US" sz="2400"/>
              <a:t>) is the Chapman grazing incidence function, which takes into account absorption of solar radiation by the atmosphere:</a:t>
            </a:r>
            <a:endParaRPr lang="el-GR" sz="2400" i="1"/>
          </a:p>
          <a:p>
            <a:pPr>
              <a:lnSpc>
                <a:spcPct val="90000"/>
              </a:lnSpc>
            </a:pPr>
            <a:endParaRPr lang="en-US" sz="2400"/>
          </a:p>
        </p:txBody>
      </p:sp>
      <p:graphicFrame>
        <p:nvGraphicFramePr>
          <p:cNvPr id="488452" name="Object 4"/>
          <p:cNvGraphicFramePr>
            <a:graphicFrameLocks noChangeAspect="1"/>
          </p:cNvGraphicFramePr>
          <p:nvPr/>
        </p:nvGraphicFramePr>
        <p:xfrm>
          <a:off x="1524000" y="3048000"/>
          <a:ext cx="6097588" cy="787400"/>
        </p:xfrm>
        <a:graphic>
          <a:graphicData uri="http://schemas.openxmlformats.org/presentationml/2006/ole">
            <p:oleObj spid="_x0000_s488452" name="Equation" r:id="rId4" imgW="3047760" imgH="393480" progId="Equation.DSMT4">
              <p:embed/>
            </p:oleObj>
          </a:graphicData>
        </a:graphic>
      </p:graphicFrame>
      <p:graphicFrame>
        <p:nvGraphicFramePr>
          <p:cNvPr id="488453" name="Object 5"/>
          <p:cNvGraphicFramePr>
            <a:graphicFrameLocks noChangeAspect="1"/>
          </p:cNvGraphicFramePr>
          <p:nvPr/>
        </p:nvGraphicFramePr>
        <p:xfrm>
          <a:off x="1676400" y="4953000"/>
          <a:ext cx="5867400" cy="985838"/>
        </p:xfrm>
        <a:graphic>
          <a:graphicData uri="http://schemas.openxmlformats.org/presentationml/2006/ole">
            <p:oleObj spid="_x0000_s488453" name="Equation" r:id="rId5" imgW="286992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Chapman Fitting</a:t>
            </a:r>
          </a:p>
        </p:txBody>
      </p:sp>
      <p:pic>
        <p:nvPicPr>
          <p:cNvPr id="451589" name="Picture 5" descr="theory4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295400"/>
            <a:ext cx="8153400" cy="5124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Chapman Fit</a:t>
            </a:r>
          </a:p>
        </p:txBody>
      </p:sp>
      <p:pic>
        <p:nvPicPr>
          <p:cNvPr id="622597" name="Picture 5" descr="b2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149350"/>
            <a:ext cx="7772400" cy="51149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“Oblique Echoes”</a:t>
            </a:r>
          </a:p>
        </p:txBody>
      </p:sp>
      <p:pic>
        <p:nvPicPr>
          <p:cNvPr id="549893" name="Picture 5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241425"/>
            <a:ext cx="8153400" cy="4819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Obliques on Ionogram</a:t>
            </a:r>
          </a:p>
        </p:txBody>
      </p:sp>
      <p:pic>
        <p:nvPicPr>
          <p:cNvPr id="543748" name="Picture 4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071563"/>
            <a:ext cx="6934200" cy="53578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Where do we see them?</a:t>
            </a:r>
          </a:p>
        </p:txBody>
      </p:sp>
      <p:sp>
        <p:nvSpPr>
          <p:cNvPr id="54170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82000" cy="685800"/>
          </a:xfrm>
        </p:spPr>
        <p:txBody>
          <a:bodyPr/>
          <a:lstStyle/>
          <a:p>
            <a:r>
              <a:rPr lang="en-US" sz="2400"/>
              <a:t>Apexes occur where the crustal field is nearly vertical</a:t>
            </a:r>
          </a:p>
        </p:txBody>
      </p:sp>
      <p:pic>
        <p:nvPicPr>
          <p:cNvPr id="541702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670050"/>
            <a:ext cx="8534400" cy="4692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What Causes Oblique Echoes?</a:t>
            </a:r>
          </a:p>
        </p:txBody>
      </p:sp>
      <p:sp>
        <p:nvSpPr>
          <p:cNvPr id="53658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sz="2400"/>
              <a:t>Reflection off upward bulge in the ionosphere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Open field lines connect to the solar wind, allowing it to heat lower levels of the ionosphere, thus increasing n</a:t>
            </a:r>
            <a:r>
              <a:rPr lang="en-US" sz="2400" baseline="-25000"/>
              <a:t>e</a:t>
            </a:r>
            <a:endParaRPr lang="en-US" sz="2400"/>
          </a:p>
        </p:txBody>
      </p:sp>
      <p:pic>
        <p:nvPicPr>
          <p:cNvPr id="53658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600200"/>
            <a:ext cx="6934200" cy="3810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Solar Zenith Effects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primary source that creates the ions that make up the ionosphere is solar photons</a:t>
            </a:r>
          </a:p>
          <a:p>
            <a:r>
              <a:rPr lang="en-US" sz="2800"/>
              <a:t>Photons ionize neutral molecules and atoms, creating ions and free electrons</a:t>
            </a:r>
          </a:p>
          <a:p>
            <a:r>
              <a:rPr lang="en-US" sz="2800"/>
              <a:t>Areas with direct sunlight (SZA ≈ 0) receive more photons than those with less direct illumination, and thus have:</a:t>
            </a:r>
          </a:p>
          <a:p>
            <a:pPr lvl="1"/>
            <a:r>
              <a:rPr lang="en-US" sz="2400"/>
              <a:t>Higher maximum electron densities</a:t>
            </a:r>
          </a:p>
          <a:p>
            <a:pPr lvl="1"/>
            <a:r>
              <a:rPr lang="en-US" sz="2400"/>
              <a:t>Higher maximum plasma frequencies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SZA Dependence</a:t>
            </a:r>
          </a:p>
        </p:txBody>
      </p:sp>
      <p:pic>
        <p:nvPicPr>
          <p:cNvPr id="580616" name="Picture 8" descr="A-D05-211-4_blue_background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990600"/>
            <a:ext cx="8001000" cy="5530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Presentation Outline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4D4D4D"/>
                </a:solidFill>
              </a:rPr>
              <a:t>Introduction &amp; Background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4D4D4D"/>
                </a:solidFill>
              </a:rPr>
              <a:t>Mars Express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4D4D4D"/>
                </a:solidFill>
              </a:rPr>
              <a:t>Ionospheric Sounding and MARSIS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4D4D4D"/>
                </a:solidFill>
              </a:rPr>
              <a:t>The Ionogram and Analysis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4D4D4D"/>
                </a:solidFill>
              </a:rPr>
              <a:t>Results from the main ionospheric layer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4D4D4D"/>
                </a:solidFill>
              </a:rPr>
              <a:t>Electron Density Profiles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4D4D4D"/>
                </a:solidFill>
              </a:rPr>
              <a:t>Oblique Ionospheric Echoes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4D4D4D"/>
                </a:solidFill>
              </a:rPr>
              <a:t>Solar Zenith Angle Dependence</a:t>
            </a:r>
          </a:p>
          <a:p>
            <a:pPr>
              <a:lnSpc>
                <a:spcPct val="80000"/>
              </a:lnSpc>
            </a:pPr>
            <a:r>
              <a:rPr lang="en-US" sz="2800"/>
              <a:t>My current focus: An upper layer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What are its properties?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What is it made of?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Where does it come from?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Why don’t we always see it?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3" name="Picture 5" descr="SSpangler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141538" y="152400"/>
            <a:ext cx="4889500" cy="6477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818" name="Picture 2" descr="theory3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74638"/>
            <a:ext cx="8001000" cy="62023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What?  Another Cusp?</a:t>
            </a:r>
          </a:p>
        </p:txBody>
      </p:sp>
      <p:pic>
        <p:nvPicPr>
          <p:cNvPr id="467973" name="Picture 5" descr="out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930275"/>
            <a:ext cx="7772400" cy="5489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Orbits Analyzed</a:t>
            </a:r>
          </a:p>
        </p:txBody>
      </p:sp>
      <p:pic>
        <p:nvPicPr>
          <p:cNvPr id="586758" name="Picture 6" descr="A-D05-169-1_blue_background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968375"/>
            <a:ext cx="8001000" cy="5540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As with the main layer, this feature was observed and traced on the ionogram</a:t>
            </a:r>
          </a:p>
          <a:p>
            <a:r>
              <a:rPr lang="en-US" sz="2800"/>
              <a:t>Inversion techniques same as before</a:t>
            </a:r>
          </a:p>
          <a:p>
            <a:r>
              <a:rPr lang="en-US" sz="2800"/>
              <a:t>Have thus far used Chapman model to analyze key characteristics.  However, no scientific basis for this, so will also fit with Gaussian function</a:t>
            </a:r>
          </a:p>
          <a:p>
            <a:r>
              <a:rPr lang="en-US" sz="2800"/>
              <a:t>Altitude, Density, SZA, Latitude, and Longitude of each event were saved and plotted in graphing software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Density Profile</a:t>
            </a:r>
          </a:p>
        </p:txBody>
      </p:sp>
      <p:pic>
        <p:nvPicPr>
          <p:cNvPr id="616453" name="Picture 5" descr="ajk4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216025"/>
            <a:ext cx="8077200" cy="51260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Chapman Fit</a:t>
            </a:r>
          </a:p>
        </p:txBody>
      </p:sp>
      <p:pic>
        <p:nvPicPr>
          <p:cNvPr id="618501" name="Picture 5" descr="ajk6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208088"/>
            <a:ext cx="8077200" cy="51355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its Properties?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Altitude = 200 km (average)</a:t>
            </a:r>
          </a:p>
          <a:p>
            <a:pPr>
              <a:lnSpc>
                <a:spcPct val="80000"/>
              </a:lnSpc>
            </a:pPr>
            <a:r>
              <a:rPr lang="en-US" sz="2800"/>
              <a:t>Density = 4-6 x 10</a:t>
            </a:r>
            <a:r>
              <a:rPr lang="en-US" sz="2800" baseline="30000"/>
              <a:t>4</a:t>
            </a:r>
            <a:r>
              <a:rPr lang="en-US" sz="2800"/>
              <a:t> cm</a:t>
            </a:r>
            <a:r>
              <a:rPr lang="en-US" sz="2800" baseline="30000"/>
              <a:t>-3</a:t>
            </a:r>
            <a:r>
              <a:rPr lang="en-US" sz="2800"/>
              <a:t> (Mean 48,000)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Compare to Main Layer: 130 km, 2 x 10</a:t>
            </a:r>
            <a:r>
              <a:rPr lang="en-US" sz="2800" baseline="30000"/>
              <a:t>5</a:t>
            </a:r>
            <a:r>
              <a:rPr lang="en-US" sz="2800"/>
              <a:t> cm</a:t>
            </a:r>
            <a:r>
              <a:rPr lang="en-US" sz="2800" baseline="30000"/>
              <a:t>-3</a:t>
            </a:r>
            <a:r>
              <a:rPr lang="en-US" sz="2800"/>
              <a:t> 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In addition, a few peculiar properties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Apparent SZA dependence: Clearly defined only about half the time in lowest SZAs studied (~45°), even less as SZA increases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Appears (infrequently) even with essentially no solar interaction, implying a natural Martian source in addition to solar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What is it made of?</a:t>
            </a:r>
          </a:p>
        </p:txBody>
      </p:sp>
      <p:pic>
        <p:nvPicPr>
          <p:cNvPr id="455685" name="Picture 5" descr="theory6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968375"/>
            <a:ext cx="7239000" cy="5434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does the O</a:t>
            </a:r>
            <a:r>
              <a:rPr lang="en-US" baseline="30000"/>
              <a:t>+</a:t>
            </a:r>
            <a:r>
              <a:rPr lang="en-US"/>
              <a:t> come from?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Primarily by ionization from a photon emitted from the Sun</a:t>
            </a:r>
          </a:p>
          <a:p>
            <a:pPr lvl="1"/>
            <a:r>
              <a:rPr lang="en-US"/>
              <a:t>However, this layer appears sometimes even with minimal solar interaction</a:t>
            </a:r>
          </a:p>
          <a:p>
            <a:pPr lvl="1"/>
            <a:r>
              <a:rPr lang="en-US"/>
              <a:t>Therefore, must also be a Martian source</a:t>
            </a:r>
          </a:p>
          <a:p>
            <a:r>
              <a:rPr lang="en-US"/>
              <a:t>Caused by normal molecular reactions in the atmosphere</a:t>
            </a:r>
          </a:p>
          <a:p>
            <a:pPr lvl="1"/>
            <a:r>
              <a:rPr lang="en-US"/>
              <a:t>What reaction processes?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Martian Chemistry</a:t>
            </a:r>
          </a:p>
        </p:txBody>
      </p:sp>
      <p:pic>
        <p:nvPicPr>
          <p:cNvPr id="453637" name="Picture 5" descr="theory5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122363"/>
            <a:ext cx="7391400" cy="5191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Mars Express</a:t>
            </a:r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ESA probe launched by Soyuz 6/2/03</a:t>
            </a:r>
          </a:p>
          <a:p>
            <a:r>
              <a:rPr lang="en-US" sz="2800"/>
              <a:t>Entered orbit around Mars 12/25/03</a:t>
            </a:r>
          </a:p>
          <a:p>
            <a:r>
              <a:rPr lang="en-US" sz="2800"/>
              <a:t>MARSIS antennae deployed on 5/10/05 and 6/14/05</a:t>
            </a:r>
          </a:p>
          <a:p>
            <a:r>
              <a:rPr lang="en-US" sz="2800"/>
              <a:t>MARSIS began operating 7/4/05</a:t>
            </a:r>
          </a:p>
        </p:txBody>
      </p:sp>
      <p:pic>
        <p:nvPicPr>
          <p:cNvPr id="434186" name="Picture 10" descr="mars_express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600200"/>
            <a:ext cx="4191000" cy="426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Mars Atmospheric Composition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Carbon Dioxide	95.32%</a:t>
            </a:r>
          </a:p>
          <a:p>
            <a:r>
              <a:rPr lang="en-US"/>
              <a:t>Nitrogen		  2.70%</a:t>
            </a:r>
          </a:p>
          <a:p>
            <a:r>
              <a:rPr lang="en-US"/>
              <a:t>Argon			  1.60%</a:t>
            </a:r>
          </a:p>
          <a:p>
            <a:r>
              <a:rPr lang="en-US"/>
              <a:t>Oxygen			  0.13%</a:t>
            </a:r>
          </a:p>
          <a:p>
            <a:r>
              <a:rPr lang="en-US"/>
              <a:t>Carbon Monoxide	  0.07%</a:t>
            </a:r>
          </a:p>
          <a:p>
            <a:r>
              <a:rPr lang="en-US"/>
              <a:t>Water Vapor		  0.03%</a:t>
            </a:r>
          </a:p>
          <a:p>
            <a:r>
              <a:rPr lang="en-US" sz="2800"/>
              <a:t>Ne, Kr, O</a:t>
            </a:r>
            <a:r>
              <a:rPr lang="en-US" sz="2800" baseline="-25000"/>
              <a:t>3</a:t>
            </a:r>
            <a:r>
              <a:rPr lang="en-US" sz="2800"/>
              <a:t>, Xe, CH</a:t>
            </a:r>
            <a:r>
              <a:rPr lang="en-US" sz="2800" baseline="-25000"/>
              <a:t>4</a:t>
            </a:r>
            <a:r>
              <a:rPr lang="en-US" baseline="-25000"/>
              <a:t>       </a:t>
            </a:r>
            <a:r>
              <a:rPr lang="en-US"/>
              <a:t>Trace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So what are the reactions?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There are nine O</a:t>
            </a:r>
            <a:r>
              <a:rPr lang="en-US" sz="2800" baseline="30000"/>
              <a:t>+</a:t>
            </a:r>
            <a:r>
              <a:rPr lang="en-US" sz="2800"/>
              <a:t> creation processes and three destruction processes</a:t>
            </a:r>
          </a:p>
          <a:p>
            <a:pPr>
              <a:lnSpc>
                <a:spcPct val="90000"/>
              </a:lnSpc>
            </a:pPr>
            <a:r>
              <a:rPr lang="en-US" sz="2800"/>
              <a:t>Only four creation reactions and one destruction reaction are important, due to their abundance</a:t>
            </a:r>
          </a:p>
          <a:p>
            <a:pPr>
              <a:lnSpc>
                <a:spcPct val="90000"/>
              </a:lnSpc>
            </a:pPr>
            <a:r>
              <a:rPr lang="en-US" sz="2800"/>
              <a:t>Creation Reactions: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CO</a:t>
            </a:r>
            <a:r>
              <a:rPr lang="en-US" sz="2400" baseline="-25000"/>
              <a:t>2</a:t>
            </a:r>
            <a:r>
              <a:rPr lang="en-US" sz="2400" baseline="30000"/>
              <a:t>+</a:t>
            </a:r>
            <a:r>
              <a:rPr lang="en-US" sz="2400"/>
              <a:t> + O </a:t>
            </a:r>
            <a:r>
              <a:rPr lang="en-US" sz="2400">
                <a:sym typeface="Wingdings" pitchFamily="2" charset="2"/>
              </a:rPr>
              <a:t></a:t>
            </a:r>
            <a:r>
              <a:rPr lang="en-US" sz="2400"/>
              <a:t> O</a:t>
            </a:r>
            <a:r>
              <a:rPr lang="en-US" sz="2400" baseline="30000"/>
              <a:t>+</a:t>
            </a:r>
            <a:r>
              <a:rPr lang="en-US" sz="2400"/>
              <a:t> + CO</a:t>
            </a:r>
            <a:r>
              <a:rPr lang="en-US" sz="2400" baseline="-25000"/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CO</a:t>
            </a:r>
            <a:r>
              <a:rPr lang="en-US" sz="2400" baseline="-25000"/>
              <a:t>2</a:t>
            </a:r>
            <a:r>
              <a:rPr lang="en-US" sz="2400"/>
              <a:t> + </a:t>
            </a:r>
            <a:r>
              <a:rPr lang="en-US" sz="2400" i="1"/>
              <a:t>h</a:t>
            </a:r>
            <a:r>
              <a:rPr lang="el-GR" sz="2400" i="1"/>
              <a:t>ν</a:t>
            </a:r>
            <a:r>
              <a:rPr lang="en-US" sz="2400"/>
              <a:t> </a:t>
            </a:r>
            <a:r>
              <a:rPr lang="en-US" sz="2400">
                <a:sym typeface="Wingdings" pitchFamily="2" charset="2"/>
              </a:rPr>
              <a:t> O</a:t>
            </a:r>
            <a:r>
              <a:rPr lang="en-US" sz="2400" baseline="30000">
                <a:sym typeface="Wingdings" pitchFamily="2" charset="2"/>
              </a:rPr>
              <a:t>+</a:t>
            </a:r>
            <a:r>
              <a:rPr lang="en-US" sz="2400">
                <a:sym typeface="Wingdings" pitchFamily="2" charset="2"/>
              </a:rPr>
              <a:t> + CO + </a:t>
            </a:r>
            <a:r>
              <a:rPr lang="en-US" sz="2400" i="1">
                <a:sym typeface="Wingdings" pitchFamily="2" charset="2"/>
              </a:rPr>
              <a:t>e	</a:t>
            </a:r>
            <a:r>
              <a:rPr lang="en-US" sz="2400" i="1"/>
              <a:t>h</a:t>
            </a:r>
            <a:r>
              <a:rPr lang="el-GR" sz="2400" i="1"/>
              <a:t>ν</a:t>
            </a:r>
            <a:r>
              <a:rPr lang="en-US" sz="2400">
                <a:sym typeface="Wingdings" pitchFamily="2" charset="2"/>
              </a:rPr>
              <a:t> = 19.1 eV</a:t>
            </a:r>
            <a:endParaRPr lang="en-US" sz="2400" i="1">
              <a:sym typeface="Wingdings" pitchFamily="2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CO</a:t>
            </a:r>
            <a:r>
              <a:rPr lang="en-US" sz="2400" baseline="-25000"/>
              <a:t>2</a:t>
            </a:r>
            <a:r>
              <a:rPr lang="en-US" sz="2400"/>
              <a:t> + e </a:t>
            </a:r>
            <a:r>
              <a:rPr lang="en-US" sz="2400">
                <a:sym typeface="Wingdings" pitchFamily="2" charset="2"/>
              </a:rPr>
              <a:t> O</a:t>
            </a:r>
            <a:r>
              <a:rPr lang="en-US" sz="2400" baseline="30000">
                <a:sym typeface="Wingdings" pitchFamily="2" charset="2"/>
              </a:rPr>
              <a:t>+</a:t>
            </a:r>
            <a:r>
              <a:rPr lang="en-US" sz="2400">
                <a:sym typeface="Wingdings" pitchFamily="2" charset="2"/>
              </a:rPr>
              <a:t> + CO +2</a:t>
            </a:r>
            <a:r>
              <a:rPr lang="en-US" sz="2400" i="1">
                <a:sym typeface="Wingdings" pitchFamily="2" charset="2"/>
              </a:rPr>
              <a:t>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O + </a:t>
            </a:r>
            <a:r>
              <a:rPr lang="en-US" sz="2400" i="1"/>
              <a:t>h</a:t>
            </a:r>
            <a:r>
              <a:rPr lang="el-GR" sz="2400" i="1"/>
              <a:t>ν</a:t>
            </a:r>
            <a:r>
              <a:rPr lang="en-US" sz="2400"/>
              <a:t> </a:t>
            </a:r>
            <a:r>
              <a:rPr lang="en-US" sz="2400">
                <a:sym typeface="Wingdings" pitchFamily="2" charset="2"/>
              </a:rPr>
              <a:t> O</a:t>
            </a:r>
            <a:r>
              <a:rPr lang="en-US" sz="2400" baseline="30000">
                <a:sym typeface="Wingdings" pitchFamily="2" charset="2"/>
              </a:rPr>
              <a:t>+</a:t>
            </a:r>
            <a:r>
              <a:rPr lang="en-US" sz="2400">
                <a:sym typeface="Wingdings" pitchFamily="2" charset="2"/>
              </a:rPr>
              <a:t> + </a:t>
            </a:r>
            <a:r>
              <a:rPr lang="en-US" sz="2400" i="1">
                <a:sym typeface="Wingdings" pitchFamily="2" charset="2"/>
              </a:rPr>
              <a:t>e		</a:t>
            </a:r>
            <a:r>
              <a:rPr lang="en-US" sz="2400" i="1"/>
              <a:t>h</a:t>
            </a:r>
            <a:r>
              <a:rPr lang="el-GR" sz="2400" i="1"/>
              <a:t>ν</a:t>
            </a:r>
            <a:r>
              <a:rPr lang="en-US" sz="2400" i="1">
                <a:sym typeface="Wingdings" pitchFamily="2" charset="2"/>
              </a:rPr>
              <a:t> </a:t>
            </a:r>
            <a:r>
              <a:rPr lang="en-US" sz="2400">
                <a:sym typeface="Wingdings" pitchFamily="2" charset="2"/>
              </a:rPr>
              <a:t>= 13.6 eV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Destruction Reactions: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O</a:t>
            </a:r>
            <a:r>
              <a:rPr lang="en-US" sz="2400" baseline="30000"/>
              <a:t>+</a:t>
            </a:r>
            <a:r>
              <a:rPr lang="en-US" sz="2400"/>
              <a:t> + CO</a:t>
            </a:r>
            <a:r>
              <a:rPr lang="en-US" sz="2400" baseline="-25000"/>
              <a:t>2</a:t>
            </a:r>
            <a:r>
              <a:rPr lang="en-US" sz="2400"/>
              <a:t> </a:t>
            </a:r>
            <a:r>
              <a:rPr lang="en-US" sz="2400">
                <a:sym typeface="Wingdings" pitchFamily="2" charset="2"/>
              </a:rPr>
              <a:t> O</a:t>
            </a:r>
            <a:r>
              <a:rPr lang="en-US" sz="2400" baseline="-25000">
                <a:sym typeface="Wingdings" pitchFamily="2" charset="2"/>
              </a:rPr>
              <a:t>2</a:t>
            </a:r>
            <a:r>
              <a:rPr lang="en-US" sz="2400" baseline="30000">
                <a:sym typeface="Wingdings" pitchFamily="2" charset="2"/>
              </a:rPr>
              <a:t>+</a:t>
            </a:r>
            <a:r>
              <a:rPr lang="en-US" sz="2400">
                <a:sym typeface="Wingdings" pitchFamily="2" charset="2"/>
              </a:rPr>
              <a:t> + 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Observation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This feature is also only seen on the dayside of Mars, and on average only about half the time in SZAs with decent solar interaction (≈45°)</a:t>
            </a:r>
          </a:p>
          <a:p>
            <a:pPr>
              <a:lnSpc>
                <a:spcPct val="90000"/>
              </a:lnSpc>
            </a:pPr>
            <a:r>
              <a:rPr lang="en-US" sz="2800"/>
              <a:t>Possible explanations: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Need for significant solar interaction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Even the main layer is often absent on the night side, as the ionosphere becomes too diffuse to reflect the radar chirp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Early study of high solar interaction (≈0°) shows this second cusp in virtually every ionogram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Magnetic field effects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Feature often seen in correlation with changes in the magnetic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Solar Effect on Detection</a:t>
            </a: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85800" y="1219200"/>
          <a:ext cx="7848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Magnetic Field Effects?</a:t>
            </a:r>
          </a:p>
        </p:txBody>
      </p:sp>
      <p:pic>
        <p:nvPicPr>
          <p:cNvPr id="478213" name="Picture 5" descr="new_map_mars_magnetic_field_2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990600"/>
            <a:ext cx="8229600" cy="54864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Peculiarity #2: Altitude</a:t>
            </a:r>
          </a:p>
        </p:txBody>
      </p:sp>
      <p:sp>
        <p:nvSpPr>
          <p:cNvPr id="591883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05200" cy="4495800"/>
          </a:xfrm>
        </p:spPr>
        <p:txBody>
          <a:bodyPr/>
          <a:lstStyle/>
          <a:p>
            <a:r>
              <a:rPr lang="en-US" sz="2400"/>
              <a:t>In this data, altitude of critical density is at least loosely mirroring the latitude</a:t>
            </a:r>
          </a:p>
          <a:p>
            <a:r>
              <a:rPr lang="en-US" sz="2400"/>
              <a:t>Correlates with spacecraft altitude as well</a:t>
            </a:r>
          </a:p>
          <a:p>
            <a:r>
              <a:rPr lang="en-US" sz="2400"/>
              <a:t>Something not studied in results from main layer</a:t>
            </a:r>
          </a:p>
          <a:p>
            <a:pPr lvl="1"/>
            <a:r>
              <a:rPr lang="en-US" sz="2000"/>
              <a:t>May be normal result</a:t>
            </a:r>
          </a:p>
        </p:txBody>
      </p:sp>
      <p:pic>
        <p:nvPicPr>
          <p:cNvPr id="591885" name="Picture 1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14800" y="1600200"/>
            <a:ext cx="4572000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Transport?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Transition Altitude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From Dr. Andrew Nagy (U. of Michigan): Well established that transition from photochemical equilibrium to transport domination takes place near 200 km on the dayside of Mars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Change in mechanism could cause change in slope</a:t>
            </a:r>
          </a:p>
        </p:txBody>
      </p:sp>
      <p:pic>
        <p:nvPicPr>
          <p:cNvPr id="538629" name="Picture 5" descr="solar-wind-and-earth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2597150"/>
            <a:ext cx="6400800" cy="39227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response…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Dr. Gurnett and I both feel this is unlikely to be the sole cause of such an inconsistent but often times dramatic shift in the slope</a:t>
            </a:r>
          </a:p>
          <a:p>
            <a:pPr lvl="1"/>
            <a:r>
              <a:rPr lang="en-US" sz="2400"/>
              <a:t>Supported by another type of observation I will mention shortly</a:t>
            </a:r>
          </a:p>
          <a:p>
            <a:r>
              <a:rPr lang="en-US" sz="2800"/>
              <a:t>After discussions with Dr. Nagy at AGU in San Francisco, in which he saw the images and results for the first time, he no longer believes this theory either…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…HOWEVER…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Transport could still be a major contributing factor to creating this sudden change in density because of the lack of a global magnetic field</a:t>
            </a:r>
          </a:p>
        </p:txBody>
      </p:sp>
      <p:pic>
        <p:nvPicPr>
          <p:cNvPr id="624645" name="Picture 5" descr="040914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2274888"/>
            <a:ext cx="7010400" cy="40370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Theory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O</a:t>
            </a:r>
            <a:r>
              <a:rPr lang="en-US" sz="2800" baseline="30000"/>
              <a:t>+</a:t>
            </a:r>
            <a:r>
              <a:rPr lang="en-US" sz="2800"/>
              <a:t> ions, concentrated at a higher altitude than O</a:t>
            </a:r>
            <a:r>
              <a:rPr lang="en-US" sz="2800" baseline="-25000"/>
              <a:t>2</a:t>
            </a:r>
            <a:r>
              <a:rPr lang="en-US" sz="2800" baseline="30000"/>
              <a:t>+</a:t>
            </a:r>
            <a:r>
              <a:rPr lang="en-US" sz="2800"/>
              <a:t> ions, and only half as massive, would be generally more susceptible to interaction with the solar wind</a:t>
            </a:r>
          </a:p>
          <a:p>
            <a:r>
              <a:rPr lang="en-US" sz="2800"/>
              <a:t>The solar wind could be transporting these ions to a higher altitude, causing the nearly vertical progression that we see in the density profiles</a:t>
            </a:r>
          </a:p>
          <a:p>
            <a:r>
              <a:rPr lang="en-US" sz="2800"/>
              <a:t>HOWEVER… another question remains to be answered…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Mars Express Orbit</a:t>
            </a:r>
          </a:p>
        </p:txBody>
      </p:sp>
      <p:sp>
        <p:nvSpPr>
          <p:cNvPr id="4413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/>
              <a:t>Periapsis = 275 km, Apoapsis = 10,100 km, Period = 6.75 hr</a:t>
            </a:r>
          </a:p>
        </p:txBody>
      </p:sp>
      <p:pic>
        <p:nvPicPr>
          <p:cNvPr id="441355" name="Picture 11" descr="MEX orbit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752600"/>
            <a:ext cx="7086600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Recall “Ideal” Response</a:t>
            </a:r>
          </a:p>
        </p:txBody>
      </p:sp>
      <p:pic>
        <p:nvPicPr>
          <p:cNvPr id="607235" name="Picture 3" descr="theory2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249363"/>
            <a:ext cx="8001000" cy="48466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…The Second Cusp…</a:t>
            </a:r>
          </a:p>
        </p:txBody>
      </p:sp>
      <p:pic>
        <p:nvPicPr>
          <p:cNvPr id="625667" name="Picture 3" descr="out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930275"/>
            <a:ext cx="7772400" cy="5489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What?  Another Another Cusp?</a:t>
            </a:r>
          </a:p>
        </p:txBody>
      </p:sp>
      <p:pic>
        <p:nvPicPr>
          <p:cNvPr id="571397" name="Picture 5" descr="thirdlayer1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066800"/>
            <a:ext cx="7696200" cy="53863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More Evidence…</a:t>
            </a:r>
          </a:p>
        </p:txBody>
      </p:sp>
      <p:pic>
        <p:nvPicPr>
          <p:cNvPr id="573446" name="Picture 6" descr="thirdlayer2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058863"/>
            <a:ext cx="7696200" cy="53562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One more… for good measure</a:t>
            </a:r>
          </a:p>
        </p:txBody>
      </p:sp>
      <p:pic>
        <p:nvPicPr>
          <p:cNvPr id="574470" name="Picture 6" descr="thirdlayer3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016000"/>
            <a:ext cx="7772400" cy="5397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Combined Density Profile</a:t>
            </a:r>
          </a:p>
        </p:txBody>
      </p:sp>
      <p:pic>
        <p:nvPicPr>
          <p:cNvPr id="614406" name="Picture 6" descr="9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295400"/>
            <a:ext cx="7924800" cy="51514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A closer look…</a:t>
            </a:r>
          </a:p>
        </p:txBody>
      </p:sp>
      <p:pic>
        <p:nvPicPr>
          <p:cNvPr id="611335" name="Picture 7" descr="9edited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143000"/>
            <a:ext cx="7391400" cy="5486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what’s causing this cusp?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sz="2800"/>
              <a:t>Can’t blame it on transport here, because we’re WAY above where that starts to take effect</a:t>
            </a:r>
          </a:p>
          <a:p>
            <a:r>
              <a:rPr lang="en-US" sz="2800"/>
              <a:t>Looking at the Hanson density profile, the next most populous ion is Hydrogen, the only ion whose density INCREASES with altitude</a:t>
            </a:r>
          </a:p>
          <a:p>
            <a:r>
              <a:rPr lang="en-US" sz="2800"/>
              <a:t>The solar wind is primarily Hydrogen ions.  Combining this with Mars’ ionosphere could create a significant enough density to cause this cusp and corresponding step on the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Summary and Future Work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Upper layer properties correlate well with theory and previous measurements of O</a:t>
            </a:r>
            <a:r>
              <a:rPr lang="en-US" sz="2400" baseline="30000"/>
              <a:t>+</a:t>
            </a:r>
            <a:r>
              <a:rPr lang="en-US" sz="2400"/>
              <a:t> ions</a:t>
            </a:r>
          </a:p>
          <a:p>
            <a:pPr>
              <a:lnSpc>
                <a:spcPct val="90000"/>
              </a:lnSpc>
            </a:pPr>
            <a:endParaRPr lang="en-US" sz="900"/>
          </a:p>
          <a:p>
            <a:pPr>
              <a:lnSpc>
                <a:spcPct val="90000"/>
              </a:lnSpc>
            </a:pPr>
            <a:r>
              <a:rPr lang="en-US" sz="2400"/>
              <a:t>Ability to detect feature appears to be a function of SZA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Need measurements at lower SZA to fill in the gap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900"/>
          </a:p>
          <a:p>
            <a:pPr>
              <a:lnSpc>
                <a:spcPct val="90000"/>
              </a:lnSpc>
            </a:pPr>
            <a:r>
              <a:rPr lang="en-US" sz="2400"/>
              <a:t>Visibility may also depend on crustal B-field structure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sz="2400"/>
              <a:t>Alternate explanation of transport does not seem to be enough to explain the often drastic change in slope by itself, though may still be a key factor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sz="2400"/>
              <a:t>Third layer detected, possibly due to Hydrogen 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Chapman, S.  The absorption and dissociative or ionizing effect of monochromatic radiation in an atmosphere on a rotating Earth, Part II. Grazing incidence, </a:t>
            </a:r>
            <a:r>
              <a:rPr lang="en-US" sz="2000" i="1"/>
              <a:t>Proc. Roy. Soc. London 43</a:t>
            </a:r>
            <a:r>
              <a:rPr lang="en-US" sz="2000"/>
              <a:t> (26), 483-501, 1931.</a:t>
            </a:r>
          </a:p>
          <a:p>
            <a:pPr>
              <a:lnSpc>
                <a:spcPct val="80000"/>
              </a:lnSpc>
            </a:pPr>
            <a:r>
              <a:rPr lang="en-US" sz="2000"/>
              <a:t>Gurnett, D.A., et al.  Radar soundings of the ionosphere of Mars, </a:t>
            </a:r>
            <a:r>
              <a:rPr lang="en-US" sz="2000" i="1"/>
              <a:t>Science 310</a:t>
            </a:r>
            <a:r>
              <a:rPr lang="en-US" sz="2000"/>
              <a:t>, 1929-1933, 2005.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Gurnett, D.A., et al.  An overview of radar soundings of the Martian ionosphere from the Mars Express spacecraft, </a:t>
            </a:r>
            <a:r>
              <a:rPr lang="en-US" sz="2000" i="1">
                <a:solidFill>
                  <a:schemeClr val="hlink"/>
                </a:solidFill>
              </a:rPr>
              <a:t>in press</a:t>
            </a:r>
            <a:r>
              <a:rPr lang="en-US" sz="2000">
                <a:solidFill>
                  <a:schemeClr val="hlink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000"/>
              <a:t>Krasnopolsky, V.A.  Mars’ upper atmosphere and ionosphere at low, medium, and high solar activities: Implications for evolution of water, </a:t>
            </a:r>
            <a:r>
              <a:rPr lang="en-US" sz="2000" i="1"/>
              <a:t>J. Geophys. Res. 107 </a:t>
            </a:r>
            <a:r>
              <a:rPr lang="en-US" sz="2000"/>
              <a:t>(E12), 5128, doi:10.1029/2001JE001809, 2002.</a:t>
            </a:r>
          </a:p>
          <a:p>
            <a:pPr>
              <a:lnSpc>
                <a:spcPct val="80000"/>
              </a:lnSpc>
            </a:pPr>
            <a:r>
              <a:rPr lang="en-US" sz="2000"/>
              <a:t>Morgan, D.D., et al.  Solar control of radar wave absorption by the Martian ionosphere, </a:t>
            </a:r>
            <a:r>
              <a:rPr lang="en-US" sz="2000" i="1"/>
              <a:t>Geophys. Res. Lett. 33</a:t>
            </a:r>
            <a:r>
              <a:rPr lang="en-US" sz="2000"/>
              <a:t>, L13202, doi:10.1029/2006GL026637, 2006.</a:t>
            </a:r>
          </a:p>
          <a:p>
            <a:pPr>
              <a:lnSpc>
                <a:spcPct val="80000"/>
              </a:lnSpc>
            </a:pPr>
            <a:r>
              <a:rPr lang="en-US" sz="2000"/>
              <a:t>Picardi, G., et al.  MARSIS: Mars advanced radar for subsurface and ionosphere sounding, in: Wilson, A. (Ed.), </a:t>
            </a:r>
            <a:r>
              <a:rPr lang="en-US" sz="2000" i="1"/>
              <a:t>Mars Express: A European Mission to The Red Planet, SP-1240</a:t>
            </a:r>
            <a:r>
              <a:rPr lang="en-US" sz="2000"/>
              <a:t>, European Space Agency Publication Division, Noordwijk, Netherlands.  pp. 51-70, 2004.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Orbit Evolution</a:t>
            </a:r>
          </a:p>
        </p:txBody>
      </p:sp>
      <p:pic>
        <p:nvPicPr>
          <p:cNvPr id="582662" name="Picture 6" descr="A-D05-238-1_blue_background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911225"/>
            <a:ext cx="8077200" cy="56562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Ionosphere?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ionosphere is an upper layer of the atmosphere which becomes ionized by solar radiation</a:t>
            </a:r>
          </a:p>
          <a:p>
            <a:r>
              <a:rPr lang="en-US"/>
              <a:t>Has properties of both a gas and a plasma</a:t>
            </a:r>
          </a:p>
          <a:p>
            <a:r>
              <a:rPr lang="en-US"/>
              <a:t>Important for radio, as it influences radio propagation to distant places of the Earth</a:t>
            </a:r>
          </a:p>
          <a:p>
            <a:r>
              <a:rPr lang="en-US" b="1" u="sng"/>
              <a:t>Reflects radio waves</a:t>
            </a:r>
            <a:r>
              <a:rPr lang="en-US"/>
              <a:t> until frequency exceeds layer’s peak plasma frequency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Radio Occultation</a:t>
            </a:r>
          </a:p>
        </p:txBody>
      </p:sp>
      <p:sp>
        <p:nvSpPr>
          <p:cNvPr id="64103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Until Mars Express, most of our knowledge of the Martian ionosphere came from radio occultation measurements</a:t>
            </a:r>
          </a:p>
          <a:p>
            <a:pPr>
              <a:lnSpc>
                <a:spcPct val="90000"/>
              </a:lnSpc>
            </a:pPr>
            <a:r>
              <a:rPr lang="en-US" sz="2000"/>
              <a:t>These provided an average electron density along the line of sight from Earth to a Mars-orbiting spacecraft</a:t>
            </a:r>
          </a:p>
          <a:p>
            <a:pPr>
              <a:lnSpc>
                <a:spcPct val="90000"/>
              </a:lnSpc>
            </a:pPr>
            <a:r>
              <a:rPr lang="en-US" sz="2000"/>
              <a:t>Limited to Solar Zenith Angles from about 48° to 132°</a:t>
            </a:r>
          </a:p>
        </p:txBody>
      </p:sp>
      <p:pic>
        <p:nvPicPr>
          <p:cNvPr id="641030" name="Picture 6" descr="ro_sat1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2851150"/>
            <a:ext cx="6781800" cy="3565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Solar Zenith Angle</a:t>
            </a:r>
          </a:p>
        </p:txBody>
      </p:sp>
      <p:pic>
        <p:nvPicPr>
          <p:cNvPr id="645125" name="Picture 5" descr="SZA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392238"/>
            <a:ext cx="7010400" cy="4832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1529</TotalTime>
  <Words>1871</Words>
  <Application>Microsoft PowerPoint</Application>
  <PresentationFormat>On-screen Show (4:3)</PresentationFormat>
  <Paragraphs>288</Paragraphs>
  <Slides>59</Slides>
  <Notes>57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Tahoma</vt:lpstr>
      <vt:lpstr>Times New Roman</vt:lpstr>
      <vt:lpstr>Wingdings</vt:lpstr>
      <vt:lpstr>Slit</vt:lpstr>
      <vt:lpstr>MathType 5.0 Equation</vt:lpstr>
      <vt:lpstr>Radar Sounding Results of the Ionosphere of Mars   Detection of An Upper Layer</vt:lpstr>
      <vt:lpstr>Presentation Outline</vt:lpstr>
      <vt:lpstr>Slide 3</vt:lpstr>
      <vt:lpstr>Mars Express</vt:lpstr>
      <vt:lpstr>Mars Express Orbit</vt:lpstr>
      <vt:lpstr>Orbit Evolution</vt:lpstr>
      <vt:lpstr>What Is The Ionosphere?</vt:lpstr>
      <vt:lpstr>Radio Occultation</vt:lpstr>
      <vt:lpstr>Solar Zenith Angle</vt:lpstr>
      <vt:lpstr>Ionospheric Reflection</vt:lpstr>
      <vt:lpstr>MARSIS</vt:lpstr>
      <vt:lpstr>How Sounding Works</vt:lpstr>
      <vt:lpstr>Sounding Diagram</vt:lpstr>
      <vt:lpstr>Idealized “Echo” Response</vt:lpstr>
      <vt:lpstr>Slide 15</vt:lpstr>
      <vt:lpstr>Using Time Delay</vt:lpstr>
      <vt:lpstr>Inverting the integral</vt:lpstr>
      <vt:lpstr>Presentation Outline</vt:lpstr>
      <vt:lpstr>Density Profile</vt:lpstr>
      <vt:lpstr>Fitting the profile</vt:lpstr>
      <vt:lpstr>Chapman Fitting</vt:lpstr>
      <vt:lpstr>Chapman Fit</vt:lpstr>
      <vt:lpstr>“Oblique Echoes”</vt:lpstr>
      <vt:lpstr>Obliques on Ionogram</vt:lpstr>
      <vt:lpstr>Where do we see them?</vt:lpstr>
      <vt:lpstr>What Causes Oblique Echoes?</vt:lpstr>
      <vt:lpstr>Solar Zenith Effects</vt:lpstr>
      <vt:lpstr>SZA Dependence</vt:lpstr>
      <vt:lpstr>Presentation Outline</vt:lpstr>
      <vt:lpstr>Slide 30</vt:lpstr>
      <vt:lpstr>What?  Another Cusp?</vt:lpstr>
      <vt:lpstr>Orbits Analyzed</vt:lpstr>
      <vt:lpstr>Analysis</vt:lpstr>
      <vt:lpstr>Density Profile</vt:lpstr>
      <vt:lpstr>Chapman Fit</vt:lpstr>
      <vt:lpstr>What are its Properties?</vt:lpstr>
      <vt:lpstr>What is it made of?</vt:lpstr>
      <vt:lpstr>Where does the O+ come from?</vt:lpstr>
      <vt:lpstr>Martian Chemistry</vt:lpstr>
      <vt:lpstr>Mars Atmospheric Composition</vt:lpstr>
      <vt:lpstr>So what are the reactions?</vt:lpstr>
      <vt:lpstr>Problem with Observation</vt:lpstr>
      <vt:lpstr>Solar Effect on Detection</vt:lpstr>
      <vt:lpstr>Magnetic Field Effects?</vt:lpstr>
      <vt:lpstr>Peculiarity #2: Altitude</vt:lpstr>
      <vt:lpstr>Transport?</vt:lpstr>
      <vt:lpstr>Our response…</vt:lpstr>
      <vt:lpstr>…HOWEVER…</vt:lpstr>
      <vt:lpstr>The Theory</vt:lpstr>
      <vt:lpstr>Recall “Ideal” Response</vt:lpstr>
      <vt:lpstr>…The Second Cusp…</vt:lpstr>
      <vt:lpstr>What?  Another Another Cusp?</vt:lpstr>
      <vt:lpstr>More Evidence…</vt:lpstr>
      <vt:lpstr>One more… for good measure</vt:lpstr>
      <vt:lpstr>Combined Density Profile</vt:lpstr>
      <vt:lpstr>A closer look…</vt:lpstr>
      <vt:lpstr>So what’s causing this cusp?</vt:lpstr>
      <vt:lpstr>Summary and Future Work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Upper Layer of the Ionosphere of Mars</dc:title>
  <dc:creator>Andrew</dc:creator>
  <cp:lastModifiedBy>Andrew J. Kopf</cp:lastModifiedBy>
  <cp:revision>36</cp:revision>
  <cp:lastPrinted>1601-01-01T00:00:00Z</cp:lastPrinted>
  <dcterms:created xsi:type="dcterms:W3CDTF">2006-09-14T02:48:49Z</dcterms:created>
  <dcterms:modified xsi:type="dcterms:W3CDTF">2008-01-02T19:35:08Z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