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sldIdLst>
    <p:sldId id="256" r:id="rId5"/>
    <p:sldId id="274" r:id="rId6"/>
    <p:sldId id="269" r:id="rId7"/>
    <p:sldId id="268" r:id="rId8"/>
    <p:sldId id="257" r:id="rId9"/>
    <p:sldId id="273" r:id="rId10"/>
    <p:sldId id="258" r:id="rId11"/>
    <p:sldId id="275" r:id="rId12"/>
    <p:sldId id="264" r:id="rId13"/>
    <p:sldId id="265" r:id="rId14"/>
    <p:sldId id="266" r:id="rId15"/>
    <p:sldId id="261" r:id="rId16"/>
    <p:sldId id="267" r:id="rId17"/>
    <p:sldId id="270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7" autoAdjust="0"/>
    <p:restoredTop sz="99563" autoAdjust="0"/>
  </p:normalViewPr>
  <p:slideViewPr>
    <p:cSldViewPr snapToGrid="0" snapToObjects="1">
      <p:cViewPr varScale="1">
        <p:scale>
          <a:sx n="107" d="100"/>
          <a:sy n="107" d="100"/>
        </p:scale>
        <p:origin x="136" y="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1B75-DED4-0347-B84B-D2CDB6C1E03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82CF-CD5B-1C4C-A5F3-63F6B2DD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3087"/>
            <a:ext cx="7772400" cy="2217252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Dynamics of the Martian ionosphere and magnetosphere as explored by multi-point measurements from MAVEN and Mars Express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00970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Y. Harada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D. A. Gurnett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A. J. Kopf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J. S. Halekas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S. Ruhunusiri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C. O. Lee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T. Hara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J. Espley</a:t>
            </a: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, G. A. DiBraccio</a:t>
            </a: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, D. L. Mitchell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C. Mazelle</a:t>
            </a:r>
            <a:r>
              <a:rPr lang="en-US" baseline="30000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, D. E. Larson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and B. M. Jakosky</a:t>
            </a:r>
            <a:r>
              <a:rPr lang="en-US" baseline="300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600" baseline="30000" dirty="0">
                <a:solidFill>
                  <a:schemeClr val="tx1"/>
                </a:solidFill>
              </a:rPr>
              <a:t>1</a:t>
            </a:r>
            <a:r>
              <a:rPr lang="en-US" sz="2600" dirty="0">
                <a:solidFill>
                  <a:schemeClr val="tx1"/>
                </a:solidFill>
              </a:rPr>
              <a:t>Kyoto University, </a:t>
            </a:r>
            <a:r>
              <a:rPr lang="en-US" sz="2600" baseline="30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The University of Iowa, </a:t>
            </a:r>
            <a:r>
              <a:rPr lang="en-US" sz="2600" baseline="30000" dirty="0">
                <a:solidFill>
                  <a:schemeClr val="tx1"/>
                </a:solidFill>
              </a:rPr>
              <a:t>3</a:t>
            </a:r>
            <a:r>
              <a:rPr lang="en-US" sz="2600" dirty="0">
                <a:solidFill>
                  <a:schemeClr val="tx1"/>
                </a:solidFill>
              </a:rPr>
              <a:t>University of California, Berkeley, </a:t>
            </a:r>
            <a:r>
              <a:rPr lang="en-US" sz="2600" baseline="30000" dirty="0">
                <a:solidFill>
                  <a:schemeClr val="tx1"/>
                </a:solidFill>
              </a:rPr>
              <a:t>4</a:t>
            </a:r>
            <a:r>
              <a:rPr lang="en-US" sz="2600" dirty="0">
                <a:solidFill>
                  <a:schemeClr val="tx1"/>
                </a:solidFill>
              </a:rPr>
              <a:t>NASA GSFC, </a:t>
            </a:r>
            <a:r>
              <a:rPr lang="en-US" sz="2600" baseline="30000" dirty="0">
                <a:solidFill>
                  <a:schemeClr val="tx1"/>
                </a:solidFill>
              </a:rPr>
              <a:t>5</a:t>
            </a:r>
            <a:r>
              <a:rPr lang="en-US" sz="2600" dirty="0">
                <a:solidFill>
                  <a:schemeClr val="tx1"/>
                </a:solidFill>
              </a:rPr>
              <a:t>National Center for Scientific Research, </a:t>
            </a:r>
            <a:r>
              <a:rPr lang="en-US" sz="2600" baseline="30000" dirty="0">
                <a:solidFill>
                  <a:schemeClr val="tx1"/>
                </a:solidFill>
              </a:rPr>
              <a:t>6</a:t>
            </a:r>
            <a:r>
              <a:rPr lang="en-US" sz="2600" dirty="0">
                <a:solidFill>
                  <a:schemeClr val="tx1"/>
                </a:solidFill>
              </a:rPr>
              <a:t>University of Colorado Boulder</a:t>
            </a:r>
          </a:p>
        </p:txBody>
      </p:sp>
    </p:spTree>
    <p:extLst>
      <p:ext uri="{BB962C8B-B14F-4D97-AF65-F5344CB8AC3E}">
        <p14:creationId xmlns:p14="http://schemas.microsoft.com/office/powerpoint/2010/main" val="297002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1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(ii-a) MAVEN in SW + MARSIS in </a:t>
            </a:r>
            <a:r>
              <a:rPr lang="en-US" sz="3200" i="1" dirty="0"/>
              <a:t>Dayside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A CIR Event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78544" y="1828799"/>
            <a:ext cx="2396970" cy="315886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MARSIS detected a sudden local B increase ~1 min after the shock arrival at Mars</a:t>
            </a:r>
          </a:p>
          <a:p>
            <a:r>
              <a:rPr lang="en-US" dirty="0"/>
              <a:t>The ~1 min time lag is roughly consistent with the expected propagation time of a dynamic pressure pulse in the fast mode</a:t>
            </a:r>
          </a:p>
        </p:txBody>
      </p:sp>
      <p:pic>
        <p:nvPicPr>
          <p:cNvPr id="4" name="Picture 3" descr="mul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1" y="0"/>
            <a:ext cx="3236359" cy="1828800"/>
          </a:xfrm>
          <a:prstGeom prst="rect">
            <a:avLst/>
          </a:prstGeom>
        </p:spPr>
      </p:pic>
      <p:pic>
        <p:nvPicPr>
          <p:cNvPr id="6" name="Picture 5" descr="event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7"/>
          <a:stretch/>
        </p:blipFill>
        <p:spPr>
          <a:xfrm>
            <a:off x="230680" y="1330066"/>
            <a:ext cx="4477614" cy="3657600"/>
          </a:xfrm>
          <a:prstGeom prst="rect">
            <a:avLst/>
          </a:prstGeom>
        </p:spPr>
      </p:pic>
      <p:pic>
        <p:nvPicPr>
          <p:cNvPr id="10" name="Picture 9" descr="ge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3" t="13947" r="-600" b="16423"/>
          <a:stretch/>
        </p:blipFill>
        <p:spPr>
          <a:xfrm>
            <a:off x="4708294" y="2244466"/>
            <a:ext cx="1870251" cy="2743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041306" y="2672555"/>
            <a:ext cx="0" cy="319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6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1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(ii-a) MAVEN in SW + MARSIS in </a:t>
            </a:r>
            <a:r>
              <a:rPr lang="en-US" sz="3200" i="1" dirty="0"/>
              <a:t>Dayside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A CIR Event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08294" y="1828799"/>
            <a:ext cx="4267220" cy="174314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MARSIS detected diffuse echoes a few min after the shock arrival at Mars</a:t>
            </a:r>
          </a:p>
          <a:p>
            <a:r>
              <a:rPr lang="en-US" dirty="0"/>
              <a:t>The diffuse echoes are caused by irregular structure in the disturbed ionosphere</a:t>
            </a:r>
          </a:p>
          <a:p>
            <a:r>
              <a:rPr lang="en-US" dirty="0"/>
              <a:t>These diffuse echoes were absent during other orbits traveling over the same location, suggesting their transient nature </a:t>
            </a:r>
          </a:p>
        </p:txBody>
      </p:sp>
      <p:pic>
        <p:nvPicPr>
          <p:cNvPr id="4" name="Picture 3" descr="mul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1" y="0"/>
            <a:ext cx="3236359" cy="1828800"/>
          </a:xfrm>
          <a:prstGeom prst="rect">
            <a:avLst/>
          </a:prstGeom>
        </p:spPr>
      </p:pic>
      <p:pic>
        <p:nvPicPr>
          <p:cNvPr id="6" name="Picture 5" descr="event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7"/>
          <a:stretch/>
        </p:blipFill>
        <p:spPr>
          <a:xfrm>
            <a:off x="230680" y="1330066"/>
            <a:ext cx="4477614" cy="3657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165966" y="3786769"/>
            <a:ext cx="0" cy="319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vent-eps-converted-t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0" b="-494"/>
          <a:stretch/>
        </p:blipFill>
        <p:spPr>
          <a:xfrm>
            <a:off x="4666386" y="3571944"/>
            <a:ext cx="4477614" cy="14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0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(ii-b) MAVEN in SW + MARSIS in </a:t>
            </a:r>
            <a:r>
              <a:rPr lang="en-US" sz="3200" i="1" dirty="0" err="1"/>
              <a:t>Nightside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September 2017 Solar Event</a:t>
            </a:r>
          </a:p>
        </p:txBody>
      </p:sp>
      <p:pic>
        <p:nvPicPr>
          <p:cNvPr id="4" name="Picture 3" descr="mult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0" y="0"/>
            <a:ext cx="3236360" cy="1828800"/>
          </a:xfrm>
          <a:prstGeom prst="rect">
            <a:avLst/>
          </a:prstGeom>
        </p:spPr>
      </p:pic>
      <p:pic>
        <p:nvPicPr>
          <p:cNvPr id="7" name="Picture 6" descr="or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2465003"/>
            <a:ext cx="4236720" cy="2142744"/>
          </a:xfrm>
          <a:prstGeom prst="rect">
            <a:avLst/>
          </a:prstGeom>
        </p:spPr>
      </p:pic>
      <p:pic>
        <p:nvPicPr>
          <p:cNvPr id="5" name="Picture 4" descr="context-eps-converted-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551"/>
            <a:ext cx="4896208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4936" y="1799203"/>
            <a:ext cx="194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i="1" dirty="0"/>
              <a:t>Harada et al.,</a:t>
            </a:r>
            <a:r>
              <a:rPr lang="en-US" sz="1600" dirty="0"/>
              <a:t> 2018]</a:t>
            </a:r>
          </a:p>
        </p:txBody>
      </p:sp>
    </p:spTree>
    <p:extLst>
      <p:ext uri="{BB962C8B-B14F-4D97-AF65-F5344CB8AC3E}">
        <p14:creationId xmlns:p14="http://schemas.microsoft.com/office/powerpoint/2010/main" val="250826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0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(ii-b) MAVEN in SW + MARSIS in </a:t>
            </a:r>
            <a:r>
              <a:rPr lang="en-US" sz="3200" i="1" dirty="0" err="1"/>
              <a:t>Nightside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September 2017 Solar Event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4703" y="2563586"/>
            <a:ext cx="1769298" cy="21406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1. Disappearance of ground reflection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Increased peak electron densities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Enhancement in induced magnetic fields</a:t>
            </a:r>
            <a:endParaRPr lang="en-US" spc="820" dirty="0"/>
          </a:p>
        </p:txBody>
      </p:sp>
      <p:pic>
        <p:nvPicPr>
          <p:cNvPr id="4" name="Picture 3" descr="mult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0" y="0"/>
            <a:ext cx="3236360" cy="1828800"/>
          </a:xfrm>
          <a:prstGeom prst="rect">
            <a:avLst/>
          </a:prstGeom>
        </p:spPr>
      </p:pic>
      <p:pic>
        <p:nvPicPr>
          <p:cNvPr id="3" name="Picture 2" descr="ti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" y="1485900"/>
            <a:ext cx="7370025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4" y="16903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2744" y="316850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4978" y="4007773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333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67476" y="1828800"/>
            <a:ext cx="3576525" cy="33147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1. Peak density altitude ~120 km &lt;- electron impact ionization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Induced B amplification over a wide SZA range - (iv) </a:t>
            </a:r>
            <a:r>
              <a:rPr lang="en-US" i="1" dirty="0"/>
              <a:t>Dayside</a:t>
            </a:r>
            <a:r>
              <a:rPr lang="en-US" dirty="0"/>
              <a:t> MAVEN + </a:t>
            </a:r>
            <a:r>
              <a:rPr lang="en-US" i="1" dirty="0" err="1"/>
              <a:t>Nightside</a:t>
            </a:r>
            <a:r>
              <a:rPr lang="en-US" dirty="0"/>
              <a:t> MARSIS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3. The Sept. 2017 event is one of historically high dynamic pressure events</a:t>
            </a:r>
            <a:endParaRPr lang="en-US" spc="820" dirty="0"/>
          </a:p>
        </p:txBody>
      </p:sp>
      <p:pic>
        <p:nvPicPr>
          <p:cNvPr id="7" name="Picture 6" descr="multi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07" y="3104206"/>
            <a:ext cx="242727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0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(ii-b) MAVEN in SW + MARSIS in </a:t>
            </a:r>
            <a:r>
              <a:rPr lang="en-US" sz="3200" i="1" dirty="0" err="1"/>
              <a:t>Nightside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September 2017 Solar Event</a:t>
            </a:r>
          </a:p>
        </p:txBody>
      </p:sp>
      <p:pic>
        <p:nvPicPr>
          <p:cNvPr id="5" name="Picture 4" descr="in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5" y="1388923"/>
            <a:ext cx="4856048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433" y="330700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0082" y="267332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9454" y="42786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4" name="Picture 13" descr="multi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0" y="0"/>
            <a:ext cx="323636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Multipoint measurements have proven very useful for investigation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transient </a:t>
            </a:r>
            <a:r>
              <a:rPr lang="en-US" dirty="0" err="1"/>
              <a:t>ionospheric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response timescales of the ionosphere and magnetosphere to SW events</a:t>
            </a:r>
          </a:p>
          <a:p>
            <a:pPr lvl="1"/>
            <a:r>
              <a:rPr lang="en-US" dirty="0"/>
              <a:t>global evolution of the ionosphere during SW events</a:t>
            </a:r>
          </a:p>
          <a:p>
            <a:endParaRPr lang="en-US" dirty="0"/>
          </a:p>
          <a:p>
            <a:r>
              <a:rPr lang="en-US" dirty="0"/>
              <a:t>Expansion of multi-spacecraft work will be fruitful in the continued study of key remaining science questions</a:t>
            </a:r>
          </a:p>
        </p:txBody>
      </p:sp>
    </p:spTree>
    <p:extLst>
      <p:ext uri="{BB962C8B-B14F-4D97-AF65-F5344CB8AC3E}">
        <p14:creationId xmlns:p14="http://schemas.microsoft.com/office/powerpoint/2010/main" val="364727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270458"/>
            <a:ext cx="591771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Martian Ionosphere – A Dynamic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10" y="1488831"/>
            <a:ext cx="5708024" cy="344869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Unlike at Earth, Mars lacks a global magnetic field to shield its atmosphere</a:t>
            </a:r>
          </a:p>
          <a:p>
            <a:pPr lvl="1"/>
            <a:r>
              <a:rPr lang="en-US" dirty="0"/>
              <a:t>Highly susceptible to solar influence</a:t>
            </a:r>
          </a:p>
          <a:p>
            <a:pPr lvl="1"/>
            <a:r>
              <a:rPr lang="en-US" dirty="0"/>
              <a:t>Remnant crustal magnetism affects ionosphere</a:t>
            </a:r>
          </a:p>
          <a:p>
            <a:pPr marL="457200" lvl="1" indent="0">
              <a:buNone/>
            </a:pPr>
            <a:endParaRPr lang="en-US" sz="1300" dirty="0"/>
          </a:p>
          <a:p>
            <a:r>
              <a:rPr lang="en-US" dirty="0"/>
              <a:t>Lower ionosphere dominated by photochemistry; upper regions by transport and solar wind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dirty="0"/>
              <a:t>Still some major topics being studied</a:t>
            </a:r>
          </a:p>
          <a:p>
            <a:pPr lvl="1"/>
            <a:r>
              <a:rPr lang="en-US" dirty="0"/>
              <a:t>Amount/composition of atmosphere loss</a:t>
            </a:r>
          </a:p>
          <a:p>
            <a:pPr lvl="1"/>
            <a:r>
              <a:rPr lang="en-US" dirty="0"/>
              <a:t>Effects of crustal magnetic fields</a:t>
            </a:r>
          </a:p>
          <a:p>
            <a:pPr lvl="1"/>
            <a:r>
              <a:rPr lang="en-US" dirty="0"/>
              <a:t>Seasonal and solar cyclical effects</a:t>
            </a:r>
          </a:p>
          <a:p>
            <a:pPr lvl="1"/>
            <a:r>
              <a:rPr lang="en-US" dirty="0"/>
              <a:t>Response to solar dynamics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dirty="0"/>
              <a:t>Multiple spacecraft can provide context for each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6D424-D74E-45AF-9532-0E773DEC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808" y="105508"/>
            <a:ext cx="2814863" cy="2385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106B5-38B6-4264-A685-3F1F5381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08" y="2442891"/>
            <a:ext cx="2984500" cy="2700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E6BF6-7D44-436F-9C2C-8A48ABFCA41B}"/>
              </a:ext>
            </a:extLst>
          </p:cNvPr>
          <p:cNvSpPr txBox="1"/>
          <p:nvPr/>
        </p:nvSpPr>
        <p:spPr>
          <a:xfrm>
            <a:off x="7526180" y="2414714"/>
            <a:ext cx="1499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Image Credit: UC-Boulder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65DC3-C6A9-456C-98AD-E67092073F6B}"/>
              </a:ext>
            </a:extLst>
          </p:cNvPr>
          <p:cNvSpPr txBox="1"/>
          <p:nvPr/>
        </p:nvSpPr>
        <p:spPr>
          <a:xfrm>
            <a:off x="7920518" y="4925456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Image Credit: ESA</a:t>
            </a:r>
          </a:p>
        </p:txBody>
      </p:sp>
    </p:spTree>
    <p:extLst>
      <p:ext uri="{BB962C8B-B14F-4D97-AF65-F5344CB8AC3E}">
        <p14:creationId xmlns:p14="http://schemas.microsoft.com/office/powerpoint/2010/main" val="224514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MARSIS (Mars Express)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4A713-E944-4F74-BEE7-38F0F3AF4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114800" cy="360631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</a:t>
            </a:r>
            <a:r>
              <a:rPr lang="en-US" dirty="0"/>
              <a:t>ars </a:t>
            </a:r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R</a:t>
            </a:r>
            <a:r>
              <a:rPr lang="en-US" dirty="0"/>
              <a:t>adar for </a:t>
            </a:r>
            <a:r>
              <a:rPr lang="en-US" b="1" dirty="0"/>
              <a:t>S</a:t>
            </a:r>
            <a:r>
              <a:rPr lang="en-US" dirty="0"/>
              <a:t>ubsurface and </a:t>
            </a:r>
            <a:r>
              <a:rPr lang="en-US" b="1" dirty="0"/>
              <a:t>I</a:t>
            </a:r>
            <a:r>
              <a:rPr lang="en-US" dirty="0"/>
              <a:t>onosphere </a:t>
            </a:r>
            <a:r>
              <a:rPr lang="en-US" b="1" dirty="0"/>
              <a:t>S</a:t>
            </a:r>
            <a:r>
              <a:rPr lang="en-US" dirty="0"/>
              <a:t>ounding aboard Mars Express</a:t>
            </a:r>
          </a:p>
          <a:p>
            <a:r>
              <a:rPr lang="en-US" dirty="0"/>
              <a:t>MEX in orbit since Dec. 2003, MARSIS operating since July 2005</a:t>
            </a:r>
          </a:p>
          <a:p>
            <a:r>
              <a:rPr lang="en-US" dirty="0"/>
              <a:t>Twin 20-meter dipole antennae</a:t>
            </a:r>
          </a:p>
          <a:p>
            <a:r>
              <a:rPr lang="en-US" dirty="0"/>
              <a:t>7 meter monopole</a:t>
            </a:r>
          </a:p>
          <a:p>
            <a:r>
              <a:rPr lang="en-US" dirty="0"/>
              <a:t>Capable of operating in two main modes, one for ionospheric science, the other for subsurface radar sounding</a:t>
            </a:r>
          </a:p>
          <a:p>
            <a:pPr lvl="1"/>
            <a:r>
              <a:rPr lang="en-US" dirty="0"/>
              <a:t>Ionospheric mode useful for collaborations with MAVEN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3CCAA2-6745-4B05-AD21-825B3B4DF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462" y="120015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37834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MAVEN</a:t>
            </a:r>
          </a:p>
        </p:txBody>
      </p:sp>
      <p:pic>
        <p:nvPicPr>
          <p:cNvPr id="5" name="Picture 4" descr="MAVEN_periapsis_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8" y="82982"/>
            <a:ext cx="2207172" cy="1828800"/>
          </a:xfrm>
          <a:prstGeom prst="rect">
            <a:avLst/>
          </a:prstGeom>
        </p:spPr>
      </p:pic>
      <p:pic>
        <p:nvPicPr>
          <p:cNvPr id="6" name="Picture 5" descr="MAVEN_orbi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75"/>
          <a:stretch/>
        </p:blipFill>
        <p:spPr>
          <a:xfrm>
            <a:off x="7410653" y="1911782"/>
            <a:ext cx="1733347" cy="1828800"/>
          </a:xfrm>
          <a:prstGeom prst="rect">
            <a:avLst/>
          </a:prstGeom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83852" y="131436"/>
            <a:ext cx="2812573" cy="2753951"/>
            <a:chOff x="1138535" y="1163353"/>
            <a:chExt cx="3060584" cy="3064797"/>
          </a:xfrm>
        </p:grpSpPr>
        <p:sp>
          <p:nvSpPr>
            <p:cNvPr id="36" name="Rectangle 35"/>
            <p:cNvSpPr/>
            <p:nvPr/>
          </p:nvSpPr>
          <p:spPr>
            <a:xfrm>
              <a:off x="1138535" y="1174059"/>
              <a:ext cx="2936387" cy="3046655"/>
            </a:xfrm>
            <a:prstGeom prst="rect">
              <a:avLst/>
            </a:prstGeom>
            <a:solidFill>
              <a:srgbClr val="FFFFFF">
                <a:alpha val="42000"/>
              </a:srgbClr>
            </a:solidFill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071" y="1584940"/>
              <a:ext cx="1148658" cy="845185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366" y="3055180"/>
              <a:ext cx="1039126" cy="856528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94" y="1592470"/>
              <a:ext cx="792909" cy="1040970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928" y="2820261"/>
              <a:ext cx="718538" cy="1077335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163825" y="1163353"/>
              <a:ext cx="3035294" cy="37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Sun, Solar Wind, Solar Storms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21754" y="3851383"/>
              <a:ext cx="929354" cy="37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SWIA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70377" y="3851382"/>
              <a:ext cx="856836" cy="37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EUV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97799" y="2593262"/>
              <a:ext cx="787083" cy="37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SWEA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8979" y="2406441"/>
              <a:ext cx="703577" cy="37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SEP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653" y="3326423"/>
            <a:ext cx="3465451" cy="1678779"/>
            <a:chOff x="4814949" y="3646911"/>
            <a:chExt cx="4238422" cy="2060242"/>
          </a:xfrm>
        </p:grpSpPr>
        <p:sp>
          <p:nvSpPr>
            <p:cNvPr id="47" name="Rectangle 46"/>
            <p:cNvSpPr/>
            <p:nvPr/>
          </p:nvSpPr>
          <p:spPr>
            <a:xfrm>
              <a:off x="4814949" y="3666280"/>
              <a:ext cx="4238422" cy="1994721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90"/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987" y="4120713"/>
              <a:ext cx="1702937" cy="1192732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658" y="4155178"/>
              <a:ext cx="1679981" cy="1158268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165533" y="3646911"/>
              <a:ext cx="3827064" cy="415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Neutrals and Ions Plus Evolution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6042" y="5291671"/>
              <a:ext cx="1510364" cy="41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IUVS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02652" y="5276335"/>
              <a:ext cx="1510364" cy="41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NGIMS</a:t>
              </a:r>
              <a:endPara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22" y="3143051"/>
            <a:ext cx="4081767" cy="1900641"/>
            <a:chOff x="168500" y="4668357"/>
            <a:chExt cx="4494782" cy="1903463"/>
          </a:xfrm>
        </p:grpSpPr>
        <p:sp>
          <p:nvSpPr>
            <p:cNvPr id="54" name="Rectangle 53"/>
            <p:cNvSpPr/>
            <p:nvPr/>
          </p:nvSpPr>
          <p:spPr>
            <a:xfrm>
              <a:off x="168500" y="4668357"/>
              <a:ext cx="4494782" cy="1903463"/>
            </a:xfrm>
            <a:prstGeom prst="rect">
              <a:avLst/>
            </a:prstGeom>
            <a:solidFill>
              <a:srgbClr val="FFFFFF">
                <a:alpha val="42000"/>
              </a:srgbClr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5" name="Picture 4" descr="C:\Users\mcfadden\Documents\maven\STATIC\reviews\120522_IPER\pictures\FLIGHT_FOR_PER\IMG_0706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63" y="5101614"/>
              <a:ext cx="867688" cy="1118645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249" y="5444901"/>
              <a:ext cx="1350586" cy="775358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777" y="5345077"/>
              <a:ext cx="1510327" cy="875183"/>
            </a:xfrm>
            <a:prstGeom prst="rect">
              <a:avLst/>
            </a:prstGeom>
            <a:noFill/>
            <a:ln w="28575">
              <a:solidFill>
                <a:srgbClr val="0000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86418" y="4681586"/>
              <a:ext cx="4063361" cy="34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Ion-Related Properties and Processes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46333" y="6199666"/>
              <a:ext cx="700534" cy="33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LPW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75717" y="6202488"/>
              <a:ext cx="828614" cy="33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MAG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7203" y="6202488"/>
              <a:ext cx="1111019" cy="33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STATIC</a:t>
              </a:r>
            </a:p>
          </p:txBody>
        </p:sp>
      </p:grpSp>
      <p:pic>
        <p:nvPicPr>
          <p:cNvPr id="62" name="Picture 5" descr="MAVEN_spacecraf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919">
            <a:off x="2818798" y="-523890"/>
            <a:ext cx="4493878" cy="38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6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9643"/>
          </a:xfrm>
        </p:spPr>
        <p:txBody>
          <a:bodyPr>
            <a:normAutofit/>
          </a:bodyPr>
          <a:lstStyle/>
          <a:p>
            <a:r>
              <a:rPr lang="en-US" sz="3200" dirty="0"/>
              <a:t>MEX + MAVEN Multi-point Measurements</a:t>
            </a:r>
          </a:p>
        </p:txBody>
      </p:sp>
      <p:pic>
        <p:nvPicPr>
          <p:cNvPr id="6" name="Picture 5" descr="co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1" y="1644524"/>
            <a:ext cx="2286000" cy="2286000"/>
          </a:xfrm>
          <a:prstGeom prst="rect">
            <a:avLst/>
          </a:prstGeom>
        </p:spPr>
      </p:pic>
      <p:pic>
        <p:nvPicPr>
          <p:cNvPr id="7" name="Picture 6" descr="mul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64" y="958724"/>
            <a:ext cx="3236359" cy="1828800"/>
          </a:xfrm>
          <a:prstGeom prst="rect">
            <a:avLst/>
          </a:prstGeom>
        </p:spPr>
      </p:pic>
      <p:pic>
        <p:nvPicPr>
          <p:cNvPr id="8" name="Picture 7" descr="mult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63" y="3196771"/>
            <a:ext cx="323636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7519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) Conjunction Observations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834" y="592238"/>
            <a:ext cx="345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(ii) MAVEN in SW + MEX near Mars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6834" y="2853369"/>
            <a:ext cx="35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(iii) MEX in SW + MAVEN near Mars</a:t>
            </a:r>
          </a:p>
        </p:txBody>
      </p:sp>
      <p:pic>
        <p:nvPicPr>
          <p:cNvPr id="12" name="Picture 11" descr="multi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/>
          <a:stretch/>
        </p:blipFill>
        <p:spPr>
          <a:xfrm>
            <a:off x="6404295" y="1873124"/>
            <a:ext cx="2282505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4295" y="1126430"/>
            <a:ext cx="232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(iv) MAVEN on dayside </a:t>
            </a:r>
          </a:p>
          <a:p>
            <a:r>
              <a:rPr lang="en-US" dirty="0">
                <a:solidFill>
                  <a:srgbClr val="0000FF"/>
                </a:solidFill>
              </a:rPr>
              <a:t>+ MEX on </a:t>
            </a:r>
            <a:r>
              <a:rPr lang="en-US" dirty="0" err="1">
                <a:solidFill>
                  <a:srgbClr val="0000FF"/>
                </a:solidFill>
              </a:rPr>
              <a:t>nightside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8000" cy="1282852"/>
          </a:xfrm>
        </p:spPr>
        <p:txBody>
          <a:bodyPr>
            <a:norm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i</a:t>
            </a:r>
            <a:r>
              <a:rPr lang="en-US" sz="3200" dirty="0"/>
              <a:t>) Conjunction Observations – MAVEN in ionosphere + MARSIS above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5" y="2139462"/>
            <a:ext cx="4935415" cy="2455160"/>
          </a:xfrm>
        </p:spPr>
        <p:txBody>
          <a:bodyPr>
            <a:normAutofit/>
          </a:bodyPr>
          <a:lstStyle/>
          <a:p>
            <a:r>
              <a:rPr lang="en-US" sz="2000" dirty="0"/>
              <a:t>MARSIS has observed higher altitude structures since early in the MEX mission</a:t>
            </a:r>
          </a:p>
          <a:p>
            <a:r>
              <a:rPr lang="en-US" sz="2000" dirty="0"/>
              <a:t>Feature, generally referred to as “second topside layer” [</a:t>
            </a:r>
            <a:r>
              <a:rPr lang="en-US" sz="2000" i="1" dirty="0"/>
              <a:t>Kopf et al., </a:t>
            </a:r>
            <a:r>
              <a:rPr lang="en-US" sz="2000" dirty="0"/>
              <a:t>2008], appears near 200 km altitude.</a:t>
            </a:r>
          </a:p>
          <a:p>
            <a:r>
              <a:rPr lang="en-US" sz="2000" dirty="0"/>
              <a:t>MARSIS does not orbit low enough to measure in-situ to determine structure</a:t>
            </a:r>
          </a:p>
        </p:txBody>
      </p:sp>
      <p:pic>
        <p:nvPicPr>
          <p:cNvPr id="4" name="Picture 3" descr="co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6F3F1-B6B8-441F-A9D7-D112CF8D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07821"/>
            <a:ext cx="2700394" cy="36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8000" cy="1282852"/>
          </a:xfrm>
        </p:spPr>
        <p:txBody>
          <a:bodyPr>
            <a:norm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i</a:t>
            </a:r>
            <a:r>
              <a:rPr lang="en-US" sz="3200" dirty="0"/>
              <a:t>) Conjunction Observations – MAVEN in ionosphere; MARSIS above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541" y="1875691"/>
            <a:ext cx="3274536" cy="271893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Addition of MAVEN allowed for correlated observations</a:t>
            </a:r>
          </a:p>
          <a:p>
            <a:r>
              <a:rPr lang="en-US" sz="2000" dirty="0"/>
              <a:t>Close-time orbital crossings enable dual studies, if MAVEN is low enough to observe in situ</a:t>
            </a:r>
          </a:p>
          <a:p>
            <a:r>
              <a:rPr lang="en-US" sz="2000" dirty="0"/>
              <a:t>Feature jointly detected in Oct. 2015 orbit</a:t>
            </a:r>
          </a:p>
        </p:txBody>
      </p:sp>
      <p:pic>
        <p:nvPicPr>
          <p:cNvPr id="4" name="Picture 3" descr="co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8FD76-1480-469C-A476-0076F448F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078" y="1246002"/>
            <a:ext cx="1969654" cy="38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1FECF-81BF-4CC3-B6EA-B323655B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28" y="2042961"/>
            <a:ext cx="3366942" cy="2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8000" cy="1282852"/>
          </a:xfrm>
        </p:spPr>
        <p:txBody>
          <a:bodyPr>
            <a:norm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i</a:t>
            </a:r>
            <a:r>
              <a:rPr lang="en-US" sz="3200" dirty="0"/>
              <a:t>) Conjunction Observations – MAVEN in ionosphere; MARSIS above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69" y="1846379"/>
            <a:ext cx="5240216" cy="2672038"/>
          </a:xfrm>
        </p:spPr>
        <p:txBody>
          <a:bodyPr>
            <a:normAutofit/>
          </a:bodyPr>
          <a:lstStyle/>
          <a:p>
            <a:r>
              <a:rPr lang="en-US" sz="1800" dirty="0"/>
              <a:t>Layer observed in electrons and ions</a:t>
            </a:r>
          </a:p>
          <a:p>
            <a:r>
              <a:rPr lang="en-US" sz="1800" dirty="0"/>
              <a:t>Ion data shows increase in all except O</a:t>
            </a:r>
            <a:r>
              <a:rPr lang="en-US" sz="1800" baseline="30000" dirty="0"/>
              <a:t>+</a:t>
            </a:r>
            <a:endParaRPr lang="en-US" sz="1800" dirty="0"/>
          </a:p>
          <a:p>
            <a:r>
              <a:rPr lang="en-US" sz="1800" dirty="0"/>
              <a:t>MAVEN observations [</a:t>
            </a:r>
            <a:r>
              <a:rPr lang="en-US" sz="1800" i="1" dirty="0"/>
              <a:t>Kopf et al., </a:t>
            </a:r>
            <a:r>
              <a:rPr lang="en-US" sz="1800" dirty="0"/>
              <a:t>2017] correlate well with previous MARSIS studies</a:t>
            </a:r>
          </a:p>
          <a:p>
            <a:r>
              <a:rPr lang="en-US" sz="1800" dirty="0"/>
              <a:t>Some evidence of current structures in MAG data</a:t>
            </a:r>
          </a:p>
        </p:txBody>
      </p:sp>
      <p:pic>
        <p:nvPicPr>
          <p:cNvPr id="4" name="Picture 3" descr="co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F6B84-72A8-4A53-A91C-B544D91E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4" y="1488830"/>
            <a:ext cx="3476592" cy="365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03DCB-9BCC-4E06-8CFC-01D0B6C64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52445"/>
            <a:ext cx="5486400" cy="16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99"/>
            <a:ext cx="5450441" cy="857250"/>
          </a:xfrm>
        </p:spPr>
        <p:txBody>
          <a:bodyPr>
            <a:noAutofit/>
          </a:bodyPr>
          <a:lstStyle/>
          <a:p>
            <a:r>
              <a:rPr lang="en-US" sz="3200" dirty="0"/>
              <a:t>(ii-a) MAVEN in SW + MARSIS in </a:t>
            </a:r>
            <a:r>
              <a:rPr lang="en-US" sz="3200" i="1" dirty="0"/>
              <a:t>Dayside</a:t>
            </a:r>
            <a:r>
              <a:rPr lang="en-US" sz="3200" dirty="0"/>
              <a:t> Ionosphere:</a:t>
            </a:r>
            <a:br>
              <a:rPr lang="en-US" sz="3200" dirty="0"/>
            </a:br>
            <a:r>
              <a:rPr lang="en-US" sz="3200" dirty="0"/>
              <a:t>A CIR Event</a:t>
            </a:r>
          </a:p>
        </p:txBody>
      </p:sp>
      <p:pic>
        <p:nvPicPr>
          <p:cNvPr id="4" name="Picture 3" descr="mul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1" y="0"/>
            <a:ext cx="3236359" cy="1828800"/>
          </a:xfrm>
          <a:prstGeom prst="rect">
            <a:avLst/>
          </a:prstGeom>
        </p:spPr>
      </p:pic>
      <p:pic>
        <p:nvPicPr>
          <p:cNvPr id="5" name="Picture 4" descr="con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677126" cy="3657600"/>
          </a:xfrm>
          <a:prstGeom prst="rect">
            <a:avLst/>
          </a:prstGeom>
        </p:spPr>
      </p:pic>
      <p:pic>
        <p:nvPicPr>
          <p:cNvPr id="7" name="Picture 6" descr="geo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5"/>
          <a:stretch/>
        </p:blipFill>
        <p:spPr>
          <a:xfrm>
            <a:off x="5402170" y="1828800"/>
            <a:ext cx="3252874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4936" y="1799203"/>
            <a:ext cx="190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i="1" dirty="0"/>
              <a:t>Harada et al.,</a:t>
            </a:r>
            <a:r>
              <a:rPr lang="en-US" sz="1600" dirty="0"/>
              <a:t> 2017]</a:t>
            </a:r>
          </a:p>
        </p:txBody>
      </p:sp>
    </p:spTree>
    <p:extLst>
      <p:ext uri="{BB962C8B-B14F-4D97-AF65-F5344CB8AC3E}">
        <p14:creationId xmlns:p14="http://schemas.microsoft.com/office/powerpoint/2010/main" val="276989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693</TotalTime>
  <Words>766</Words>
  <Application>Microsoft Office PowerPoint</Application>
  <PresentationFormat>On-screen Show (16:9)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Mangal</vt:lpstr>
      <vt:lpstr>Office Theme</vt:lpstr>
      <vt:lpstr>Dynamics of the Martian ionosphere and magnetosphere as explored by multi-point measurements from MAVEN and Mars Express</vt:lpstr>
      <vt:lpstr>The Martian Ionosphere – A Dynamic Environment</vt:lpstr>
      <vt:lpstr>MARSIS (Mars Express)</vt:lpstr>
      <vt:lpstr>MAVEN</vt:lpstr>
      <vt:lpstr>MEX + MAVEN Multi-point Measurements</vt:lpstr>
      <vt:lpstr>(i) Conjunction Observations – MAVEN in ionosphere + MARSIS above</vt:lpstr>
      <vt:lpstr>(i) Conjunction Observations – MAVEN in ionosphere; MARSIS above</vt:lpstr>
      <vt:lpstr>(i) Conjunction Observations – MAVEN in ionosphere; MARSIS above</vt:lpstr>
      <vt:lpstr>(ii-a) MAVEN in SW + MARSIS in Dayside Ionosphere: A CIR Event</vt:lpstr>
      <vt:lpstr>(ii-a) MAVEN in SW + MARSIS in Dayside Ionosphere: A CIR Event</vt:lpstr>
      <vt:lpstr>(ii-a) MAVEN in SW + MARSIS in Dayside Ionosphere: A CIR Event</vt:lpstr>
      <vt:lpstr>(ii-b) MAVEN in SW + MARSIS in Nightside Ionosphere: September 2017 Solar Event</vt:lpstr>
      <vt:lpstr>(ii-b) MAVEN in SW + MARSIS in Nightside Ionosphere: September 2017 Solar Event</vt:lpstr>
      <vt:lpstr>(ii-b) MAVEN in SW + MARSIS in Nightside Ionosphere: September 2017 Solar Event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Kopf, Andrew J</cp:lastModifiedBy>
  <cp:revision>103</cp:revision>
  <dcterms:created xsi:type="dcterms:W3CDTF">2010-04-12T23:12:02Z</dcterms:created>
  <dcterms:modified xsi:type="dcterms:W3CDTF">2018-06-01T21:11:33Z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