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5" r:id="rId8"/>
    <p:sldId id="266" r:id="rId9"/>
    <p:sldId id="267" r:id="rId10"/>
    <p:sldId id="261" r:id="rId11"/>
    <p:sldId id="262" r:id="rId12"/>
    <p:sldId id="269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-1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7231-F424-4886-90DA-298431170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679" y="1964267"/>
            <a:ext cx="9486446" cy="2421464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Correlating Solar Wind Modulation with Ionospheric variability at mars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mex</a:t>
            </a:r>
            <a:r>
              <a:rPr lang="en-US" dirty="0"/>
              <a:t> and maven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612B0-0B7B-46E2-A654-79C4B6EB4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A. J. Kopf, D.D. Morgan, J.S. </a:t>
            </a:r>
            <a:r>
              <a:rPr lang="en-US" sz="2400" i="1" dirty="0" err="1"/>
              <a:t>Halekas</a:t>
            </a:r>
            <a:r>
              <a:rPr lang="en-US" sz="2400" i="1" dirty="0"/>
              <a:t>, S. </a:t>
            </a:r>
            <a:r>
              <a:rPr lang="en-US" sz="2400" i="1" dirty="0" err="1"/>
              <a:t>Ruhunusiri</a:t>
            </a:r>
            <a:r>
              <a:rPr lang="en-US" sz="2400" i="1" dirty="0"/>
              <a:t>, D.A. </a:t>
            </a:r>
            <a:r>
              <a:rPr lang="en-US" sz="2400" i="1" dirty="0" err="1"/>
              <a:t>Gurnett</a:t>
            </a:r>
            <a:r>
              <a:rPr lang="en-US" sz="2400" i="1" dirty="0"/>
              <a:t>, and J.E.P. </a:t>
            </a:r>
            <a:r>
              <a:rPr lang="en-US" sz="2400" i="1" dirty="0" err="1"/>
              <a:t>Connerney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609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0711-2220-4B5F-91EE-FA9776B4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different Solar Wind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259F-9683-4485-8DBF-48DDA30A7A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Mars Express orbit has a slow evolution, which makes its targets fairly repetitive on intervals of 7 orbits.</a:t>
            </a:r>
          </a:p>
          <a:p>
            <a:r>
              <a:rPr lang="en-US" sz="2000" dirty="0"/>
              <a:t>This allows for the comparison of different solar inputs while viewing approximately the same Martian region.</a:t>
            </a:r>
          </a:p>
          <a:p>
            <a:r>
              <a:rPr lang="en-US" sz="2000" dirty="0"/>
              <a:t>A search through the periods where MAVEN is also in the solar wind quickly yielded an ideal test period for this kind of analysis.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F5F7E-B8E1-43F1-A354-8597EEE3D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Orbit 14647 – solar wind 500 km/s</a:t>
            </a:r>
          </a:p>
          <a:p>
            <a:r>
              <a:rPr lang="en-US" sz="2400" dirty="0"/>
              <a:t>Orbit 14654 – solar wind 450 km/s</a:t>
            </a:r>
          </a:p>
          <a:p>
            <a:r>
              <a:rPr lang="en-US" sz="2400" dirty="0"/>
              <a:t>Orbit 14661 – solar wind 400 km/s</a:t>
            </a:r>
          </a:p>
          <a:p>
            <a:endParaRPr lang="en-US" sz="2400" dirty="0"/>
          </a:p>
          <a:p>
            <a:r>
              <a:rPr lang="en-US" sz="2400" dirty="0"/>
              <a:t>Orbit periapsis are at common latitude within 2 degrees, longitude varies by a total of 8 degrees.</a:t>
            </a:r>
          </a:p>
        </p:txBody>
      </p:sp>
    </p:spTree>
    <p:extLst>
      <p:ext uri="{BB962C8B-B14F-4D97-AF65-F5344CB8AC3E}">
        <p14:creationId xmlns:p14="http://schemas.microsoft.com/office/powerpoint/2010/main" val="65015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FF2F-BA5C-419A-9303-0CE4F01F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local density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7EBDC7-4756-451E-976E-E9A0AEDC3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53215"/>
            <a:ext cx="4995863" cy="36263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07EF7-2020-492A-88D9-8A26AED0E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Overall, as solar wind speed decreases, the local electron density increases</a:t>
            </a:r>
          </a:p>
          <a:p>
            <a:r>
              <a:rPr lang="en-US" sz="2000" dirty="0"/>
              <a:t>On average, each successive orbit is 250 cm</a:t>
            </a:r>
            <a:r>
              <a:rPr lang="en-US" sz="2000" baseline="30000" dirty="0"/>
              <a:t>-3</a:t>
            </a:r>
            <a:r>
              <a:rPr lang="en-US" sz="2000" dirty="0"/>
              <a:t> more dense than the previous one to go along with the 50 km/s decrease</a:t>
            </a:r>
          </a:p>
          <a:p>
            <a:r>
              <a:rPr lang="en-US" sz="2000" dirty="0"/>
              <a:t>This effect is strongest near magnetism and while MEX is at low altitudes</a:t>
            </a:r>
          </a:p>
          <a:p>
            <a:r>
              <a:rPr lang="en-US" sz="2000" dirty="0"/>
              <a:t>This is likely related to the change in solar wind dynamic pressure that comes with this velocity change, causing ionospheric compression or expansion.</a:t>
            </a:r>
          </a:p>
        </p:txBody>
      </p:sp>
    </p:spTree>
    <p:extLst>
      <p:ext uri="{BB962C8B-B14F-4D97-AF65-F5344CB8AC3E}">
        <p14:creationId xmlns:p14="http://schemas.microsoft.com/office/powerpoint/2010/main" val="240200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FF2F-BA5C-419A-9303-0CE4F01F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local density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7EBDC7-4756-451E-976E-E9A0AEDC3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54776"/>
            <a:ext cx="4995863" cy="36231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07EF7-2020-492A-88D9-8A26AED0E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Overall, as solar wind speed decreases, the local electron density increases</a:t>
            </a:r>
          </a:p>
          <a:p>
            <a:r>
              <a:rPr lang="en-US" sz="2000" dirty="0"/>
              <a:t>On average, each successive orbit is 250 cm</a:t>
            </a:r>
            <a:r>
              <a:rPr lang="en-US" sz="2000" baseline="30000" dirty="0"/>
              <a:t>-3</a:t>
            </a:r>
            <a:r>
              <a:rPr lang="en-US" sz="2000" dirty="0"/>
              <a:t> more dense than the previous one to go along with the 50 km/s decrease</a:t>
            </a:r>
          </a:p>
          <a:p>
            <a:r>
              <a:rPr lang="en-US" sz="2000" dirty="0"/>
              <a:t>This effect is strongest near magnetism and while MEX is at low altitudes</a:t>
            </a:r>
          </a:p>
          <a:p>
            <a:r>
              <a:rPr lang="en-US" sz="2000" dirty="0"/>
              <a:t>This is likely related to the change in solar wind dynamic pressure that comes with this velocity change, causing ionospheric compression or expansion.</a:t>
            </a:r>
          </a:p>
        </p:txBody>
      </p:sp>
    </p:spTree>
    <p:extLst>
      <p:ext uri="{BB962C8B-B14F-4D97-AF65-F5344CB8AC3E}">
        <p14:creationId xmlns:p14="http://schemas.microsoft.com/office/powerpoint/2010/main" val="272289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3537-82F5-4AF5-AE91-38CB10DA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local magnetic field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EB9BE-80CD-494B-B4CE-49B3A23870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53215"/>
            <a:ext cx="4995863" cy="36263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8D712-AA2E-4D07-9062-AF0A6B8077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low-magnetic field regions, high-speed solar wind correlates with larger magnetic field detections</a:t>
            </a:r>
          </a:p>
          <a:p>
            <a:r>
              <a:rPr lang="en-US" sz="2000" dirty="0"/>
              <a:t>In high-magnetic field regions, the results are more convoluted, but trend toward the opposite, that higher magnetic fields are observed with lower wind speeds</a:t>
            </a:r>
          </a:p>
        </p:txBody>
      </p:sp>
    </p:spTree>
    <p:extLst>
      <p:ext uri="{BB962C8B-B14F-4D97-AF65-F5344CB8AC3E}">
        <p14:creationId xmlns:p14="http://schemas.microsoft.com/office/powerpoint/2010/main" val="143255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299D-9A07-4269-BCCC-E54B2AB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D952-8598-445F-9478-DF08E6B35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What We See So Far:</a:t>
            </a:r>
          </a:p>
          <a:p>
            <a:r>
              <a:rPr lang="en-US" sz="2000" dirty="0"/>
              <a:t>Large scale events yield significant effects</a:t>
            </a:r>
          </a:p>
          <a:p>
            <a:r>
              <a:rPr lang="en-US" sz="2000" dirty="0"/>
              <a:t>Small, short-lived solar wind fluctuations produce little to no effect on high-altitude MEX local conditions, but may cause a more disturbed and turbulent ionosphere</a:t>
            </a:r>
          </a:p>
          <a:p>
            <a:r>
              <a:rPr lang="en-US" sz="2000" dirty="0"/>
              <a:t>Faster (constant) solar wind speeds yield lower local densities.</a:t>
            </a:r>
          </a:p>
          <a:p>
            <a:r>
              <a:rPr lang="en-US" sz="2000" dirty="0"/>
              <a:t>Magnetic correlation with wind properties appears to depend on degree of magnetism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EB93-C513-42E2-9F18-70586B71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506109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Work Still To Be Done:</a:t>
            </a:r>
          </a:p>
          <a:p>
            <a:r>
              <a:rPr lang="en-US" sz="2000" dirty="0"/>
              <a:t>Additional cases in general to build statistics – LOTS of data still to be looked through</a:t>
            </a:r>
          </a:p>
          <a:p>
            <a:r>
              <a:rPr lang="en-US" sz="2000" dirty="0"/>
              <a:t>Quantitative analysis of ionospheric spread and its correlation with short fluctuations</a:t>
            </a:r>
          </a:p>
          <a:p>
            <a:r>
              <a:rPr lang="en-US" sz="2000" dirty="0"/>
              <a:t>Separate analysis of cases in magnetized and non-magnetized regions to separate out any magnetic dependence</a:t>
            </a:r>
          </a:p>
          <a:p>
            <a:r>
              <a:rPr lang="en-US" sz="2000" dirty="0"/>
              <a:t>Try very, very hard not to give away spoilers about </a:t>
            </a:r>
            <a:r>
              <a:rPr lang="en-US" sz="2000" b="1" i="1" dirty="0"/>
              <a:t>The Last Jedi</a:t>
            </a:r>
          </a:p>
        </p:txBody>
      </p:sp>
    </p:spTree>
    <p:extLst>
      <p:ext uri="{BB962C8B-B14F-4D97-AF65-F5344CB8AC3E}">
        <p14:creationId xmlns:p14="http://schemas.microsoft.com/office/powerpoint/2010/main" val="414118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8548A-9EAA-42E0-9CFA-6500AFD6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MARSIS &amp; MARS EXPRESS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2AB259-EF04-45B9-827B-69588C5D5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6089" y="2141538"/>
            <a:ext cx="3655285" cy="364966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44607-C899-4146-98F8-FE78D8E169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Twin 20-meter dipole antennae</a:t>
            </a:r>
          </a:p>
          <a:p>
            <a:r>
              <a:rPr lang="en-US" sz="2000" dirty="0"/>
              <a:t>Operates from 100 kHz to 5.5 MHz</a:t>
            </a:r>
          </a:p>
          <a:p>
            <a:r>
              <a:rPr lang="en-US" sz="2000" dirty="0"/>
              <a:t>Remote sounding of the ionosphere</a:t>
            </a:r>
          </a:p>
          <a:p>
            <a:r>
              <a:rPr lang="en-US" sz="2000" dirty="0"/>
              <a:t>Uses time delay of echo off the ionosphere to obtain density profiles of the ionosphere</a:t>
            </a:r>
          </a:p>
          <a:p>
            <a:r>
              <a:rPr lang="en-US" sz="2000" dirty="0"/>
              <a:t>Can often measure spacecraft-local parameters, including plasma density and local magnetic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42847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DF84-2A6E-4C3E-B8D2-F16F64A4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WITH MAVEN –</a:t>
            </a:r>
            <a:br>
              <a:rPr lang="en-US" dirty="0"/>
            </a:br>
            <a:r>
              <a:rPr lang="en-US" dirty="0"/>
              <a:t>Crossing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3F16-2963-433C-9EB2-2D4C9600F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cases where MAVEN is in the ionosphere while MARSIS is operating, joint studies of common features are sometimes possible</a:t>
            </a:r>
          </a:p>
          <a:p>
            <a:r>
              <a:rPr lang="en-US" sz="2000" dirty="0"/>
              <a:t>When the orbits cross in a close time frame, common features can be studied</a:t>
            </a:r>
          </a:p>
          <a:p>
            <a:r>
              <a:rPr lang="en-US" sz="2000" dirty="0"/>
              <a:t>Here, the transient 2</a:t>
            </a:r>
            <a:r>
              <a:rPr lang="en-US" sz="2000" baseline="30000" dirty="0"/>
              <a:t>nd</a:t>
            </a:r>
            <a:r>
              <a:rPr lang="en-US" sz="2000" dirty="0"/>
              <a:t> layer, first observed by MARSIS about 10 years ago, can be seen by both spacecraft at a common location about 12 minutes apart.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624243-35B6-4C4C-B248-B20D819D9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4104" y="223173"/>
            <a:ext cx="3473122" cy="6499107"/>
          </a:xfrm>
        </p:spPr>
      </p:pic>
    </p:spTree>
    <p:extLst>
      <p:ext uri="{BB962C8B-B14F-4D97-AF65-F5344CB8AC3E}">
        <p14:creationId xmlns:p14="http://schemas.microsoft.com/office/powerpoint/2010/main" val="184894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6FEE-FD84-40F3-BAD1-C944A541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MAVEN as a solar wind monitor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5215E-54C6-4439-913F-0DC8B95BD0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4774" y="2157412"/>
            <a:ext cx="3649133" cy="364913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C1471-3132-4D4E-94EB-46AD894884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With Mars Express and MAVEN both at Mars, it is possible to observe two inter-connected features at the same time</a:t>
            </a:r>
          </a:p>
          <a:p>
            <a:r>
              <a:rPr lang="en-US" sz="2000" dirty="0"/>
              <a:t>While MARSIS is sounding the ionosphere, if MAVEN is outside the bow shock, it can directly observe and measure the upstream solar wind</a:t>
            </a:r>
          </a:p>
          <a:p>
            <a:r>
              <a:rPr lang="en-US" sz="2000" dirty="0"/>
              <a:t>Variations in the solar wind may lead to disruptions of the ionospheric structure</a:t>
            </a:r>
          </a:p>
          <a:p>
            <a:r>
              <a:rPr lang="en-US" sz="2000" dirty="0"/>
              <a:t>“What shows effects and what doesn’t?”</a:t>
            </a:r>
          </a:p>
        </p:txBody>
      </p:sp>
    </p:spTree>
    <p:extLst>
      <p:ext uri="{BB962C8B-B14F-4D97-AF65-F5344CB8AC3E}">
        <p14:creationId xmlns:p14="http://schemas.microsoft.com/office/powerpoint/2010/main" val="124942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008" y="609600"/>
            <a:ext cx="3932237" cy="1340581"/>
          </a:xfrm>
        </p:spPr>
        <p:txBody>
          <a:bodyPr>
            <a:noAutofit/>
          </a:bodyPr>
          <a:lstStyle/>
          <a:p>
            <a:r>
              <a:rPr lang="en-US" sz="2800" dirty="0"/>
              <a:t>Parallel B-field coinciding with A DISTURBED IONOSPHERE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413" y="611955"/>
            <a:ext cx="6689133" cy="55946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64142" y="2112022"/>
            <a:ext cx="4501772" cy="474597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Study started by D. Morgan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MARSIS observations contained two atypical features: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(1) – as MEX exits a region of moderate crustal fields, the surface and ionosphere reflections coincide (possible low-altitude plasma)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(2) – continuing to travel southward, ionosphere rises steadily in apparent altitude, then abruptly becomes highly disturbed (upstream distortion?)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No clear causal relation was found to connect these pieces, but did demonstrate the importance of SW variability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A892-8EF6-4CD6-BD20-40741FC9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Interplanetary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EC1C-35E4-4C68-8E09-57653847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72646"/>
            <a:ext cx="4919701" cy="441385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Large-scale features can cause highly visible variations in the Mars plasma environment</a:t>
            </a:r>
          </a:p>
          <a:p>
            <a:r>
              <a:rPr lang="en-US" sz="2000" dirty="0"/>
              <a:t>On February 2, an interplanetary shock likely associated with a CIR was detected by MAVEN while upstream of Mars</a:t>
            </a:r>
          </a:p>
          <a:p>
            <a:r>
              <a:rPr lang="en-US" sz="2000" dirty="0"/>
              <a:t>The shock caused spikes in the solar wind plasma and magnetic field measurements.</a:t>
            </a:r>
          </a:p>
          <a:p>
            <a:r>
              <a:rPr lang="en-US" sz="2000" dirty="0"/>
              <a:t>About one minute later, MARSIS, lower in the ionosphere, observed similarly sharp variations in the local plasma, followed by a disturbed ionosphere below. </a:t>
            </a:r>
          </a:p>
          <a:p>
            <a:r>
              <a:rPr lang="en-US" sz="2000" dirty="0"/>
              <a:t>See </a:t>
            </a:r>
            <a:r>
              <a:rPr lang="en-US" sz="2000" i="1" dirty="0"/>
              <a:t>Harada et al., GRL, 2017</a:t>
            </a:r>
            <a:r>
              <a:rPr lang="en-US" sz="20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257C2-6EFA-477A-BA1C-F3551AC3C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5503" y="987879"/>
            <a:ext cx="6327900" cy="5086350"/>
          </a:xfrm>
        </p:spPr>
      </p:pic>
    </p:spTree>
    <p:extLst>
      <p:ext uri="{BB962C8B-B14F-4D97-AF65-F5344CB8AC3E}">
        <p14:creationId xmlns:p14="http://schemas.microsoft.com/office/powerpoint/2010/main" val="37421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8001-2112-4208-9665-3F10AAD1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Detectable From smaller variations?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81FBEEB-2CCE-4EDD-8B23-F916F92A4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5171" y="2361872"/>
            <a:ext cx="5665120" cy="363887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B974696-5368-4431-BB23-E20B49B82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449" y="2361872"/>
            <a:ext cx="5665118" cy="3638878"/>
          </a:xfrm>
        </p:spPr>
      </p:pic>
    </p:spTree>
    <p:extLst>
      <p:ext uri="{BB962C8B-B14F-4D97-AF65-F5344CB8AC3E}">
        <p14:creationId xmlns:p14="http://schemas.microsoft.com/office/powerpoint/2010/main" val="129950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A46B-5999-4CEE-B238-52CF2B1A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PARAMETERS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10CBAD-B9BD-480E-BE06-11F2BB4E5A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85" y="229005"/>
            <a:ext cx="7222827" cy="314284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2FC2BF-7D40-48F4-BE2E-DF08BB831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84" y="3486152"/>
            <a:ext cx="7222827" cy="3142842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552E20-CF83-4F88-B6E4-BF567822DDD6}"/>
              </a:ext>
            </a:extLst>
          </p:cNvPr>
          <p:cNvSpPr txBox="1">
            <a:spLocks/>
          </p:cNvSpPr>
          <p:nvPr/>
        </p:nvSpPr>
        <p:spPr>
          <a:xfrm>
            <a:off x="685801" y="1872646"/>
            <a:ext cx="3837213" cy="44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Solar wind features observed by MAVEN happen outside of MARSIS plasma detections</a:t>
            </a:r>
          </a:p>
          <a:p>
            <a:r>
              <a:rPr lang="en-US" sz="2000" dirty="0"/>
              <a:t>Plasma density generally similar, but more variable in steady solar wind case.</a:t>
            </a:r>
          </a:p>
          <a:p>
            <a:r>
              <a:rPr lang="en-US" sz="2000" dirty="0"/>
              <a:t>Magnetic field observations are remarkably different for such comparable orbits, significantly higher in event case.</a:t>
            </a:r>
          </a:p>
        </p:txBody>
      </p:sp>
    </p:spTree>
    <p:extLst>
      <p:ext uri="{BB962C8B-B14F-4D97-AF65-F5344CB8AC3E}">
        <p14:creationId xmlns:p14="http://schemas.microsoft.com/office/powerpoint/2010/main" val="7593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8340-AD98-44C4-B131-B0152CAD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3755570" cy="1456267"/>
          </a:xfrm>
        </p:spPr>
        <p:txBody>
          <a:bodyPr/>
          <a:lstStyle/>
          <a:p>
            <a:r>
              <a:rPr lang="en-US" dirty="0"/>
              <a:t>IONOSPHERE, as seen by </a:t>
            </a:r>
            <a:r>
              <a:rPr lang="en-US" dirty="0" err="1"/>
              <a:t>marsis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E658C-6428-4585-98E5-E747E4D2F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9373" y="187230"/>
            <a:ext cx="7256168" cy="316012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47FC49-4E76-45C2-86E8-AA8129D25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9371" y="3510643"/>
            <a:ext cx="7256168" cy="3160127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0DB4-60EE-4028-A48A-DDB088E1C414}"/>
              </a:ext>
            </a:extLst>
          </p:cNvPr>
          <p:cNvSpPr txBox="1">
            <a:spLocks/>
          </p:cNvSpPr>
          <p:nvPr/>
        </p:nvSpPr>
        <p:spPr>
          <a:xfrm>
            <a:off x="685801" y="1872646"/>
            <a:ext cx="3837213" cy="44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Ionosphere appears more disrupted and turbulent in the non-steady solar wind case, particularly in the first half of the orbit.</a:t>
            </a:r>
          </a:p>
          <a:p>
            <a:r>
              <a:rPr lang="en-US" sz="2000" dirty="0"/>
              <a:t>From previous slide, local magnetic field measurements were higher in non-steady case despite the smaller Cain-model prediction shown here.</a:t>
            </a:r>
          </a:p>
        </p:txBody>
      </p:sp>
    </p:spTree>
    <p:extLst>
      <p:ext uri="{BB962C8B-B14F-4D97-AF65-F5344CB8AC3E}">
        <p14:creationId xmlns:p14="http://schemas.microsoft.com/office/powerpoint/2010/main" val="120159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407</TotalTime>
  <Words>956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Correlating Solar Wind Modulation with Ionospheric variability at mars  from mex and maven observations</vt:lpstr>
      <vt:lpstr>MARSIS &amp; MARS EXPRESS</vt:lpstr>
      <vt:lpstr>SYNERGY WITH MAVEN – Crossing orbits</vt:lpstr>
      <vt:lpstr>MAVEN as a solar wind monitor</vt:lpstr>
      <vt:lpstr>Parallel B-field coinciding with A DISTURBED IONOSPHERE</vt:lpstr>
      <vt:lpstr>Interplanetary shock</vt:lpstr>
      <vt:lpstr>Is This Detectable From smaller variations?</vt:lpstr>
      <vt:lpstr>LOCAL PARAMETERS</vt:lpstr>
      <vt:lpstr>IONOSPHERE, as seen by marsis</vt:lpstr>
      <vt:lpstr>Comparing with different Solar Wind Inputs</vt:lpstr>
      <vt:lpstr>Comparing local density</vt:lpstr>
      <vt:lpstr>Comparing local density</vt:lpstr>
      <vt:lpstr>Comparing local magnetic field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Kopf</dc:creator>
  <cp:lastModifiedBy>Andrew Kopf</cp:lastModifiedBy>
  <cp:revision>21</cp:revision>
  <dcterms:created xsi:type="dcterms:W3CDTF">2017-12-01T19:26:30Z</dcterms:created>
  <dcterms:modified xsi:type="dcterms:W3CDTF">2017-12-14T21:14:31Z</dcterms:modified>
</cp:coreProperties>
</file>