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91" r:id="rId3"/>
    <p:sldId id="277" r:id="rId4"/>
    <p:sldId id="264" r:id="rId5"/>
    <p:sldId id="276" r:id="rId6"/>
    <p:sldId id="266" r:id="rId7"/>
    <p:sldId id="273" r:id="rId8"/>
    <p:sldId id="301" r:id="rId9"/>
    <p:sldId id="269" r:id="rId10"/>
    <p:sldId id="296" r:id="rId11"/>
    <p:sldId id="271" r:id="rId12"/>
    <p:sldId id="300" r:id="rId13"/>
    <p:sldId id="298" r:id="rId14"/>
    <p:sldId id="293" r:id="rId15"/>
    <p:sldId id="295" r:id="rId16"/>
    <p:sldId id="294" r:id="rId17"/>
    <p:sldId id="284" r:id="rId18"/>
    <p:sldId id="270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9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C237303-B3B2-45E0-B605-3E4256F62022}" type="datetimeFigureOut">
              <a:rPr lang="en-US"/>
              <a:pPr>
                <a:defRPr/>
              </a:pPr>
              <a:t>12/28/2009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5796A8F-F031-4377-A58D-BB475CD43B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6EA5F3-BBAC-4E30-B7BC-803AE7A7ABB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580EA-CC3B-43C8-97EC-B084C91D034A}" type="datetimeFigureOut">
              <a:rPr lang="en-US"/>
              <a:pPr>
                <a:defRPr/>
              </a:pPr>
              <a:t>12/28/2009</a:t>
            </a:fld>
            <a:endParaRPr lang="en-US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08B84-2231-486D-AE7E-A55C88800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A2DDA-5891-4AC3-8205-97738D8C49FC}" type="datetimeFigureOut">
              <a:rPr lang="en-US"/>
              <a:pPr>
                <a:defRPr/>
              </a:pPr>
              <a:t>12/28/2009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21333-1A7C-417A-80CB-B0D7CADF6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5CF64-AAB1-48E3-A94A-1493B2309FA4}" type="datetimeFigureOut">
              <a:rPr lang="en-US"/>
              <a:pPr>
                <a:defRPr/>
              </a:pPr>
              <a:t>12/28/2009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12FBD-262D-4DDE-9D2D-43D4D3B0DA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661E5-532B-4F3E-B257-CCA94E6C53BD}" type="datetimeFigureOut">
              <a:rPr lang="en-US"/>
              <a:pPr>
                <a:defRPr/>
              </a:pPr>
              <a:t>12/28/2009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B2D0B-6D35-4F84-8DC8-1E94B07DCB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8E311-EA3F-499A-8A32-C8A0E272AAA7}" type="datetimeFigureOut">
              <a:rPr lang="en-US"/>
              <a:pPr>
                <a:defRPr/>
              </a:pPr>
              <a:t>12/28/2009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54EF8-E39C-4D5B-A996-AFFD231D71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35B12-AE0B-4877-95A1-E9299EAA3484}" type="datetimeFigureOut">
              <a:rPr lang="en-US"/>
              <a:pPr>
                <a:defRPr/>
              </a:pPr>
              <a:t>12/28/2009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E36A2-8F0D-493C-B2B6-781D43976E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F8DBB-01A9-437F-B67C-D00D0D0A2C06}" type="datetimeFigureOut">
              <a:rPr lang="en-US"/>
              <a:pPr>
                <a:defRPr/>
              </a:pPr>
              <a:t>12/28/2009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C1B4C-17F9-4627-A465-A6B3AB9C10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D33A9-16CA-4340-8473-26B3F1EB9E3A}" type="datetimeFigureOut">
              <a:rPr lang="en-US"/>
              <a:pPr>
                <a:defRPr/>
              </a:pPr>
              <a:t>12/28/2009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EE587-8278-4FAD-A692-B3E085BE3D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52FE5-F7B2-4EDE-AC40-900C22389456}" type="datetimeFigureOut">
              <a:rPr lang="en-US"/>
              <a:pPr>
                <a:defRPr/>
              </a:pPr>
              <a:t>12/28/2009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36C88-F1B5-494E-A214-FB9EE1FC9F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C1DB3-5F31-4197-B4E9-35D50D1FECFD}" type="datetimeFigureOut">
              <a:rPr lang="en-US"/>
              <a:pPr>
                <a:defRPr/>
              </a:pPr>
              <a:t>12/28/2009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A9648-CAD8-4626-BFE4-EF20512FA4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A724E-20E7-4759-B1AF-A04771BD072A}" type="datetimeFigureOut">
              <a:rPr lang="en-US"/>
              <a:pPr>
                <a:defRPr/>
              </a:pPr>
              <a:t>12/28/2009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5FFB7-4A8B-4817-998F-30BF69CE1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052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C1F147-7952-4356-8140-F8569F242FA4}" type="datetimeFigureOut">
              <a:rPr lang="en-US"/>
              <a:pPr>
                <a:defRPr/>
              </a:pPr>
              <a:t>12/28/2009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5420AB-D15D-4972-BF90-CBBA30094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705" r:id="rId2"/>
    <p:sldLayoutId id="2147483712" r:id="rId3"/>
    <p:sldLayoutId id="2147483706" r:id="rId4"/>
    <p:sldLayoutId id="2147483713" r:id="rId5"/>
    <p:sldLayoutId id="2147483707" r:id="rId6"/>
    <p:sldLayoutId id="2147483708" r:id="rId7"/>
    <p:sldLayoutId id="2147483714" r:id="rId8"/>
    <p:sldLayoutId id="2147483715" r:id="rId9"/>
    <p:sldLayoutId id="2147483709" r:id="rId10"/>
    <p:sldLayoutId id="214748371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14400"/>
            <a:ext cx="8229600" cy="27432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mtClean="0"/>
              <a:t>A SURVEY OF ELECTRON BEAMS ASSOCIATED WITH </a:t>
            </a:r>
            <a:br>
              <a:rPr smtClean="0"/>
            </a:br>
            <a:r>
              <a:rPr smtClean="0"/>
              <a:t>SATURNIAN AURORAL HISS</a:t>
            </a:r>
            <a:endParaRPr sz="3600"/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>
          <a:xfrm>
            <a:off x="838200" y="4038600"/>
            <a:ext cx="7467600" cy="1752600"/>
          </a:xfrm>
        </p:spPr>
        <p:txBody>
          <a:bodyPr/>
          <a:lstStyle/>
          <a:p>
            <a:pPr algn="ctr" eaLnBrk="1" hangingPunct="1"/>
            <a:r>
              <a:rPr lang="en-US" sz="2400" i="1" u="sng" smtClean="0"/>
              <a:t>A.J. Kopf</a:t>
            </a:r>
            <a:r>
              <a:rPr lang="en-US" sz="2400" i="1" smtClean="0"/>
              <a:t>, D.A. Gurnett, J.D. Menietti, P. Schippers, </a:t>
            </a:r>
          </a:p>
          <a:p>
            <a:pPr algn="ctr" eaLnBrk="1" hangingPunct="1"/>
            <a:r>
              <a:rPr lang="en-US" sz="2400" i="1" smtClean="0"/>
              <a:t>G.B. Hospodarsky, W.S. Kurth, M.K. Dougherty, </a:t>
            </a:r>
          </a:p>
          <a:p>
            <a:pPr algn="ctr" eaLnBrk="1" hangingPunct="1"/>
            <a:r>
              <a:rPr lang="en-US" sz="2400" i="1" smtClean="0"/>
              <a:t>D.G. Mitchell, J.S. Leisner, K.K. Khurana, S. Grimald, C. Arridge, N. André, A. Coates, O. Santolik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835_rdf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" y="266700"/>
            <a:ext cx="870585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rowth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" y="266700"/>
            <a:ext cx="870585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291_data_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6738"/>
            <a:ext cx="9144000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291_data_know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6738"/>
            <a:ext cx="9144000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 descr="745_rdf_ful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" y="266700"/>
            <a:ext cx="870585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 descr="745_rdf_zoo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" y="266700"/>
            <a:ext cx="870585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 descr="745_growth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" y="266700"/>
            <a:ext cx="870585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291_data_theor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6738"/>
            <a:ext cx="9144000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Conclusions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Multiple Day 291 beam events are significant enough to produce the auroral hiss emission.</a:t>
            </a:r>
          </a:p>
          <a:p>
            <a:pPr eaLnBrk="1" hangingPunct="1"/>
            <a:r>
              <a:rPr lang="en-US" smtClean="0"/>
              <a:t>Although analytical and numerical models produce different results for 8:35, both indicate very high growth rates.</a:t>
            </a:r>
          </a:p>
          <a:p>
            <a:pPr eaLnBrk="1" hangingPunct="1"/>
            <a:r>
              <a:rPr lang="en-US" smtClean="0"/>
              <a:t>Overly large growth rates in analytical results indicate breakdown in </a:t>
            </a:r>
            <a:r>
              <a:rPr lang="el-GR" smtClean="0">
                <a:latin typeface="Calibri" pitchFamily="34" charset="0"/>
              </a:rPr>
              <a:t>γ</a:t>
            </a:r>
            <a:r>
              <a:rPr lang="en-US" smtClean="0">
                <a:latin typeface="Calibri" pitchFamily="34" charset="0"/>
              </a:rPr>
              <a:t>&lt;&lt;</a:t>
            </a:r>
            <a:r>
              <a:rPr lang="el-GR" smtClean="0">
                <a:latin typeface="Calibri" pitchFamily="34" charset="0"/>
              </a:rPr>
              <a:t>ω</a:t>
            </a:r>
            <a:r>
              <a:rPr lang="en-US" smtClean="0">
                <a:latin typeface="Calibri" pitchFamily="34" charset="0"/>
              </a:rPr>
              <a:t> assumption</a:t>
            </a:r>
            <a:r>
              <a:rPr lang="en-US" smtClean="0"/>
              <a:t>.</a:t>
            </a:r>
          </a:p>
          <a:p>
            <a:pPr eaLnBrk="1" hangingPunct="1"/>
            <a:r>
              <a:rPr lang="en-US" smtClean="0"/>
              <a:t>Beams from other orbits are required to confirm and expand on these results.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funnel03-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4213"/>
            <a:ext cx="9144000" cy="548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Theory of Auroral Hiss</a:t>
            </a:r>
          </a:p>
        </p:txBody>
      </p:sp>
      <p:pic>
        <p:nvPicPr>
          <p:cNvPr id="10243" name="Content Placeholder 3" descr="genera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7213" y="1646238"/>
            <a:ext cx="8089900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Beam-Driven Instability</a:t>
            </a:r>
          </a:p>
        </p:txBody>
      </p:sp>
      <p:pic>
        <p:nvPicPr>
          <p:cNvPr id="11267" name="Content Placeholder 3" descr="Bump_on_tail_dis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7213" y="1524000"/>
            <a:ext cx="7853362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CAPS-ELS Spectrogram</a:t>
            </a:r>
          </a:p>
        </p:txBody>
      </p:sp>
      <p:sp>
        <p:nvSpPr>
          <p:cNvPr id="1229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2292" name="Picture 1" descr="spectrogra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30350"/>
            <a:ext cx="9144000" cy="48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Numerical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543800" cy="4525963"/>
          </a:xfrm>
        </p:spPr>
        <p:txBody>
          <a:bodyPr>
            <a:normAutofit lnSpcReduction="1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Waves in Homogeneous Anisotropic Multicomponent Plasmas (WHAMP)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Solves dispersion relation of waves in magnetized plasmas with Maxwellian velocity distributions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Each component specified by density, temperature, particle mass, anisotropy, and drift velocity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For given values of k, will yield real and imaginary (growth) parts of frequency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Analytical Approach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/>
          <a:lstStyle/>
          <a:p>
            <a:pPr eaLnBrk="1" hangingPunct="1"/>
            <a:r>
              <a:rPr lang="en-US" smtClean="0"/>
              <a:t>Often unsolvable due to the complexity of the system, requires making a few assumptions.</a:t>
            </a:r>
          </a:p>
          <a:p>
            <a:pPr eaLnBrk="1" hangingPunct="1"/>
            <a:r>
              <a:rPr lang="en-US" smtClean="0"/>
              <a:t>Following a similar approach to </a:t>
            </a:r>
            <a:r>
              <a:rPr lang="en-US" i="1" smtClean="0"/>
              <a:t>Morgan et al. (1994)</a:t>
            </a:r>
            <a:r>
              <a:rPr lang="en-US" smtClean="0"/>
              <a:t>,</a:t>
            </a:r>
            <a:r>
              <a:rPr lang="en-US" i="1" smtClean="0"/>
              <a:t> </a:t>
            </a:r>
            <a:r>
              <a:rPr lang="en-US" smtClean="0"/>
              <a:t>we start with the derived equation by </a:t>
            </a:r>
            <a:r>
              <a:rPr lang="en-US" i="1" smtClean="0"/>
              <a:t>Kennel</a:t>
            </a:r>
            <a:r>
              <a:rPr lang="en-US" smtClean="0"/>
              <a:t> </a:t>
            </a:r>
            <a:r>
              <a:rPr lang="en-US" i="1" smtClean="0"/>
              <a:t>(1966).</a:t>
            </a:r>
            <a:endParaRPr lang="en-US" smtClean="0"/>
          </a:p>
          <a:p>
            <a:pPr eaLnBrk="1" hangingPunct="1"/>
            <a:r>
              <a:rPr lang="en-US" smtClean="0"/>
              <a:t>Kennel’s equation is lengthy, and requires a series of assumptions to reduce to a form that is useful in this calculation.</a:t>
            </a:r>
            <a:endParaRPr lang="en-US" i="1" smtClean="0"/>
          </a:p>
        </p:txBody>
      </p:sp>
      <p:sp>
        <p:nvSpPr>
          <p:cNvPr id="1434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0" y="609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</p:spPr>
        <p:txBody>
          <a:bodyPr/>
          <a:lstStyle/>
          <a:p>
            <a:pPr eaLnBrk="1" hangingPunct="1"/>
            <a:r>
              <a:rPr lang="en-US" smtClean="0"/>
              <a:t>Assumptions &amp; Approximations</a:t>
            </a:r>
          </a:p>
        </p:txBody>
      </p:sp>
      <p:sp>
        <p:nvSpPr>
          <p:cNvPr id="102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Weak Growth (</a:t>
            </a:r>
            <a:r>
              <a:rPr lang="el-GR" smtClean="0"/>
              <a:t>γ</a:t>
            </a:r>
            <a:r>
              <a:rPr lang="en-US" smtClean="0"/>
              <a:t>&lt;&lt;</a:t>
            </a:r>
            <a:r>
              <a:rPr lang="el-GR" smtClean="0"/>
              <a:t>ω</a:t>
            </a:r>
            <a:r>
              <a:rPr lang="en-US" smtClean="0"/>
              <a:t>)</a:t>
            </a:r>
          </a:p>
          <a:p>
            <a:pPr eaLnBrk="1" hangingPunct="1"/>
            <a:r>
              <a:rPr lang="en-US" smtClean="0"/>
              <a:t>Resonance Cone Propagation</a:t>
            </a:r>
          </a:p>
          <a:p>
            <a:pPr eaLnBrk="1" hangingPunct="1"/>
            <a:r>
              <a:rPr lang="en-US" smtClean="0"/>
              <a:t>Ions play a negligible role</a:t>
            </a:r>
          </a:p>
          <a:p>
            <a:pPr eaLnBrk="1" hangingPunct="1"/>
            <a:r>
              <a:rPr lang="el-GR" smtClean="0"/>
              <a:t>ω</a:t>
            </a:r>
            <a:r>
              <a:rPr lang="en-US" baseline="-25000" smtClean="0"/>
              <a:t>c</a:t>
            </a:r>
            <a:r>
              <a:rPr lang="en-US" baseline="30000" smtClean="0"/>
              <a:t>2</a:t>
            </a:r>
            <a:r>
              <a:rPr lang="en-US" smtClean="0"/>
              <a:t> &gt;&gt; </a:t>
            </a:r>
            <a:r>
              <a:rPr lang="el-GR" smtClean="0"/>
              <a:t>ω</a:t>
            </a:r>
            <a:r>
              <a:rPr lang="en-US" baseline="-25000" smtClean="0"/>
              <a:t>p</a:t>
            </a:r>
            <a:r>
              <a:rPr lang="en-US" baseline="30000" smtClean="0"/>
              <a:t>2</a:t>
            </a:r>
            <a:r>
              <a:rPr lang="en-US" smtClean="0"/>
              <a:t> &gt; </a:t>
            </a:r>
            <a:r>
              <a:rPr lang="el-GR" smtClean="0"/>
              <a:t>ω</a:t>
            </a:r>
            <a:r>
              <a:rPr lang="en-US" baseline="30000" smtClean="0"/>
              <a:t>2</a:t>
            </a:r>
          </a:p>
          <a:p>
            <a:pPr eaLnBrk="1" hangingPunct="1"/>
            <a:r>
              <a:rPr lang="en-US" smtClean="0"/>
              <a:t>Only m=0 Bessel function is significant</a:t>
            </a:r>
          </a:p>
          <a:p>
            <a:pPr eaLnBrk="1" hangingPunct="1"/>
            <a:r>
              <a:rPr lang="el-GR" smtClean="0"/>
              <a:t>λ</a:t>
            </a:r>
            <a:r>
              <a:rPr lang="en-US" smtClean="0"/>
              <a:t> &gt;&gt; r</a:t>
            </a:r>
            <a:r>
              <a:rPr lang="en-US" baseline="-25000" smtClean="0"/>
              <a:t>c</a:t>
            </a:r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2311400" y="4876800"/>
          <a:ext cx="4541838" cy="1371600"/>
        </p:xfrm>
        <a:graphic>
          <a:graphicData uri="http://schemas.openxmlformats.org/presentationml/2006/ole">
            <p:oleObj spid="_x0000_s1026" name="Equation" r:id="rId3" imgW="1916868" imgH="583947" progId="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835_rdf_ful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" y="266700"/>
            <a:ext cx="870585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1024</TotalTime>
  <Words>296</Words>
  <Application>Microsoft Office PowerPoint</Application>
  <PresentationFormat>On-screen Show (4:3)</PresentationFormat>
  <Paragraphs>30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Franklin Gothic Book</vt:lpstr>
      <vt:lpstr>Wingdings 2</vt:lpstr>
      <vt:lpstr>Calibri</vt:lpstr>
      <vt:lpstr>Technic</vt:lpstr>
      <vt:lpstr>Equation</vt:lpstr>
      <vt:lpstr>A SURVEY OF ELECTRON BEAMS ASSOCIATED WITH  SATURNIAN AURORAL HISS</vt:lpstr>
      <vt:lpstr>Slide 2</vt:lpstr>
      <vt:lpstr>Theory of Auroral Hiss</vt:lpstr>
      <vt:lpstr>A Beam-Driven Instability</vt:lpstr>
      <vt:lpstr>CAPS-ELS Spectrogram</vt:lpstr>
      <vt:lpstr>The Numerical Approach</vt:lpstr>
      <vt:lpstr>The Analytical Approach</vt:lpstr>
      <vt:lpstr>Assumptions &amp; Approximations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Conclusions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SOURCE OF AURORAL HISS?  WHISTLER-MODE GROWTH RATES FOR THE DAY 291 ELECTRON BEAM</dc:title>
  <dc:creator>Andrew J. Kopf</dc:creator>
  <cp:lastModifiedBy>Andrew J. Kopf</cp:lastModifiedBy>
  <cp:revision>104</cp:revision>
  <dcterms:created xsi:type="dcterms:W3CDTF">2009-10-15T16:06:08Z</dcterms:created>
  <dcterms:modified xsi:type="dcterms:W3CDTF">2009-12-28T18:26:19Z</dcterms:modified>
</cp:coreProperties>
</file>