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1" r:id="rId4"/>
    <p:sldId id="285" r:id="rId5"/>
    <p:sldId id="257" r:id="rId6"/>
    <p:sldId id="258" r:id="rId7"/>
    <p:sldId id="261" r:id="rId8"/>
    <p:sldId id="279" r:id="rId9"/>
    <p:sldId id="259" r:id="rId10"/>
    <p:sldId id="260" r:id="rId11"/>
    <p:sldId id="282" r:id="rId12"/>
    <p:sldId id="283" r:id="rId13"/>
    <p:sldId id="284" r:id="rId14"/>
    <p:sldId id="26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BDCE7-79A4-45EA-98FD-53AC39A2A854}" type="datetimeFigureOut">
              <a:rPr lang="en-US"/>
              <a:pPr>
                <a:defRPr/>
              </a:pPr>
              <a:t>12/16/2008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F7789-435E-4A74-82D0-FD2672A64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3F746-13BB-4066-914E-2788C1336F77}" type="datetimeFigureOut">
              <a:rPr lang="en-US"/>
              <a:pPr>
                <a:defRPr/>
              </a:pPr>
              <a:t>12/16/2008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EA585-EF84-4D32-8446-D647D20D0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ED9C8-DA11-4FA8-A0A5-B99F340A23EA}" type="datetimeFigureOut">
              <a:rPr lang="en-US"/>
              <a:pPr>
                <a:defRPr/>
              </a:pPr>
              <a:t>12/16/2008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B41C4-4AD3-476B-811C-394E898AC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A6BA-4A7F-4D8F-9C59-E90848E0CDE4}" type="datetimeFigureOut">
              <a:rPr lang="en-US"/>
              <a:pPr>
                <a:defRPr/>
              </a:pPr>
              <a:t>12/16/2008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BF830-211B-4A29-AAF6-8300F1E9B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10CAF-A124-401C-AE25-2771B7316205}" type="datetimeFigureOut">
              <a:rPr lang="en-US"/>
              <a:pPr>
                <a:defRPr/>
              </a:pPr>
              <a:t>12/16/2008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51922-20AD-4C9D-AF88-CB1E2A652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D57F4-5502-450C-9318-FA12FCBA20C1}" type="datetimeFigureOut">
              <a:rPr lang="en-US"/>
              <a:pPr>
                <a:defRPr/>
              </a:pPr>
              <a:t>12/16/2008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54E20-C914-415E-B3F1-1CA0A3BBE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A13E7-7861-4155-89B6-CB0E892EC0B9}" type="datetimeFigureOut">
              <a:rPr lang="en-US"/>
              <a:pPr>
                <a:defRPr/>
              </a:pPr>
              <a:t>12/16/2008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D3B55-23F1-4E83-AC05-6EDCAB072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3B83B-C08A-4D28-9016-F8CB5954E80A}" type="datetimeFigureOut">
              <a:rPr lang="en-US"/>
              <a:pPr>
                <a:defRPr/>
              </a:pPr>
              <a:t>12/16/2008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E92F0-AE44-497F-A65D-AB1537ABA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8518E-26B3-4B40-A9FF-7DA67780361E}" type="datetimeFigureOut">
              <a:rPr lang="en-US"/>
              <a:pPr>
                <a:defRPr/>
              </a:pPr>
              <a:t>12/16/2008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2E184-F397-4714-89A8-F85A62F67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A9413-C458-449A-A040-4844D8C91300}" type="datetimeFigureOut">
              <a:rPr lang="en-US"/>
              <a:pPr>
                <a:defRPr/>
              </a:pPr>
              <a:t>12/16/2008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B380A-2C96-4B6C-A3DC-BF8D2E3E3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38A8F-01A8-424D-8986-666B80C173F0}" type="datetimeFigureOut">
              <a:rPr lang="en-US"/>
              <a:pPr>
                <a:defRPr/>
              </a:pPr>
              <a:t>12/16/2008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34D29-C9B1-4AEC-8AA3-16FC56399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49F135-0981-4AE4-847A-07CE5093A4DB}" type="datetimeFigureOut">
              <a:rPr lang="en-US"/>
              <a:pPr>
                <a:defRPr/>
              </a:pPr>
              <a:t>12/16/2008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580728-FB05-46C8-8798-CEEC21D9C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dirty="0" smtClean="0"/>
              <a:t>A Multi-Instrument Study of Auroral Hiss Emissions at Saturn Observed with Cassini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990600" y="4114800"/>
            <a:ext cx="7162800" cy="1752600"/>
          </a:xfrm>
        </p:spPr>
        <p:txBody>
          <a:bodyPr/>
          <a:lstStyle/>
          <a:p>
            <a:r>
              <a:rPr lang="en-US" sz="2800" i="1" dirty="0" smtClean="0">
                <a:solidFill>
                  <a:schemeClr val="tx1"/>
                </a:solidFill>
              </a:rPr>
              <a:t>A.J. Kopf, D.A. Gurnett, G.B. </a:t>
            </a:r>
            <a:r>
              <a:rPr lang="en-US" sz="2800" i="1" dirty="0" err="1" smtClean="0">
                <a:solidFill>
                  <a:schemeClr val="tx1"/>
                </a:solidFill>
              </a:rPr>
              <a:t>Hospodarsky</a:t>
            </a:r>
            <a:r>
              <a:rPr lang="en-US" sz="2800" i="1" dirty="0" smtClean="0">
                <a:solidFill>
                  <a:schemeClr val="tx1"/>
                </a:solidFill>
              </a:rPr>
              <a:t>, W.S. </a:t>
            </a:r>
            <a:r>
              <a:rPr lang="en-US" sz="2800" i="1" dirty="0" err="1" smtClean="0">
                <a:solidFill>
                  <a:schemeClr val="tx1"/>
                </a:solidFill>
              </a:rPr>
              <a:t>Kurth</a:t>
            </a:r>
            <a:r>
              <a:rPr lang="en-US" sz="2800" i="1" dirty="0" smtClean="0">
                <a:solidFill>
                  <a:schemeClr val="tx1"/>
                </a:solidFill>
              </a:rPr>
              <a:t>, M.K. Dougherty, D.G. Mitchell, J.S. </a:t>
            </a:r>
            <a:r>
              <a:rPr lang="en-US" sz="2800" i="1" dirty="0" err="1" smtClean="0">
                <a:solidFill>
                  <a:schemeClr val="tx1"/>
                </a:solidFill>
              </a:rPr>
              <a:t>Leisner</a:t>
            </a:r>
            <a:endParaRPr lang="en-US" sz="2800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4" descr="091008_1200_1400_elec_ca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322638"/>
            <a:ext cx="8153400" cy="353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0"/>
            <a:ext cx="5943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khurana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33400"/>
            <a:ext cx="899160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khurana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" y="500063"/>
            <a:ext cx="90487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Ray Tracing</a:t>
            </a:r>
          </a:p>
        </p:txBody>
      </p:sp>
      <p:pic>
        <p:nvPicPr>
          <p:cNvPr id="14339" name="Content Placeholder 5" descr="coneplot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876300"/>
            <a:ext cx="7477125" cy="59817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smtClean="0"/>
              <a:t>SUMMARY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sz="2600" smtClean="0"/>
              <a:t>Whistler mode auroral hiss events have been detected at Saturn, display the characteristic properties observed previously at Earth</a:t>
            </a:r>
          </a:p>
          <a:p>
            <a:r>
              <a:rPr lang="en-US" sz="2600" smtClean="0"/>
              <a:t>Emission shows two periodicities</a:t>
            </a:r>
          </a:p>
          <a:p>
            <a:pPr lvl="1"/>
            <a:r>
              <a:rPr lang="en-US" sz="2400" smtClean="0"/>
              <a:t>1 hour burst periodicity associated with ion conics</a:t>
            </a:r>
          </a:p>
          <a:p>
            <a:pPr lvl="1"/>
            <a:r>
              <a:rPr lang="en-US" sz="2400" smtClean="0"/>
              <a:t>10.8 hour rotating beam source periodicity</a:t>
            </a:r>
          </a:p>
          <a:p>
            <a:r>
              <a:rPr lang="en-US" sz="2600" smtClean="0"/>
              <a:t>Field-aligned current structures are commonly observed, but appear at equatorward edge of auroral hiss</a:t>
            </a:r>
          </a:p>
          <a:p>
            <a:r>
              <a:rPr lang="en-US" sz="2600" smtClean="0"/>
              <a:t>Current work is focused on incorporating particle data and using ray tracing to map the emission back to a source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AURORAL HISS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Auroral hiss is a whistler-mode emission </a:t>
            </a:r>
            <a:r>
              <a:rPr lang="en-US" dirty="0" smtClean="0"/>
              <a:t>observed in </a:t>
            </a:r>
            <a:r>
              <a:rPr lang="en-US" dirty="0" smtClean="0"/>
              <a:t>high-latitude regions of </a:t>
            </a:r>
            <a:r>
              <a:rPr lang="en-US" dirty="0" smtClean="0"/>
              <a:t>the magnetosphere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Was first observed at Earth in 1960s.  Has since been detected on other planets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Emission is associated with electron beams which are propagating along magnetic field lines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Emission </a:t>
            </a:r>
            <a:r>
              <a:rPr lang="en-US" dirty="0" smtClean="0"/>
              <a:t>is believed to propagate near the resonance cone around field-aligned currents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Displays a </a:t>
            </a:r>
            <a:r>
              <a:rPr lang="en-US" dirty="0" smtClean="0"/>
              <a:t>characteristic funnel shape </a:t>
            </a:r>
            <a:r>
              <a:rPr lang="en-US" dirty="0" smtClean="0"/>
              <a:t>when plotted on </a:t>
            </a:r>
            <a:r>
              <a:rPr lang="en-US" dirty="0" smtClean="0"/>
              <a:t>a </a:t>
            </a:r>
            <a:r>
              <a:rPr lang="en-US" dirty="0" smtClean="0"/>
              <a:t>frequency-time spectrogram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A-D82-068-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14400"/>
            <a:ext cx="6980238" cy="554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Resonance Cone &amp; Funnel Shape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Auroral Hiss at Earth</a:t>
            </a:r>
            <a:endParaRPr lang="en-US" dirty="0"/>
          </a:p>
        </p:txBody>
      </p:sp>
      <p:pic>
        <p:nvPicPr>
          <p:cNvPr id="4" name="Content Placeholder 3" descr="A-D08-1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873" y="838200"/>
            <a:ext cx="7528517" cy="5715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unnel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79450"/>
            <a:ext cx="9144000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Auroral Hiss at Saturn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12day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79450"/>
            <a:ext cx="9144000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Periodic Nature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/>
              <a:t>The Generation &amp; Propagation of Auroral Hiss</a:t>
            </a:r>
          </a:p>
        </p:txBody>
      </p:sp>
      <p:pic>
        <p:nvPicPr>
          <p:cNvPr id="8195" name="Content Placeholder 4" descr="A-D07-172-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44563" y="1836738"/>
            <a:ext cx="7254875" cy="4052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polarLAT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-241300"/>
            <a:ext cx="806291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Coverage and Detection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052508_1600_2000_elec_ca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352800"/>
            <a:ext cx="7620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04800"/>
            <a:ext cx="54387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206</Words>
  <Application>Microsoft Office PowerPoint</Application>
  <PresentationFormat>On-screen Show (4:3)</PresentationFormat>
  <Paragraphs>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Arial</vt:lpstr>
      <vt:lpstr>Office Theme</vt:lpstr>
      <vt:lpstr>A Multi-Instrument Study of Auroral Hiss Emissions at Saturn Observed with Cassini</vt:lpstr>
      <vt:lpstr>AURORAL HISS</vt:lpstr>
      <vt:lpstr>Resonance Cone &amp; Funnel Shape</vt:lpstr>
      <vt:lpstr>Auroral Hiss at Earth</vt:lpstr>
      <vt:lpstr>Slide 5</vt:lpstr>
      <vt:lpstr>Slide 6</vt:lpstr>
      <vt:lpstr>The Generation &amp; Propagation of Auroral Hiss</vt:lpstr>
      <vt:lpstr>Slide 8</vt:lpstr>
      <vt:lpstr>Slide 9</vt:lpstr>
      <vt:lpstr>Slide 10</vt:lpstr>
      <vt:lpstr>Slide 11</vt:lpstr>
      <vt:lpstr>Slide 12</vt:lpstr>
      <vt:lpstr>Ray Tracing</vt:lpstr>
      <vt:lpstr>SUMMARY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Saturnian Auroral Hiss</dc:title>
  <dc:creator>Andrew J. Kopf</dc:creator>
  <cp:lastModifiedBy>Andrew J. Kopf</cp:lastModifiedBy>
  <cp:revision>69</cp:revision>
  <dcterms:created xsi:type="dcterms:W3CDTF">2008-12-01T16:43:41Z</dcterms:created>
  <dcterms:modified xsi:type="dcterms:W3CDTF">2008-12-16T20:39:54Z</dcterms:modified>
</cp:coreProperties>
</file>